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9"/>
  </p:notesMasterIdLst>
  <p:sldIdLst>
    <p:sldId id="256" r:id="rId3"/>
    <p:sldId id="272" r:id="rId4"/>
    <p:sldId id="273" r:id="rId5"/>
    <p:sldId id="290" r:id="rId6"/>
    <p:sldId id="288" r:id="rId7"/>
    <p:sldId id="298" r:id="rId8"/>
    <p:sldId id="264" r:id="rId9"/>
    <p:sldId id="266" r:id="rId10"/>
    <p:sldId id="265" r:id="rId11"/>
    <p:sldId id="268" r:id="rId12"/>
    <p:sldId id="289" r:id="rId13"/>
    <p:sldId id="301" r:id="rId14"/>
    <p:sldId id="283" r:id="rId15"/>
    <p:sldId id="291" r:id="rId16"/>
    <p:sldId id="292" r:id="rId17"/>
    <p:sldId id="259" r:id="rId18"/>
    <p:sldId id="300" r:id="rId19"/>
    <p:sldId id="271" r:id="rId20"/>
    <p:sldId id="294" r:id="rId21"/>
    <p:sldId id="276" r:id="rId22"/>
    <p:sldId id="258" r:id="rId23"/>
    <p:sldId id="277" r:id="rId24"/>
    <p:sldId id="282" r:id="rId25"/>
    <p:sldId id="263" r:id="rId26"/>
    <p:sldId id="295" r:id="rId27"/>
    <p:sldId id="279" r:id="rId28"/>
    <p:sldId id="285" r:id="rId29"/>
    <p:sldId id="302" r:id="rId30"/>
    <p:sldId id="303" r:id="rId31"/>
    <p:sldId id="296" r:id="rId32"/>
    <p:sldId id="260" r:id="rId33"/>
    <p:sldId id="287" r:id="rId34"/>
    <p:sldId id="299" r:id="rId35"/>
    <p:sldId id="269" r:id="rId36"/>
    <p:sldId id="280" r:id="rId37"/>
    <p:sldId id="281" r:id="rId38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67029" autoAdjust="0"/>
  </p:normalViewPr>
  <p:slideViewPr>
    <p:cSldViewPr snapToGrid="0">
      <p:cViewPr varScale="1">
        <p:scale>
          <a:sx n="56" d="100"/>
          <a:sy n="56" d="100"/>
        </p:scale>
        <p:origin x="10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87A81-3775-4027-9B29-66D1DE117138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935CD-E1B6-44DE-BEDC-77CEEBF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0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0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4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25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5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4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8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7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53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67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7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79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1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3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9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7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935CD-E1B6-44DE-BEDC-77CEEBF80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02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67620" y="2084187"/>
            <a:ext cx="6276593" cy="3583075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239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20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gray">
          <a:xfrm>
            <a:off x="448525" y="470068"/>
            <a:ext cx="1648360" cy="353933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411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58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12280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0881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8773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5605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88443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1590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589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148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13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8524" y="470067"/>
            <a:ext cx="1613565" cy="3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98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653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1723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40" y="6170059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</a:t>
            </a:r>
            <a:r>
              <a:rPr lang="en-US" sz="686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Copyright</a:t>
            </a:r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81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0271" cy="6858000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 userDrawn="1"/>
        </p:nvGrpSpPr>
        <p:grpSpPr bwMode="gray">
          <a:xfrm>
            <a:off x="448525" y="470068"/>
            <a:ext cx="1648360" cy="353933"/>
            <a:chOff x="457200" y="1643393"/>
            <a:chExt cx="4492753" cy="9645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3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  <p:sp>
        <p:nvSpPr>
          <p:cNvPr id="4" name="Rectangle 3"/>
          <p:cNvSpPr/>
          <p:nvPr userDrawn="1"/>
        </p:nvSpPr>
        <p:spPr bwMode="auto">
          <a:xfrm>
            <a:off x="267620" y="2084187"/>
            <a:ext cx="6276593" cy="3583075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239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20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00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8212" y="6042235"/>
            <a:ext cx="1613565" cy="3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9048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6838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093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3107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6338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6414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639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3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84919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074745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9123690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78805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0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8624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26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7281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671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60331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7563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5544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662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730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1285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936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8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725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0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  <a:p>
            <a:endParaRPr lang="en-US" dirty="0"/>
          </a:p>
          <a:p>
            <a:r>
              <a:rPr lang="en-US" sz="2800" dirty="0"/>
              <a:t>Andrew Wicker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for Cloud Security</a:t>
            </a:r>
          </a:p>
        </p:txBody>
      </p:sp>
    </p:spTree>
    <p:extLst>
      <p:ext uri="{BB962C8B-B14F-4D97-AF65-F5344CB8AC3E}">
        <p14:creationId xmlns:p14="http://schemas.microsoft.com/office/powerpoint/2010/main" val="1308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863861"/>
          </a:xfrm>
        </p:spPr>
        <p:txBody>
          <a:bodyPr/>
          <a:lstStyle/>
          <a:p>
            <a:r>
              <a:rPr lang="en-US" dirty="0"/>
              <a:t>Use threat intelligence data to improve signals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Indicators of Attack</a:t>
            </a:r>
          </a:p>
          <a:p>
            <a:pPr lvl="1"/>
            <a:r>
              <a:rPr lang="en-US" dirty="0"/>
              <a:t>Indicators of Compromise</a:t>
            </a:r>
          </a:p>
          <a:p>
            <a:pPr lvl="1"/>
            <a:r>
              <a:rPr lang="en-US" dirty="0"/>
              <a:t>Industries targeted</a:t>
            </a:r>
          </a:p>
          <a:p>
            <a:pPr lvl="1"/>
            <a:r>
              <a:rPr lang="en-US" dirty="0"/>
              <a:t>IP reputation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Intelligence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90491"/>
              </p:ext>
            </p:extLst>
          </p:nvPr>
        </p:nvGraphicFramePr>
        <p:xfrm>
          <a:off x="2486388" y="2074494"/>
          <a:ext cx="8214197" cy="45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Visio" r:id="rId4" imgW="6891540" imgH="3788481" progId="Visio.Drawing.15">
                  <p:embed/>
                </p:oleObj>
              </mc:Choice>
              <mc:Fallback>
                <p:oleObj name="Visio" r:id="rId4" imgW="6891540" imgH="378848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6388" y="2074494"/>
                        <a:ext cx="8214197" cy="45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8138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660426"/>
          </a:xfrm>
        </p:spPr>
        <p:txBody>
          <a:bodyPr/>
          <a:lstStyle/>
          <a:p>
            <a:r>
              <a:rPr lang="en-US" dirty="0"/>
              <a:t>Rules help filter noise from interesting security events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Domain experts</a:t>
            </a:r>
          </a:p>
          <a:p>
            <a:pPr lvl="1"/>
            <a:r>
              <a:rPr lang="en-US" dirty="0"/>
              <a:t>TI feeds</a:t>
            </a:r>
          </a:p>
          <a:p>
            <a:r>
              <a:rPr lang="en-US" dirty="0"/>
              <a:t>Easy to understand</a:t>
            </a:r>
          </a:p>
          <a:p>
            <a:r>
              <a:rPr lang="en-US" dirty="0"/>
              <a:t>Difficult to maintain!</a:t>
            </a:r>
          </a:p>
          <a:p>
            <a:pPr lvl="1"/>
            <a:r>
              <a:rPr lang="en-US" dirty="0"/>
              <a:t>Be careful relying too much on rules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Rules</a:t>
            </a:r>
          </a:p>
        </p:txBody>
      </p:sp>
    </p:spTree>
    <p:extLst>
      <p:ext uri="{BB962C8B-B14F-4D97-AF65-F5344CB8AC3E}">
        <p14:creationId xmlns:p14="http://schemas.microsoft.com/office/powerpoint/2010/main" val="22281330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660489"/>
          </a:xfrm>
        </p:spPr>
        <p:txBody>
          <a:bodyPr/>
          <a:lstStyle/>
          <a:p>
            <a:r>
              <a:rPr lang="en-US" dirty="0"/>
              <a:t>Top-level: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Bottom-level: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Rules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67053"/>
              </p:ext>
            </p:extLst>
          </p:nvPr>
        </p:nvGraphicFramePr>
        <p:xfrm>
          <a:off x="1358106" y="2036609"/>
          <a:ext cx="947578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Visio" r:id="rId4" imgW="9475161" imgH="1320447" progId="Visio.Drawing.15">
                  <p:embed/>
                </p:oleObj>
              </mc:Choice>
              <mc:Fallback>
                <p:oleObj name="Visio" r:id="rId4" imgW="9475161" imgH="132044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8106" y="2036609"/>
                        <a:ext cx="9475787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69728"/>
              </p:ext>
            </p:extLst>
          </p:nvPr>
        </p:nvGraphicFramePr>
        <p:xfrm>
          <a:off x="4823588" y="4223272"/>
          <a:ext cx="6867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67">
                  <a:extLst>
                    <a:ext uri="{9D8B030D-6E8A-4147-A177-3AD203B41FA5}">
                      <a16:colId xmlns:a16="http://schemas.microsoft.com/office/drawing/2014/main" val="3582780568"/>
                    </a:ext>
                  </a:extLst>
                </a:gridCol>
                <a:gridCol w="1484645">
                  <a:extLst>
                    <a:ext uri="{9D8B030D-6E8A-4147-A177-3AD203B41FA5}">
                      <a16:colId xmlns:a16="http://schemas.microsoft.com/office/drawing/2014/main" val="1085991859"/>
                    </a:ext>
                  </a:extLst>
                </a:gridCol>
                <a:gridCol w="1473965">
                  <a:extLst>
                    <a:ext uri="{9D8B030D-6E8A-4147-A177-3AD203B41FA5}">
                      <a16:colId xmlns:a16="http://schemas.microsoft.com/office/drawing/2014/main" val="2937538215"/>
                    </a:ext>
                  </a:extLst>
                </a:gridCol>
                <a:gridCol w="1218389">
                  <a:extLst>
                    <a:ext uri="{9D8B030D-6E8A-4147-A177-3AD203B41FA5}">
                      <a16:colId xmlns:a16="http://schemas.microsoft.com/office/drawing/2014/main" val="3288119237"/>
                    </a:ext>
                  </a:extLst>
                </a:gridCol>
                <a:gridCol w="1441154">
                  <a:extLst>
                    <a:ext uri="{9D8B030D-6E8A-4147-A177-3AD203B41FA5}">
                      <a16:colId xmlns:a16="http://schemas.microsoft.com/office/drawing/2014/main" val="995064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IsHighRisk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53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AccessFile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102.13.19.54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51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ModifyFile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23.12.16.65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6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74.23.76.12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7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UploadFile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91.25.46.5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SyncClient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2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104.43.23.7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3429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3441" y="4872588"/>
            <a:ext cx="3451907" cy="9264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Action is in </a:t>
            </a:r>
            <a:r>
              <a:rPr lang="en-US" sz="2000" i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RiskyActions</a:t>
            </a: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then Flag as </a:t>
            </a:r>
            <a:r>
              <a:rPr lang="en-US" sz="2000" i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HighRisk</a:t>
            </a:r>
            <a:r>
              <a:rPr lang="en-US" sz="20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200" y="5192653"/>
            <a:ext cx="942113" cy="4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635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18852"/>
              </p:ext>
            </p:extLst>
          </p:nvPr>
        </p:nvGraphicFramePr>
        <p:xfrm>
          <a:off x="2016087" y="132093"/>
          <a:ext cx="7929736" cy="63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Visio" r:id="rId4" imgW="8239132" imgH="6638925" progId="Visio.Drawing.15">
                  <p:embed/>
                </p:oleObj>
              </mc:Choice>
              <mc:Fallback>
                <p:oleObj name="Visio" r:id="rId4" imgW="8239132" imgH="6638925" progId="Visio.Drawing.15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087" y="132093"/>
                        <a:ext cx="7929736" cy="638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3099" y="5916937"/>
            <a:ext cx="155337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3489" y="5916936"/>
            <a:ext cx="155337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Advanced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7489" y="6263185"/>
            <a:ext cx="2566932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Sophistication of Signals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39897" y="2592168"/>
            <a:ext cx="3035316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Security Domain Knowledge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8511728" y="3068373"/>
            <a:ext cx="3035316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Usefulness of Alerts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0424" y="5312156"/>
            <a:ext cx="155337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Outliers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356" y="4599881"/>
            <a:ext cx="155337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Anomalies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0438" y="1242764"/>
            <a:ext cx="1074747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Security Events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8850817" y="4290785"/>
            <a:ext cx="155337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Less Useful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8843836" y="1564565"/>
            <a:ext cx="155337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More Useful</a:t>
            </a:r>
          </a:p>
        </p:txBody>
      </p:sp>
    </p:spTree>
    <p:extLst>
      <p:ext uri="{BB962C8B-B14F-4D97-AF65-F5344CB8AC3E}">
        <p14:creationId xmlns:p14="http://schemas.microsoft.com/office/powerpoint/2010/main" val="14511042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160" y="2339537"/>
            <a:ext cx="11655840" cy="899665"/>
          </a:xfrm>
        </p:spPr>
        <p:txBody>
          <a:bodyPr/>
          <a:lstStyle/>
          <a:p>
            <a:r>
              <a:rPr lang="en-US" dirty="0"/>
              <a:t>Challenge 2: Everything is in Flux</a:t>
            </a:r>
          </a:p>
        </p:txBody>
      </p:sp>
    </p:spTree>
    <p:extLst>
      <p:ext uri="{BB962C8B-B14F-4D97-AF65-F5344CB8AC3E}">
        <p14:creationId xmlns:p14="http://schemas.microsoft.com/office/powerpoint/2010/main" val="22594105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68268"/>
          </a:xfrm>
        </p:spPr>
        <p:txBody>
          <a:bodyPr/>
          <a:lstStyle/>
          <a:p>
            <a:r>
              <a:rPr lang="en-US" dirty="0"/>
              <a:t>Frequent/irregular deployments</a:t>
            </a:r>
          </a:p>
          <a:p>
            <a:r>
              <a:rPr lang="en-US" dirty="0"/>
              <a:t>New services coming online</a:t>
            </a:r>
          </a:p>
          <a:p>
            <a:r>
              <a:rPr lang="en-US" dirty="0"/>
              <a:t>Usage spikes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Landscape</a:t>
            </a:r>
          </a:p>
        </p:txBody>
      </p:sp>
    </p:spTree>
    <p:extLst>
      <p:ext uri="{BB962C8B-B14F-4D97-AF65-F5344CB8AC3E}">
        <p14:creationId xmlns:p14="http://schemas.microsoft.com/office/powerpoint/2010/main" val="29171379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572645"/>
          </a:xfrm>
        </p:spPr>
        <p:txBody>
          <a:bodyPr>
            <a:normAutofit/>
          </a:bodyPr>
          <a:lstStyle/>
          <a:p>
            <a:r>
              <a:rPr lang="en-US" dirty="0"/>
              <a:t>Constantly changing environments leads to constantly changing attacks</a:t>
            </a:r>
          </a:p>
          <a:p>
            <a:pPr lvl="1"/>
            <a:r>
              <a:rPr lang="en-US" dirty="0"/>
              <a:t>New services</a:t>
            </a:r>
          </a:p>
          <a:p>
            <a:pPr lvl="1"/>
            <a:r>
              <a:rPr lang="en-US" dirty="0"/>
              <a:t>New features for existing services</a:t>
            </a:r>
          </a:p>
          <a:p>
            <a:r>
              <a:rPr lang="en-US" dirty="0"/>
              <a:t>Few known instances of attacks</a:t>
            </a:r>
          </a:p>
          <a:p>
            <a:pPr lvl="1"/>
            <a:r>
              <a:rPr lang="en-US" dirty="0"/>
              <a:t>Lack of labelled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Attacks</a:t>
            </a:r>
          </a:p>
        </p:txBody>
      </p:sp>
    </p:spTree>
    <p:extLst>
      <p:ext uri="{BB962C8B-B14F-4D97-AF65-F5344CB8AC3E}">
        <p14:creationId xmlns:p14="http://schemas.microsoft.com/office/powerpoint/2010/main" val="40892283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063018"/>
          </a:xfrm>
        </p:spPr>
        <p:txBody>
          <a:bodyPr/>
          <a:lstStyle/>
          <a:p>
            <a:r>
              <a:rPr lang="en-US" dirty="0"/>
              <a:t>Performance fluctuations of training/testing</a:t>
            </a:r>
          </a:p>
          <a:p>
            <a:pPr lvl="1"/>
            <a:r>
              <a:rPr lang="en-US" dirty="0"/>
              <a:t>Important for RT/NRT detections</a:t>
            </a:r>
          </a:p>
          <a:p>
            <a:r>
              <a:rPr lang="en-US" dirty="0"/>
              <a:t>Concept Drift</a:t>
            </a:r>
          </a:p>
          <a:p>
            <a:pPr lvl="1"/>
            <a:r>
              <a:rPr lang="en-US" dirty="0"/>
              <a:t>Data distributions affected by service changes</a:t>
            </a:r>
          </a:p>
          <a:p>
            <a:r>
              <a:rPr lang="en-US" dirty="0"/>
              <a:t>Monitors</a:t>
            </a:r>
          </a:p>
          <a:p>
            <a:pPr lvl="1"/>
            <a:r>
              <a:rPr lang="en-US" dirty="0"/>
              <a:t>Understand the “health” of security signals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Implications</a:t>
            </a:r>
          </a:p>
        </p:txBody>
      </p:sp>
    </p:spTree>
    <p:extLst>
      <p:ext uri="{BB962C8B-B14F-4D97-AF65-F5344CB8AC3E}">
        <p14:creationId xmlns:p14="http://schemas.microsoft.com/office/powerpoint/2010/main" val="39057778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465611"/>
          </a:xfrm>
        </p:spPr>
        <p:txBody>
          <a:bodyPr/>
          <a:lstStyle/>
          <a:p>
            <a:r>
              <a:rPr lang="en-US" dirty="0"/>
              <a:t>Don’t throw out your old detections</a:t>
            </a:r>
          </a:p>
          <a:p>
            <a:pPr lvl="1"/>
            <a:r>
              <a:rPr lang="en-US" dirty="0"/>
              <a:t>Old attacks can be reused, esp. if attackers know monitoring is weak</a:t>
            </a:r>
          </a:p>
          <a:p>
            <a:r>
              <a:rPr lang="en-US" dirty="0"/>
              <a:t>Signals are never “finished”</a:t>
            </a:r>
          </a:p>
          <a:p>
            <a:pPr lvl="1"/>
            <a:r>
              <a:rPr lang="en-US" dirty="0"/>
              <a:t>Must update to keep up with the evolving attacks</a:t>
            </a:r>
          </a:p>
          <a:p>
            <a:pPr marL="336145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New Detections, But Keep the Old!</a:t>
            </a:r>
          </a:p>
        </p:txBody>
      </p:sp>
    </p:spTree>
    <p:extLst>
      <p:ext uri="{BB962C8B-B14F-4D97-AF65-F5344CB8AC3E}">
        <p14:creationId xmlns:p14="http://schemas.microsoft.com/office/powerpoint/2010/main" val="8064553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160" y="2575511"/>
            <a:ext cx="11655840" cy="899665"/>
          </a:xfrm>
        </p:spPr>
        <p:txBody>
          <a:bodyPr/>
          <a:lstStyle/>
          <a:p>
            <a:r>
              <a:rPr lang="en-US" dirty="0"/>
              <a:t>Challenge 3: 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37265252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855175"/>
          </a:xfrm>
        </p:spPr>
        <p:txBody>
          <a:bodyPr/>
          <a:lstStyle/>
          <a:p>
            <a:r>
              <a:rPr lang="en-US" dirty="0"/>
              <a:t>Security is a top concern when migrating to the cloud</a:t>
            </a:r>
          </a:p>
          <a:p>
            <a:r>
              <a:rPr lang="en-US" dirty="0"/>
              <a:t>Attacks can cause irreparable damage</a:t>
            </a:r>
          </a:p>
          <a:p>
            <a:r>
              <a:rPr lang="en-US" dirty="0"/>
              <a:t>Different industries with targeted attacks</a:t>
            </a:r>
          </a:p>
          <a:p>
            <a:r>
              <a:rPr lang="en-US" dirty="0"/>
              <a:t>Types of Attacks:</a:t>
            </a:r>
          </a:p>
          <a:p>
            <a:pPr lvl="1"/>
            <a:r>
              <a:rPr lang="en-US" dirty="0"/>
              <a:t>Data Breaches</a:t>
            </a:r>
          </a:p>
          <a:p>
            <a:pPr lvl="1"/>
            <a:r>
              <a:rPr lang="en-US" dirty="0"/>
              <a:t>Leaked Credentials</a:t>
            </a:r>
          </a:p>
          <a:p>
            <a:pPr lvl="1"/>
            <a:r>
              <a:rPr lang="en-US" dirty="0"/>
              <a:t>Malicious Insiders</a:t>
            </a:r>
          </a:p>
          <a:p>
            <a:pPr lvl="1"/>
            <a:r>
              <a:rPr lang="en-US" dirty="0"/>
              <a:t>API Vulnerabilities</a:t>
            </a:r>
          </a:p>
          <a:p>
            <a:pPr lvl="1"/>
            <a:r>
              <a:rPr lang="en-US" dirty="0"/>
              <a:t>Advanced Persistent Threats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Security</a:t>
            </a:r>
          </a:p>
        </p:txBody>
      </p:sp>
    </p:spTree>
    <p:extLst>
      <p:ext uri="{BB962C8B-B14F-4D97-AF65-F5344CB8AC3E}">
        <p14:creationId xmlns:p14="http://schemas.microsoft.com/office/powerpoint/2010/main" val="80142625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Recap:</a:t>
            </a:r>
          </a:p>
          <a:p>
            <a:pPr lvl="1"/>
            <a:r>
              <a:rPr lang="en-US" dirty="0"/>
              <a:t>Lack of labeled data</a:t>
            </a:r>
          </a:p>
          <a:p>
            <a:pPr lvl="1"/>
            <a:r>
              <a:rPr lang="en-US" dirty="0"/>
              <a:t>Few known compromises, if any</a:t>
            </a:r>
          </a:p>
          <a:p>
            <a:pPr lvl="1"/>
            <a:r>
              <a:rPr lang="en-US" dirty="0"/>
              <a:t>Changing infrastructure</a:t>
            </a:r>
          </a:p>
          <a:p>
            <a:pPr lvl="1"/>
            <a:r>
              <a:rPr lang="en-US" dirty="0"/>
              <a:t>Service usage fluctuations</a:t>
            </a:r>
          </a:p>
          <a:p>
            <a:r>
              <a:rPr lang="en-US" dirty="0"/>
              <a:t>So, how do we validate our models?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35713545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67361"/>
          </a:xfrm>
        </p:spPr>
        <p:txBody>
          <a:bodyPr/>
          <a:lstStyle/>
          <a:p>
            <a:r>
              <a:rPr lang="en-US" dirty="0"/>
              <a:t>As always, metric selection is critical</a:t>
            </a:r>
          </a:p>
          <a:p>
            <a:pPr lvl="1"/>
            <a:r>
              <a:rPr lang="en-US" dirty="0"/>
              <a:t>Precision-Recall curve vs ROC curve</a:t>
            </a:r>
          </a:p>
          <a:p>
            <a:r>
              <a:rPr lang="en-US" dirty="0"/>
              <a:t>How do we define “false positive”?</a:t>
            </a:r>
          </a:p>
          <a:p>
            <a:pPr lvl="1"/>
            <a:r>
              <a:rPr lang="en-US" dirty="0"/>
              <a:t>Augment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Precision and Recall?</a:t>
            </a:r>
          </a:p>
        </p:txBody>
      </p:sp>
    </p:spTree>
    <p:extLst>
      <p:ext uri="{BB962C8B-B14F-4D97-AF65-F5344CB8AC3E}">
        <p14:creationId xmlns:p14="http://schemas.microsoft.com/office/powerpoint/2010/main" val="26450867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063018"/>
          </a:xfrm>
        </p:spPr>
        <p:txBody>
          <a:bodyPr/>
          <a:lstStyle/>
          <a:p>
            <a:r>
              <a:rPr lang="en-US" dirty="0"/>
              <a:t>Domain experts provide:</a:t>
            </a:r>
          </a:p>
          <a:p>
            <a:pPr lvl="1"/>
            <a:r>
              <a:rPr lang="en-US" dirty="0"/>
              <a:t>Known patterns</a:t>
            </a:r>
          </a:p>
          <a:p>
            <a:pPr lvl="1"/>
            <a:r>
              <a:rPr lang="en-US" dirty="0"/>
              <a:t>Insights into what potential attacks might look like</a:t>
            </a:r>
          </a:p>
          <a:p>
            <a:r>
              <a:rPr lang="en-US" dirty="0"/>
              <a:t>Inject automated attack data</a:t>
            </a:r>
          </a:p>
          <a:p>
            <a:pPr lvl="1"/>
            <a:r>
              <a:rPr lang="en-US" dirty="0"/>
              <a:t>Evaluate metrics against this injected data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Automation</a:t>
            </a:r>
          </a:p>
        </p:txBody>
      </p:sp>
    </p:spTree>
    <p:extLst>
      <p:ext uri="{BB962C8B-B14F-4D97-AF65-F5344CB8AC3E}">
        <p14:creationId xmlns:p14="http://schemas.microsoft.com/office/powerpoint/2010/main" val="23445719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153556"/>
          </a:xfrm>
        </p:spPr>
        <p:txBody>
          <a:bodyPr/>
          <a:lstStyle/>
          <a:p>
            <a:r>
              <a:rPr lang="en-US" dirty="0"/>
              <a:t>Do not naïvely optimize for automated attacks</a:t>
            </a:r>
          </a:p>
          <a:p>
            <a:r>
              <a:rPr lang="en-US" dirty="0"/>
              <a:t>Precision vs Recall</a:t>
            </a:r>
          </a:p>
          <a:p>
            <a:pPr lvl="1"/>
            <a:r>
              <a:rPr lang="en-US" dirty="0"/>
              <a:t>Many events generated by automated attacker may be benign</a:t>
            </a:r>
          </a:p>
          <a:p>
            <a:r>
              <a:rPr lang="en-US" dirty="0"/>
              <a:t>Be careful if labeling all automated attack events as positive label</a:t>
            </a:r>
          </a:p>
          <a:p>
            <a:pPr lvl="1"/>
            <a:r>
              <a:rPr lang="en-US" dirty="0"/>
              <a:t>Lean toward precision instead of recall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Automation - Caveat</a:t>
            </a:r>
          </a:p>
        </p:txBody>
      </p:sp>
    </p:spTree>
    <p:extLst>
      <p:ext uri="{BB962C8B-B14F-4D97-AF65-F5344CB8AC3E}">
        <p14:creationId xmlns:p14="http://schemas.microsoft.com/office/powerpoint/2010/main" val="25810697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759649"/>
          </a:xfrm>
        </p:spPr>
        <p:txBody>
          <a:bodyPr/>
          <a:lstStyle/>
          <a:p>
            <a:r>
              <a:rPr lang="en-US" dirty="0"/>
              <a:t>Human analysts provide feedback that we can use to improve our models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Loop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54126"/>
              </p:ext>
            </p:extLst>
          </p:nvPr>
        </p:nvGraphicFramePr>
        <p:xfrm>
          <a:off x="1171113" y="2695437"/>
          <a:ext cx="9838659" cy="264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Visio" r:id="rId4" imgW="7911149" imgH="2120547" progId="Visio.Drawing.15">
                  <p:embed/>
                </p:oleObj>
              </mc:Choice>
              <mc:Fallback>
                <p:oleObj name="Visio" r:id="rId4" imgW="7911149" imgH="2120547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1113" y="2695437"/>
                        <a:ext cx="9838659" cy="2647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5613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82" y="2664001"/>
            <a:ext cx="11655840" cy="899665"/>
          </a:xfrm>
        </p:spPr>
        <p:txBody>
          <a:bodyPr/>
          <a:lstStyle/>
          <a:p>
            <a:r>
              <a:rPr lang="en-US" dirty="0"/>
              <a:t>Challenge 4: Understanding Detections</a:t>
            </a:r>
          </a:p>
        </p:txBody>
      </p:sp>
    </p:spTree>
    <p:extLst>
      <p:ext uri="{BB962C8B-B14F-4D97-AF65-F5344CB8AC3E}">
        <p14:creationId xmlns:p14="http://schemas.microsoft.com/office/powerpoint/2010/main" val="42480011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646687"/>
          </a:xfrm>
        </p:spPr>
        <p:txBody>
          <a:bodyPr/>
          <a:lstStyle/>
          <a:p>
            <a:r>
              <a:rPr lang="en-US" dirty="0"/>
              <a:t>Surfacing a security event to an end-user can be useless if there is no explanation</a:t>
            </a:r>
          </a:p>
          <a:p>
            <a:r>
              <a:rPr lang="en-US" dirty="0" err="1"/>
              <a:t>Explainability</a:t>
            </a:r>
            <a:r>
              <a:rPr lang="en-US" dirty="0"/>
              <a:t> of results should be considered at earliest possible stage of development</a:t>
            </a:r>
          </a:p>
          <a:p>
            <a:pPr lvl="1"/>
            <a:r>
              <a:rPr lang="en-US" dirty="0"/>
              <a:t>Best detection signal with no explanation might be dismissed/overlooked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Detections</a:t>
            </a:r>
          </a:p>
        </p:txBody>
      </p:sp>
    </p:spTree>
    <p:extLst>
      <p:ext uri="{BB962C8B-B14F-4D97-AF65-F5344CB8AC3E}">
        <p14:creationId xmlns:p14="http://schemas.microsoft.com/office/powerpoint/2010/main" val="185180307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i="1" dirty="0"/>
              <a:t>without</a:t>
            </a:r>
            <a:r>
              <a:rPr lang="en-US" dirty="0"/>
              <a:t> Explanation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54340"/>
              </p:ext>
            </p:extLst>
          </p:nvPr>
        </p:nvGraphicFramePr>
        <p:xfrm>
          <a:off x="759489" y="2015441"/>
          <a:ext cx="1067534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69">
                  <a:extLst>
                    <a:ext uri="{9D8B030D-6E8A-4147-A177-3AD203B41FA5}">
                      <a16:colId xmlns:a16="http://schemas.microsoft.com/office/drawing/2014/main" val="1840957938"/>
                    </a:ext>
                  </a:extLst>
                </a:gridCol>
                <a:gridCol w="2159981">
                  <a:extLst>
                    <a:ext uri="{9D8B030D-6E8A-4147-A177-3AD203B41FA5}">
                      <a16:colId xmlns:a16="http://schemas.microsoft.com/office/drawing/2014/main" val="118144323"/>
                    </a:ext>
                  </a:extLst>
                </a:gridCol>
                <a:gridCol w="1299990">
                  <a:extLst>
                    <a:ext uri="{9D8B030D-6E8A-4147-A177-3AD203B41FA5}">
                      <a16:colId xmlns:a16="http://schemas.microsoft.com/office/drawing/2014/main" val="3582780568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1085991859"/>
                    </a:ext>
                  </a:extLst>
                </a:gridCol>
                <a:gridCol w="1178805">
                  <a:extLst>
                    <a:ext uri="{9D8B030D-6E8A-4147-A177-3AD203B41FA5}">
                      <a16:colId xmlns:a16="http://schemas.microsoft.com/office/drawing/2014/main" val="2937538215"/>
                    </a:ext>
                  </a:extLst>
                </a:gridCol>
                <a:gridCol w="1189821">
                  <a:extLst>
                    <a:ext uri="{9D8B030D-6E8A-4147-A177-3AD203B41FA5}">
                      <a16:colId xmlns:a16="http://schemas.microsoft.com/office/drawing/2014/main" val="3288119237"/>
                    </a:ext>
                  </a:extLst>
                </a:gridCol>
                <a:gridCol w="1145755">
                  <a:extLst>
                    <a:ext uri="{9D8B030D-6E8A-4147-A177-3AD203B41FA5}">
                      <a16:colId xmlns:a16="http://schemas.microsoft.com/office/drawing/2014/main" val="995064410"/>
                    </a:ext>
                  </a:extLst>
                </a:gridCol>
                <a:gridCol w="627961">
                  <a:extLst>
                    <a:ext uri="{9D8B030D-6E8A-4147-A177-3AD203B41FA5}">
                      <a16:colId xmlns:a16="http://schemas.microsoft.com/office/drawing/2014/main" val="3365917146"/>
                    </a:ext>
                  </a:extLst>
                </a:gridCol>
                <a:gridCol w="880671">
                  <a:extLst>
                    <a:ext uri="{9D8B030D-6E8A-4147-A177-3AD203B41FA5}">
                      <a16:colId xmlns:a16="http://schemas.microsoft.com/office/drawing/2014/main" val="2257299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53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1a4b43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2016-09-01 02:01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51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73d87a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2016-09-01 03:15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3b32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6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9ca231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2016-09-01 05:10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8de2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7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5e9123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2016-09-01 05:32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2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1e6a7b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2016-09-01 09:12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2b4a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3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33d693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2016-09-01 14:43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3b89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8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7152f3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2016-09-01 19:11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07964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380849" y="5471699"/>
            <a:ext cx="3727566" cy="673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47982539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461269"/>
          </a:xfrm>
        </p:spPr>
        <p:txBody>
          <a:bodyPr/>
          <a:lstStyle/>
          <a:p>
            <a:r>
              <a:rPr lang="en-US" dirty="0"/>
              <a:t>Textual description</a:t>
            </a:r>
          </a:p>
          <a:p>
            <a:pPr lvl="1"/>
            <a:r>
              <a:rPr lang="en-US" dirty="0"/>
              <a:t>“High speed of travel to an unlikely location”</a:t>
            </a:r>
          </a:p>
          <a:p>
            <a:r>
              <a:rPr lang="en-US" dirty="0"/>
              <a:t>Supplemental data</a:t>
            </a:r>
          </a:p>
          <a:p>
            <a:pPr lvl="1"/>
            <a:r>
              <a:rPr lang="en-US" dirty="0"/>
              <a:t>Rank ordered list of suspicious processes</a:t>
            </a:r>
          </a:p>
          <a:p>
            <a:r>
              <a:rPr lang="en-US" dirty="0"/>
              <a:t>Variable(s)</a:t>
            </a:r>
          </a:p>
          <a:p>
            <a:pPr lvl="1"/>
            <a:r>
              <a:rPr lang="en-US" dirty="0"/>
              <a:t>Provide one or more variables that impacted score the most</a:t>
            </a:r>
          </a:p>
          <a:p>
            <a:pPr lvl="1"/>
            <a:r>
              <a:rPr lang="en-US" dirty="0"/>
              <a:t>Avoid providing too many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Explanations</a:t>
            </a:r>
          </a:p>
        </p:txBody>
      </p:sp>
    </p:spTree>
    <p:extLst>
      <p:ext uri="{BB962C8B-B14F-4D97-AF65-F5344CB8AC3E}">
        <p14:creationId xmlns:p14="http://schemas.microsoft.com/office/powerpoint/2010/main" val="49865946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664768"/>
          </a:xfrm>
        </p:spPr>
        <p:txBody>
          <a:bodyPr/>
          <a:lstStyle/>
          <a:p>
            <a:r>
              <a:rPr lang="en-US" dirty="0"/>
              <a:t>Detections must results in downstream action</a:t>
            </a:r>
          </a:p>
          <a:p>
            <a:r>
              <a:rPr lang="en-US" dirty="0"/>
              <a:t>Good explanation without being actionable is of little value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Policy decisions</a:t>
            </a:r>
          </a:p>
          <a:p>
            <a:pPr lvl="1"/>
            <a:r>
              <a:rPr lang="en-US" dirty="0"/>
              <a:t>Reset user password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Actionable Detections</a:t>
            </a:r>
          </a:p>
        </p:txBody>
      </p:sp>
    </p:spTree>
    <p:extLst>
      <p:ext uri="{BB962C8B-B14F-4D97-AF65-F5344CB8AC3E}">
        <p14:creationId xmlns:p14="http://schemas.microsoft.com/office/powerpoint/2010/main" val="20016594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1557" y="931436"/>
            <a:ext cx="11653523" cy="226651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Detecting attacks is nontrivial</a:t>
            </a:r>
          </a:p>
          <a:p>
            <a:r>
              <a:rPr lang="en-US" dirty="0"/>
              <a:t>Tremendous effort to maintain current state of security</a:t>
            </a:r>
          </a:p>
          <a:p>
            <a:pPr lvl="1"/>
            <a:r>
              <a:rPr lang="en-US" dirty="0"/>
              <a:t>Even more to detect new attacks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Queen’s 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6" y="2875402"/>
            <a:ext cx="5722584" cy="3615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1542" y="3030188"/>
            <a:ext cx="168353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Red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5497" y="3030188"/>
            <a:ext cx="1753044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highlight>
                  <a:srgbClr val="0000FF"/>
                </a:highlight>
              </a:rPr>
              <a:t>Blue Team</a:t>
            </a:r>
          </a:p>
        </p:txBody>
      </p:sp>
    </p:spTree>
    <p:extLst>
      <p:ext uri="{BB962C8B-B14F-4D97-AF65-F5344CB8AC3E}">
        <p14:creationId xmlns:p14="http://schemas.microsoft.com/office/powerpoint/2010/main" val="172646316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160" y="2590259"/>
            <a:ext cx="11655840" cy="899665"/>
          </a:xfrm>
        </p:spPr>
        <p:txBody>
          <a:bodyPr/>
          <a:lstStyle/>
          <a:p>
            <a:r>
              <a:rPr lang="en-US" dirty="0"/>
              <a:t>Challenge 5: Burden of Triage</a:t>
            </a:r>
          </a:p>
        </p:txBody>
      </p:sp>
    </p:spTree>
    <p:extLst>
      <p:ext uri="{BB962C8B-B14F-4D97-AF65-F5344CB8AC3E}">
        <p14:creationId xmlns:p14="http://schemas.microsoft.com/office/powerpoint/2010/main" val="279023773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266518"/>
          </a:xfrm>
        </p:spPr>
        <p:txBody>
          <a:bodyPr/>
          <a:lstStyle/>
          <a:p>
            <a:r>
              <a:rPr lang="en-US" dirty="0"/>
              <a:t>Someone must triage alerts</a:t>
            </a:r>
          </a:p>
          <a:p>
            <a:r>
              <a:rPr lang="en-US" dirty="0"/>
              <a:t>More signals =&gt; More triaging</a:t>
            </a:r>
          </a:p>
          <a:p>
            <a:r>
              <a:rPr lang="en-US" dirty="0"/>
              <a:t>Many cloud services</a:t>
            </a:r>
          </a:p>
          <a:p>
            <a:pPr lvl="1"/>
            <a:r>
              <a:rPr lang="en-US" dirty="0"/>
              <a:t>And each must be protected against abuse/compromise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Triage</a:t>
            </a:r>
          </a:p>
        </p:txBody>
      </p:sp>
    </p:spTree>
    <p:extLst>
      <p:ext uri="{BB962C8B-B14F-4D97-AF65-F5344CB8AC3E}">
        <p14:creationId xmlns:p14="http://schemas.microsoft.com/office/powerpoint/2010/main" val="3517364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270861"/>
          </a:xfrm>
        </p:spPr>
        <p:txBody>
          <a:bodyPr/>
          <a:lstStyle/>
          <a:p>
            <a:r>
              <a:rPr lang="en-US" dirty="0"/>
              <a:t>Flood of uncorrelated detections</a:t>
            </a:r>
          </a:p>
          <a:p>
            <a:r>
              <a:rPr lang="en-US" dirty="0"/>
              <a:t>Lack of contextual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82" y="2499039"/>
            <a:ext cx="3105664" cy="1619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19" y="2499039"/>
            <a:ext cx="3332205" cy="1625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90" y="4521305"/>
            <a:ext cx="2494847" cy="233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52" y="4521305"/>
            <a:ext cx="2670937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5226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 Signals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849015"/>
              </p:ext>
            </p:extLst>
          </p:nvPr>
        </p:nvGraphicFramePr>
        <p:xfrm>
          <a:off x="1982989" y="1189176"/>
          <a:ext cx="7082587" cy="528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Visio" r:id="rId4" imgW="5716942" imgH="4267200" progId="Visio.Drawing.15">
                  <p:embed/>
                </p:oleObj>
              </mc:Choice>
              <mc:Fallback>
                <p:oleObj name="Visio" r:id="rId4" imgW="5716942" imgH="4267200" progId="Visio.Drawing.15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2989" y="1189176"/>
                        <a:ext cx="7082587" cy="528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99672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6013573" cy="3461332"/>
          </a:xfrm>
        </p:spPr>
        <p:txBody>
          <a:bodyPr/>
          <a:lstStyle/>
          <a:p>
            <a:r>
              <a:rPr lang="en-US" dirty="0"/>
              <a:t>Reduce burden of triage via integrated risk score</a:t>
            </a:r>
          </a:p>
          <a:p>
            <a:pPr lvl="1"/>
            <a:r>
              <a:rPr lang="en-US" dirty="0"/>
              <a:t>Combine relevant signals into a single risk score for account</a:t>
            </a:r>
          </a:p>
          <a:p>
            <a:r>
              <a:rPr lang="en-US" dirty="0"/>
              <a:t>Allows admin to set policies on risk score instead of triaging each signal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6131560" cy="899665"/>
          </a:xfrm>
        </p:spPr>
        <p:txBody>
          <a:bodyPr/>
          <a:lstStyle/>
          <a:p>
            <a:r>
              <a:rPr lang="en-US" dirty="0"/>
              <a:t>Integrated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2" y="739343"/>
            <a:ext cx="5701865" cy="52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730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063083"/>
          </a:xfrm>
        </p:spPr>
        <p:txBody>
          <a:bodyPr/>
          <a:lstStyle/>
          <a:p>
            <a:r>
              <a:rPr lang="en-US" dirty="0"/>
              <a:t>Outliers to Security Events</a:t>
            </a:r>
          </a:p>
          <a:p>
            <a:r>
              <a:rPr lang="en-US" dirty="0"/>
              <a:t>Everything is in Flux</a:t>
            </a:r>
          </a:p>
          <a:p>
            <a:r>
              <a:rPr lang="en-US" dirty="0"/>
              <a:t>Model Validation</a:t>
            </a:r>
          </a:p>
          <a:p>
            <a:r>
              <a:rPr lang="en-US" dirty="0"/>
              <a:t>Understanding Detections</a:t>
            </a:r>
          </a:p>
          <a:p>
            <a:r>
              <a:rPr lang="en-US" dirty="0"/>
              <a:t>Burden of Triage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8958687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80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669111"/>
          </a:xfrm>
        </p:spPr>
        <p:txBody>
          <a:bodyPr/>
          <a:lstStyle/>
          <a:p>
            <a:r>
              <a:rPr lang="en-US" dirty="0"/>
              <a:t>No longer assume we are immune!</a:t>
            </a:r>
          </a:p>
          <a:p>
            <a:r>
              <a:rPr lang="en-US" dirty="0"/>
              <a:t>We can not prevent human error</a:t>
            </a:r>
          </a:p>
          <a:p>
            <a:pPr lvl="1"/>
            <a:r>
              <a:rPr lang="en-US" dirty="0"/>
              <a:t>Phishing is still incredibly effective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Breach</a:t>
            </a:r>
          </a:p>
        </p:txBody>
      </p:sp>
    </p:spTree>
    <p:extLst>
      <p:ext uri="{BB962C8B-B14F-4D97-AF65-F5344CB8AC3E}">
        <p14:creationId xmlns:p14="http://schemas.microsoft.com/office/powerpoint/2010/main" val="10718487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4297" y="2678763"/>
            <a:ext cx="11653523" cy="673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can we do to make progress?</a:t>
            </a:r>
          </a:p>
        </p:txBody>
      </p:sp>
    </p:spTree>
    <p:extLst>
      <p:ext uri="{BB962C8B-B14F-4D97-AF65-F5344CB8AC3E}">
        <p14:creationId xmlns:p14="http://schemas.microsoft.com/office/powerpoint/2010/main" val="36538242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486" y="2708247"/>
            <a:ext cx="11655840" cy="899665"/>
          </a:xfrm>
        </p:spPr>
        <p:txBody>
          <a:bodyPr/>
          <a:lstStyle/>
          <a:p>
            <a:r>
              <a:rPr lang="en-US" dirty="0"/>
              <a:t>Challenge 1: Outliers to Security Events</a:t>
            </a:r>
          </a:p>
        </p:txBody>
      </p:sp>
    </p:spTree>
    <p:extLst>
      <p:ext uri="{BB962C8B-B14F-4D97-AF65-F5344CB8AC3E}">
        <p14:creationId xmlns:p14="http://schemas.microsoft.com/office/powerpoint/2010/main" val="35598414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68268"/>
          </a:xfrm>
        </p:spPr>
        <p:txBody>
          <a:bodyPr/>
          <a:lstStyle/>
          <a:p>
            <a:r>
              <a:rPr lang="en-US" dirty="0"/>
              <a:t>Finding statistical outliers is easy</a:t>
            </a:r>
          </a:p>
          <a:p>
            <a:r>
              <a:rPr lang="en-US" dirty="0"/>
              <a:t>Finding anomalies requires a bit more domain knowledge</a:t>
            </a:r>
          </a:p>
          <a:p>
            <a:r>
              <a:rPr lang="en-US" dirty="0"/>
              <a:t>Making the leap to security event is challenging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to Security Events</a:t>
            </a:r>
          </a:p>
        </p:txBody>
      </p:sp>
    </p:spTree>
    <p:extLst>
      <p:ext uri="{BB962C8B-B14F-4D97-AF65-F5344CB8AC3E}">
        <p14:creationId xmlns:p14="http://schemas.microsoft.com/office/powerpoint/2010/main" val="23897149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7775010" cy="5285764"/>
          </a:xfrm>
        </p:spPr>
        <p:txBody>
          <a:bodyPr/>
          <a:lstStyle/>
          <a:p>
            <a:r>
              <a:rPr lang="en-US" dirty="0"/>
              <a:t>Simple changes in behavioral patterns are insufficient</a:t>
            </a:r>
          </a:p>
          <a:p>
            <a:pPr lvl="1"/>
            <a:r>
              <a:rPr lang="en-US" dirty="0"/>
              <a:t>Typically lead to high false positive rate</a:t>
            </a:r>
          </a:p>
          <a:p>
            <a:r>
              <a:rPr lang="en-US" dirty="0"/>
              <a:t>File access activity:</a:t>
            </a:r>
          </a:p>
          <a:p>
            <a:pPr lvl="1"/>
            <a:r>
              <a:rPr lang="en-US" dirty="0"/>
              <a:t>User accesses one team’s files exclusively</a:t>
            </a:r>
          </a:p>
          <a:p>
            <a:pPr lvl="1"/>
            <a:r>
              <a:rPr lang="en-US" dirty="0"/>
              <a:t>Suddenly accessing team files from different division within company</a:t>
            </a:r>
          </a:p>
          <a:p>
            <a:pPr lvl="1"/>
            <a:r>
              <a:rPr lang="en-US" dirty="0"/>
              <a:t>Risky?  Compromise?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Uninteresting Behavioral Anomalies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11" y="1759915"/>
            <a:ext cx="4498669" cy="48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79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863861"/>
          </a:xfrm>
        </p:spPr>
        <p:txBody>
          <a:bodyPr/>
          <a:lstStyle/>
          <a:p>
            <a:r>
              <a:rPr lang="en-US" dirty="0"/>
              <a:t>Use domain experts to make the leap</a:t>
            </a:r>
          </a:p>
          <a:p>
            <a:r>
              <a:rPr lang="en-US" dirty="0"/>
              <a:t>“Tribal knowledge”</a:t>
            </a:r>
          </a:p>
          <a:p>
            <a:pPr lvl="1"/>
            <a:r>
              <a:rPr lang="en-US" dirty="0"/>
              <a:t>Credential scanning patterns</a:t>
            </a:r>
          </a:p>
          <a:p>
            <a:pPr lvl="1"/>
            <a:r>
              <a:rPr lang="en-US" dirty="0"/>
              <a:t>Storage compromise patterns</a:t>
            </a:r>
          </a:p>
          <a:p>
            <a:pPr lvl="1"/>
            <a:r>
              <a:rPr lang="en-US" dirty="0"/>
              <a:t>Spam activity patterns</a:t>
            </a:r>
          </a:p>
          <a:p>
            <a:pPr lvl="1"/>
            <a:r>
              <a:rPr lang="en-US" dirty="0"/>
              <a:t>Fraudulent account patterns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Expertise</a:t>
            </a:r>
          </a:p>
        </p:txBody>
      </p:sp>
    </p:spTree>
    <p:extLst>
      <p:ext uri="{BB962C8B-B14F-4D97-AF65-F5344CB8AC3E}">
        <p14:creationId xmlns:p14="http://schemas.microsoft.com/office/powerpoint/2010/main" val="3093132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BT - Blue on white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002050"/>
      </a:accent2>
      <a:accent3>
        <a:srgbClr val="D83B01"/>
      </a:accent3>
      <a:accent4>
        <a:srgbClr val="5C2D91"/>
      </a:accent4>
      <a:accent5>
        <a:srgbClr val="008272"/>
      </a:accent5>
      <a:accent6>
        <a:srgbClr val="B4009E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015_8.potx" id="{EB8F4248-9E5E-46A9-8BA8-30209C4FFE2D}" vid="{4BD31EC0-BAC4-44E6-B493-AF7AF04A2B69}"/>
    </a:ext>
  </a:extLst>
</a:theme>
</file>

<file path=ppt/theme/theme2.xml><?xml version="1.0" encoding="utf-8"?>
<a:theme xmlns:a="http://schemas.openxmlformats.org/drawingml/2006/main" name="COLOR TEMPLATE">
  <a:themeElements>
    <a:clrScheme name="BT - Blue">
      <a:dk1>
        <a:srgbClr val="505050"/>
      </a:dk1>
      <a:lt1>
        <a:srgbClr val="FFFFFF"/>
      </a:lt1>
      <a:dk2>
        <a:srgbClr val="0078D7"/>
      </a:dk2>
      <a:lt2>
        <a:srgbClr val="CDF4FF"/>
      </a:lt2>
      <a:accent1>
        <a:srgbClr val="002050"/>
      </a:accent1>
      <a:accent2>
        <a:srgbClr val="D83B01"/>
      </a:accent2>
      <a:accent3>
        <a:srgbClr val="5C2D91"/>
      </a:accent3>
      <a:accent4>
        <a:srgbClr val="004B50"/>
      </a:accent4>
      <a:accent5>
        <a:srgbClr val="B4009E"/>
      </a:accent5>
      <a:accent6>
        <a:srgbClr val="32145A"/>
      </a:accent6>
      <a:hlink>
        <a:srgbClr val="CDF4FF"/>
      </a:hlink>
      <a:folHlink>
        <a:srgbClr val="CDF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015_8.potx" id="{EB8F4248-9E5E-46A9-8BA8-30209C4FFE2D}" vid="{5C7F7E6F-D093-4BBC-8472-D96652E17A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Brand_template_16-9_Business_BLUE_2016_8</Template>
  <TotalTime>43794</TotalTime>
  <Words>901</Words>
  <Application>Microsoft Office PowerPoint</Application>
  <PresentationFormat>Widescreen</PresentationFormat>
  <Paragraphs>308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Consolas</vt:lpstr>
      <vt:lpstr>Segoe UI</vt:lpstr>
      <vt:lpstr>Segoe UI Light</vt:lpstr>
      <vt:lpstr>Wingdings</vt:lpstr>
      <vt:lpstr>WHITE TEMPLATE</vt:lpstr>
      <vt:lpstr>COLOR TEMPLATE</vt:lpstr>
      <vt:lpstr>Visio</vt:lpstr>
      <vt:lpstr>Machine Learning for Cloud Security</vt:lpstr>
      <vt:lpstr>Cloud Security</vt:lpstr>
      <vt:lpstr>Red Queen’s Race</vt:lpstr>
      <vt:lpstr>Assume Breach</vt:lpstr>
      <vt:lpstr>PowerPoint Presentation</vt:lpstr>
      <vt:lpstr>Challenge 1: Outliers to Security Events</vt:lpstr>
      <vt:lpstr>Outliers to Security Events</vt:lpstr>
      <vt:lpstr>Uninteresting Behavioral Anomalies</vt:lpstr>
      <vt:lpstr>Domain Expertise</vt:lpstr>
      <vt:lpstr>Threat Intelligence</vt:lpstr>
      <vt:lpstr>Embrace Rules</vt:lpstr>
      <vt:lpstr>Incorporating Rules</vt:lpstr>
      <vt:lpstr>PowerPoint Presentation</vt:lpstr>
      <vt:lpstr>Challenge 2: Everything is in Flux</vt:lpstr>
      <vt:lpstr>Evolving Landscape</vt:lpstr>
      <vt:lpstr>Evolving Attacks</vt:lpstr>
      <vt:lpstr>ML Implications</vt:lpstr>
      <vt:lpstr>Make New Detections, But Keep the Old!</vt:lpstr>
      <vt:lpstr>Challenge 3: Model Validation</vt:lpstr>
      <vt:lpstr>Model Validation</vt:lpstr>
      <vt:lpstr>What’s Your Precision and Recall?</vt:lpstr>
      <vt:lpstr>Attack Automation</vt:lpstr>
      <vt:lpstr>Attack Automation - Caveat</vt:lpstr>
      <vt:lpstr>Feedback Loop</vt:lpstr>
      <vt:lpstr>Challenge 4: Understanding Detections</vt:lpstr>
      <vt:lpstr>Understanding Detections</vt:lpstr>
      <vt:lpstr>Results without Explanation</vt:lpstr>
      <vt:lpstr>Helpful Explanations</vt:lpstr>
      <vt:lpstr>Actionable Detections</vt:lpstr>
      <vt:lpstr>Challenge 5: Burden of Triage</vt:lpstr>
      <vt:lpstr>Burden of Triage</vt:lpstr>
      <vt:lpstr>Dashboards!</vt:lpstr>
      <vt:lpstr>Consolidate Signals</vt:lpstr>
      <vt:lpstr>Integrated Risk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Wicker</dc:creator>
  <cp:lastModifiedBy>Andrew Wicker</cp:lastModifiedBy>
  <cp:revision>335</cp:revision>
  <dcterms:created xsi:type="dcterms:W3CDTF">2016-08-23T17:48:54Z</dcterms:created>
  <dcterms:modified xsi:type="dcterms:W3CDTF">2016-10-04T23:52:19Z</dcterms:modified>
</cp:coreProperties>
</file>