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454" r:id="rId2"/>
    <p:sldId id="455" r:id="rId3"/>
    <p:sldId id="456" r:id="rId4"/>
    <p:sldId id="457" r:id="rId5"/>
    <p:sldId id="458" r:id="rId6"/>
    <p:sldId id="459" r:id="rId7"/>
    <p:sldId id="306" r:id="rId8"/>
    <p:sldId id="338" r:id="rId9"/>
    <p:sldId id="379" r:id="rId10"/>
    <p:sldId id="321" r:id="rId11"/>
    <p:sldId id="339" r:id="rId12"/>
    <p:sldId id="390" r:id="rId13"/>
    <p:sldId id="391" r:id="rId14"/>
    <p:sldId id="385" r:id="rId15"/>
    <p:sldId id="340" r:id="rId16"/>
    <p:sldId id="380" r:id="rId17"/>
    <p:sldId id="305" r:id="rId18"/>
    <p:sldId id="314" r:id="rId19"/>
    <p:sldId id="325" r:id="rId20"/>
    <p:sldId id="326" r:id="rId21"/>
    <p:sldId id="310" r:id="rId22"/>
    <p:sldId id="345" r:id="rId23"/>
    <p:sldId id="387" r:id="rId24"/>
    <p:sldId id="388" r:id="rId25"/>
    <p:sldId id="389" r:id="rId26"/>
    <p:sldId id="302" r:id="rId27"/>
    <p:sldId id="341" r:id="rId28"/>
    <p:sldId id="377" r:id="rId29"/>
    <p:sldId id="378" r:id="rId30"/>
    <p:sldId id="382" r:id="rId31"/>
    <p:sldId id="383" r:id="rId32"/>
    <p:sldId id="386" r:id="rId33"/>
    <p:sldId id="342" r:id="rId34"/>
    <p:sldId id="407" r:id="rId35"/>
    <p:sldId id="434" r:id="rId36"/>
    <p:sldId id="435" r:id="rId37"/>
    <p:sldId id="436" r:id="rId38"/>
    <p:sldId id="437" r:id="rId39"/>
    <p:sldId id="438" r:id="rId40"/>
    <p:sldId id="439" r:id="rId41"/>
    <p:sldId id="440" r:id="rId42"/>
    <p:sldId id="441" r:id="rId43"/>
    <p:sldId id="442" r:id="rId44"/>
    <p:sldId id="443" r:id="rId45"/>
    <p:sldId id="444" r:id="rId46"/>
    <p:sldId id="445" r:id="rId47"/>
    <p:sldId id="446" r:id="rId48"/>
    <p:sldId id="448" r:id="rId49"/>
    <p:sldId id="449" r:id="rId50"/>
    <p:sldId id="416" r:id="rId51"/>
    <p:sldId id="417" r:id="rId52"/>
    <p:sldId id="418" r:id="rId53"/>
    <p:sldId id="419" r:id="rId54"/>
    <p:sldId id="420" r:id="rId55"/>
    <p:sldId id="392" r:id="rId56"/>
    <p:sldId id="421" r:id="rId57"/>
    <p:sldId id="422" r:id="rId58"/>
    <p:sldId id="423" r:id="rId59"/>
    <p:sldId id="424" r:id="rId60"/>
    <p:sldId id="425" r:id="rId61"/>
    <p:sldId id="426" r:id="rId62"/>
    <p:sldId id="427" r:id="rId63"/>
    <p:sldId id="428" r:id="rId64"/>
    <p:sldId id="429" r:id="rId65"/>
    <p:sldId id="430" r:id="rId66"/>
    <p:sldId id="431" r:id="rId67"/>
    <p:sldId id="432" r:id="rId68"/>
    <p:sldId id="433" r:id="rId69"/>
    <p:sldId id="393" r:id="rId70"/>
    <p:sldId id="394" r:id="rId71"/>
    <p:sldId id="395" r:id="rId72"/>
    <p:sldId id="396" r:id="rId73"/>
    <p:sldId id="397" r:id="rId74"/>
    <p:sldId id="398" r:id="rId75"/>
    <p:sldId id="399" r:id="rId76"/>
    <p:sldId id="400" r:id="rId77"/>
    <p:sldId id="401" r:id="rId78"/>
    <p:sldId id="402" r:id="rId79"/>
    <p:sldId id="403" r:id="rId80"/>
    <p:sldId id="404" r:id="rId81"/>
    <p:sldId id="405" r:id="rId82"/>
    <p:sldId id="406" r:id="rId83"/>
    <p:sldId id="410" r:id="rId84"/>
    <p:sldId id="409" r:id="rId85"/>
    <p:sldId id="460" r:id="rId86"/>
    <p:sldId id="461" r:id="rId87"/>
    <p:sldId id="462" r:id="rId88"/>
    <p:sldId id="463" r:id="rId89"/>
    <p:sldId id="464" r:id="rId90"/>
    <p:sldId id="465" r:id="rId91"/>
    <p:sldId id="466" r:id="rId92"/>
    <p:sldId id="467" r:id="rId93"/>
    <p:sldId id="468" r:id="rId94"/>
    <p:sldId id="469" r:id="rId95"/>
    <p:sldId id="470" r:id="rId96"/>
    <p:sldId id="450" r:id="rId97"/>
    <p:sldId id="451" r:id="rId98"/>
    <p:sldId id="452" r:id="rId99"/>
    <p:sldId id="453" r:id="rId100"/>
    <p:sldId id="411" r:id="rId101"/>
    <p:sldId id="412" r:id="rId102"/>
    <p:sldId id="413" r:id="rId103"/>
    <p:sldId id="414" r:id="rId104"/>
    <p:sldId id="415" r:id="rId105"/>
    <p:sldId id="408" r:id="rId106"/>
  </p:sldIdLst>
  <p:sldSz cx="9144000" cy="6858000" type="screen4x3"/>
  <p:notesSz cx="6858000" cy="9144000"/>
  <p:custDataLst>
    <p:tags r:id="rId10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ab" initials="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a:srgbClr val="EBF1E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3" autoAdjust="0"/>
    <p:restoredTop sz="94660"/>
  </p:normalViewPr>
  <p:slideViewPr>
    <p:cSldViewPr>
      <p:cViewPr>
        <p:scale>
          <a:sx n="123" d="100"/>
          <a:sy n="123" d="100"/>
        </p:scale>
        <p:origin x="368" y="0"/>
      </p:cViewPr>
      <p:guideLst>
        <p:guide orient="horz" pos="2160"/>
        <p:guide pos="2880"/>
      </p:guideLst>
    </p:cSldViewPr>
  </p:slideViewPr>
  <p:notesTextViewPr>
    <p:cViewPr>
      <p:scale>
        <a:sx n="1" d="1"/>
        <a:sy n="1" d="1"/>
      </p:scale>
      <p:origin x="0" y="0"/>
    </p:cViewPr>
  </p:notesTextViewPr>
  <p:sorterViewPr>
    <p:cViewPr>
      <p:scale>
        <a:sx n="66" d="100"/>
        <a:sy n="66" d="100"/>
      </p:scale>
      <p:origin x="0" y="-9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gs" Target="tags/tag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safarne\AppData\Local\Temp\data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baseline="0" dirty="0" smtClean="0"/>
              <a:t>C&amp;C IP Address</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11B-4BCD-A513-7FA194730C2C}"/>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11B-4BCD-A513-7FA194730C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Shared</c:v>
                </c:pt>
                <c:pt idx="1">
                  <c:v>Private</c:v>
                </c:pt>
              </c:strCache>
            </c:strRef>
          </c:cat>
          <c:val>
            <c:numRef>
              <c:f>Sheet1!$B$2:$B$3</c:f>
              <c:numCache>
                <c:formatCode>General</c:formatCode>
                <c:ptCount val="2"/>
                <c:pt idx="0">
                  <c:v>84</c:v>
                </c:pt>
                <c:pt idx="1">
                  <c:v>16</c:v>
                </c:pt>
              </c:numCache>
            </c:numRef>
          </c:val>
          <c:extLst>
            <c:ext xmlns:c16="http://schemas.microsoft.com/office/drawing/2014/chart" uri="{C3380CC4-5D6E-409C-BE32-E72D297353CC}">
              <c16:uniqueId val="{00000004-A11B-4BCD-A513-7FA194730C2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smtClean="0"/>
              <a:t>IP</a:t>
            </a:r>
            <a:r>
              <a:rPr lang="en-US" baseline="0" dirty="0" smtClean="0"/>
              <a:t> </a:t>
            </a:r>
            <a:r>
              <a:rPr lang="en-US" baseline="0" dirty="0" err="1" smtClean="0"/>
              <a:t>aDDRess</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01A-4CE4-BEBC-91496E0853F5}"/>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01A-4CE4-BEBC-91496E0853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Shared</c:v>
                </c:pt>
                <c:pt idx="1">
                  <c:v>Private</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501A-4CE4-BEBC-91496E0853F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Comulative Distribution of C&amp;C servers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7.0015241002560277E-2"/>
          <c:y val="0.11933908045977011"/>
          <c:w val="0.90940329717262325"/>
          <c:h val="0.75457394334328898"/>
        </c:manualLayout>
      </c:layout>
      <c:barChart>
        <c:barDir val="col"/>
        <c:grouping val="clustered"/>
        <c:varyColors val="0"/>
        <c:ser>
          <c:idx val="1"/>
          <c:order val="0"/>
          <c:tx>
            <c:v>C&amp;C servers</c:v>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numRef>
              <c:f>[data1.xlsx]Sheet1!$B$2:$B$89</c:f>
              <c:numCache>
                <c:formatCode>General</c:formatCode>
                <c:ptCount val="8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61</c:v>
                </c:pt>
                <c:pt idx="60">
                  <c:v>62</c:v>
                </c:pt>
                <c:pt idx="61">
                  <c:v>64</c:v>
                </c:pt>
                <c:pt idx="62">
                  <c:v>65</c:v>
                </c:pt>
                <c:pt idx="63">
                  <c:v>70</c:v>
                </c:pt>
                <c:pt idx="64">
                  <c:v>71</c:v>
                </c:pt>
                <c:pt idx="65">
                  <c:v>72</c:v>
                </c:pt>
                <c:pt idx="66">
                  <c:v>73</c:v>
                </c:pt>
                <c:pt idx="67">
                  <c:v>74</c:v>
                </c:pt>
                <c:pt idx="68">
                  <c:v>75</c:v>
                </c:pt>
                <c:pt idx="69">
                  <c:v>81</c:v>
                </c:pt>
                <c:pt idx="70">
                  <c:v>82</c:v>
                </c:pt>
                <c:pt idx="71">
                  <c:v>89</c:v>
                </c:pt>
                <c:pt idx="72">
                  <c:v>90</c:v>
                </c:pt>
                <c:pt idx="73">
                  <c:v>91</c:v>
                </c:pt>
                <c:pt idx="74">
                  <c:v>93</c:v>
                </c:pt>
                <c:pt idx="75">
                  <c:v>95</c:v>
                </c:pt>
                <c:pt idx="76">
                  <c:v>96</c:v>
                </c:pt>
                <c:pt idx="77">
                  <c:v>97</c:v>
                </c:pt>
                <c:pt idx="78">
                  <c:v>102</c:v>
                </c:pt>
                <c:pt idx="79">
                  <c:v>104</c:v>
                </c:pt>
                <c:pt idx="80">
                  <c:v>106</c:v>
                </c:pt>
                <c:pt idx="81">
                  <c:v>125</c:v>
                </c:pt>
                <c:pt idx="82">
                  <c:v>137</c:v>
                </c:pt>
                <c:pt idx="83">
                  <c:v>154</c:v>
                </c:pt>
                <c:pt idx="84">
                  <c:v>165</c:v>
                </c:pt>
                <c:pt idx="85">
                  <c:v>176</c:v>
                </c:pt>
                <c:pt idx="86">
                  <c:v>188</c:v>
                </c:pt>
                <c:pt idx="87">
                  <c:v>219</c:v>
                </c:pt>
              </c:numCache>
            </c:numRef>
          </c:cat>
          <c:val>
            <c:numRef>
              <c:f>[data1.xlsx]Sheet1!$D$2:$D$89</c:f>
              <c:numCache>
                <c:formatCode>General</c:formatCode>
                <c:ptCount val="88"/>
                <c:pt idx="0">
                  <c:v>0.44</c:v>
                </c:pt>
                <c:pt idx="1">
                  <c:v>0.62</c:v>
                </c:pt>
                <c:pt idx="2">
                  <c:v>0.71</c:v>
                </c:pt>
                <c:pt idx="3">
                  <c:v>0.77</c:v>
                </c:pt>
                <c:pt idx="4">
                  <c:v>0.8</c:v>
                </c:pt>
                <c:pt idx="5">
                  <c:v>0.83000000000000007</c:v>
                </c:pt>
                <c:pt idx="6">
                  <c:v>0.85</c:v>
                </c:pt>
                <c:pt idx="7">
                  <c:v>0.86</c:v>
                </c:pt>
                <c:pt idx="8">
                  <c:v>0.87</c:v>
                </c:pt>
                <c:pt idx="9">
                  <c:v>0.89</c:v>
                </c:pt>
                <c:pt idx="10">
                  <c:v>0.9</c:v>
                </c:pt>
                <c:pt idx="11">
                  <c:v>0.9</c:v>
                </c:pt>
                <c:pt idx="12">
                  <c:v>0.91</c:v>
                </c:pt>
                <c:pt idx="13">
                  <c:v>0.91</c:v>
                </c:pt>
                <c:pt idx="14">
                  <c:v>0.92</c:v>
                </c:pt>
                <c:pt idx="15">
                  <c:v>0.92</c:v>
                </c:pt>
                <c:pt idx="16">
                  <c:v>0.93</c:v>
                </c:pt>
                <c:pt idx="17">
                  <c:v>0.94000000000000006</c:v>
                </c:pt>
                <c:pt idx="18">
                  <c:v>0.94000000000000006</c:v>
                </c:pt>
                <c:pt idx="19">
                  <c:v>0.94000000000000006</c:v>
                </c:pt>
                <c:pt idx="20">
                  <c:v>0.95000000000000007</c:v>
                </c:pt>
                <c:pt idx="21">
                  <c:v>0.95000000000000007</c:v>
                </c:pt>
                <c:pt idx="22">
                  <c:v>0.95000000000000007</c:v>
                </c:pt>
                <c:pt idx="23">
                  <c:v>0.96</c:v>
                </c:pt>
                <c:pt idx="24">
                  <c:v>0.96</c:v>
                </c:pt>
                <c:pt idx="25">
                  <c:v>0.96</c:v>
                </c:pt>
                <c:pt idx="26">
                  <c:v>0.96</c:v>
                </c:pt>
                <c:pt idx="27">
                  <c:v>0.97</c:v>
                </c:pt>
                <c:pt idx="28">
                  <c:v>0.97</c:v>
                </c:pt>
                <c:pt idx="29">
                  <c:v>0.97</c:v>
                </c:pt>
                <c:pt idx="30">
                  <c:v>0.97</c:v>
                </c:pt>
                <c:pt idx="31">
                  <c:v>0.97</c:v>
                </c:pt>
                <c:pt idx="32">
                  <c:v>0.97</c:v>
                </c:pt>
                <c:pt idx="33">
                  <c:v>0.97</c:v>
                </c:pt>
                <c:pt idx="34">
                  <c:v>0.98</c:v>
                </c:pt>
                <c:pt idx="35">
                  <c:v>0.98</c:v>
                </c:pt>
                <c:pt idx="36">
                  <c:v>0.98</c:v>
                </c:pt>
                <c:pt idx="37">
                  <c:v>0.98</c:v>
                </c:pt>
                <c:pt idx="38">
                  <c:v>0.98</c:v>
                </c:pt>
                <c:pt idx="39">
                  <c:v>0.98</c:v>
                </c:pt>
                <c:pt idx="40">
                  <c:v>0.98</c:v>
                </c:pt>
                <c:pt idx="41">
                  <c:v>0.98</c:v>
                </c:pt>
                <c:pt idx="42">
                  <c:v>0.98</c:v>
                </c:pt>
                <c:pt idx="43">
                  <c:v>0.98</c:v>
                </c:pt>
                <c:pt idx="44">
                  <c:v>0.98</c:v>
                </c:pt>
                <c:pt idx="45">
                  <c:v>0.98</c:v>
                </c:pt>
                <c:pt idx="46">
                  <c:v>0.98</c:v>
                </c:pt>
                <c:pt idx="47">
                  <c:v>0.98</c:v>
                </c:pt>
                <c:pt idx="48">
                  <c:v>0.98</c:v>
                </c:pt>
                <c:pt idx="49">
                  <c:v>0.99</c:v>
                </c:pt>
                <c:pt idx="50">
                  <c:v>0.99</c:v>
                </c:pt>
                <c:pt idx="51">
                  <c:v>0.99</c:v>
                </c:pt>
                <c:pt idx="52">
                  <c:v>0.99</c:v>
                </c:pt>
                <c:pt idx="53">
                  <c:v>0.99</c:v>
                </c:pt>
                <c:pt idx="54">
                  <c:v>0.99</c:v>
                </c:pt>
                <c:pt idx="55">
                  <c:v>0.99</c:v>
                </c:pt>
                <c:pt idx="56">
                  <c:v>0.99</c:v>
                </c:pt>
                <c:pt idx="57">
                  <c:v>0.99</c:v>
                </c:pt>
                <c:pt idx="58">
                  <c:v>0.99</c:v>
                </c:pt>
                <c:pt idx="59">
                  <c:v>0.99</c:v>
                </c:pt>
                <c:pt idx="60">
                  <c:v>0.99</c:v>
                </c:pt>
                <c:pt idx="61">
                  <c:v>0.99</c:v>
                </c:pt>
                <c:pt idx="62">
                  <c:v>0.99</c:v>
                </c:pt>
                <c:pt idx="63">
                  <c:v>0.99</c:v>
                </c:pt>
                <c:pt idx="64">
                  <c:v>0.99</c:v>
                </c:pt>
                <c:pt idx="65">
                  <c:v>0.99</c:v>
                </c:pt>
                <c:pt idx="66">
                  <c:v>0.99</c:v>
                </c:pt>
                <c:pt idx="67">
                  <c:v>0.99</c:v>
                </c:pt>
                <c:pt idx="68">
                  <c:v>0.99</c:v>
                </c:pt>
                <c:pt idx="69">
                  <c:v>0.99</c:v>
                </c:pt>
                <c:pt idx="70">
                  <c:v>0.99</c:v>
                </c:pt>
                <c:pt idx="71">
                  <c:v>0.99</c:v>
                </c:pt>
                <c:pt idx="72">
                  <c:v>0.99</c:v>
                </c:pt>
                <c:pt idx="73">
                  <c:v>0.99</c:v>
                </c:pt>
                <c:pt idx="74">
                  <c:v>0.99</c:v>
                </c:pt>
                <c:pt idx="75">
                  <c:v>0.99</c:v>
                </c:pt>
                <c:pt idx="76">
                  <c:v>0.99</c:v>
                </c:pt>
                <c:pt idx="77">
                  <c:v>0.99</c:v>
                </c:pt>
                <c:pt idx="78">
                  <c:v>0.99</c:v>
                </c:pt>
                <c:pt idx="79">
                  <c:v>0.99</c:v>
                </c:pt>
                <c:pt idx="80">
                  <c:v>0.99</c:v>
                </c:pt>
                <c:pt idx="81">
                  <c:v>0.99</c:v>
                </c:pt>
                <c:pt idx="82">
                  <c:v>0.99</c:v>
                </c:pt>
                <c:pt idx="83">
                  <c:v>0.99</c:v>
                </c:pt>
                <c:pt idx="84">
                  <c:v>0.99</c:v>
                </c:pt>
                <c:pt idx="85">
                  <c:v>0.99</c:v>
                </c:pt>
                <c:pt idx="86">
                  <c:v>0.99</c:v>
                </c:pt>
                <c:pt idx="87">
                  <c:v>1</c:v>
                </c:pt>
              </c:numCache>
            </c:numRef>
          </c:val>
          <c:extLst>
            <c:ext xmlns:c16="http://schemas.microsoft.com/office/drawing/2014/chart" uri="{C3380CC4-5D6E-409C-BE32-E72D297353CC}">
              <c16:uniqueId val="{00000000-C365-4C5D-B871-349C4E6DD911}"/>
            </c:ext>
          </c:extLst>
        </c:ser>
        <c:dLbls>
          <c:showLegendKey val="0"/>
          <c:showVal val="0"/>
          <c:showCatName val="0"/>
          <c:showSerName val="0"/>
          <c:showPercent val="0"/>
          <c:showBubbleSize val="0"/>
        </c:dLbls>
        <c:gapWidth val="150"/>
        <c:axId val="712655872"/>
        <c:axId val="712657048"/>
      </c:barChart>
      <c:catAx>
        <c:axId val="71265587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Number of C&amp;C IP addresses in a subnet</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12657048"/>
        <c:crosses val="autoZero"/>
        <c:auto val="1"/>
        <c:lblAlgn val="ctr"/>
        <c:lblOffset val="100"/>
        <c:noMultiLvlLbl val="0"/>
      </c:catAx>
      <c:valAx>
        <c:axId val="71265704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smtClean="0"/>
                  <a:t>Percentage of </a:t>
                </a:r>
                <a:r>
                  <a:rPr lang="en-US" dirty="0"/>
                  <a:t>networks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12655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5-02-02T21:49:12.860" idx="4">
    <p:pos x="10" y="10"/>
    <p:text>sghould be put later after regnertiron section and migration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45CC7-0AD0-4F43-9244-5A81A9DE0FB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5EFB95BA-6522-4562-AEEC-85A597CD6A4E}">
      <dgm:prSet phldrT="[Text]"/>
      <dgm:spPr/>
      <dgm:t>
        <a:bodyPr/>
        <a:lstStyle/>
        <a:p>
          <a:r>
            <a:rPr lang="en-US" dirty="0" smtClean="0"/>
            <a:t>Industry &amp; Government Organizations</a:t>
          </a:r>
          <a:endParaRPr lang="en-US" dirty="0"/>
        </a:p>
      </dgm:t>
    </dgm:pt>
    <dgm:pt modelId="{806BEA79-3B72-4C08-BF11-3804DF0A731F}" type="parTrans" cxnId="{D1C4D574-06F9-4624-88BC-65517EEB09A8}">
      <dgm:prSet/>
      <dgm:spPr/>
      <dgm:t>
        <a:bodyPr/>
        <a:lstStyle/>
        <a:p>
          <a:endParaRPr lang="en-US"/>
        </a:p>
      </dgm:t>
    </dgm:pt>
    <dgm:pt modelId="{B730E3DB-885C-43A2-B8FF-ACAD348889E5}" type="sibTrans" cxnId="{D1C4D574-06F9-4624-88BC-65517EEB09A8}">
      <dgm:prSet/>
      <dgm:spPr/>
      <dgm:t>
        <a:bodyPr/>
        <a:lstStyle/>
        <a:p>
          <a:endParaRPr lang="en-US"/>
        </a:p>
      </dgm:t>
    </dgm:pt>
    <dgm:pt modelId="{B1ED767C-6F64-4970-9667-81706A219F5E}">
      <dgm:prSet phldrT="[Text]" custT="1"/>
      <dgm:spPr/>
      <dgm:t>
        <a:bodyPr/>
        <a:lstStyle/>
        <a:p>
          <a:pPr marL="112713" indent="-112713"/>
          <a:r>
            <a:rPr lang="en-US" sz="1400" dirty="0" smtClean="0"/>
            <a:t>- </a:t>
          </a:r>
          <a:r>
            <a:rPr lang="en-US" sz="1600" dirty="0" smtClean="0"/>
            <a:t>Join the CCAA Consortium as members</a:t>
          </a:r>
        </a:p>
        <a:p>
          <a:pPr marL="112713" indent="-112713"/>
          <a:r>
            <a:rPr lang="en-US" sz="1600" dirty="0" smtClean="0"/>
            <a:t>- Help Define and Guide the Multi-University Research Projects</a:t>
          </a:r>
        </a:p>
        <a:p>
          <a:pPr marL="112713" indent="-112713"/>
          <a:r>
            <a:rPr lang="en-US" sz="1600" dirty="0" smtClean="0"/>
            <a:t>- Share in the Intellectual Property Developed</a:t>
          </a:r>
        </a:p>
        <a:p>
          <a:pPr marL="112713" indent="-112713"/>
          <a:endParaRPr lang="en-US" sz="1400" dirty="0"/>
        </a:p>
      </dgm:t>
    </dgm:pt>
    <dgm:pt modelId="{F022E5E1-1944-4049-A27B-AD5AF7F16080}" type="parTrans" cxnId="{08CBDD36-2676-4ED9-BD2D-D3BD60596F22}">
      <dgm:prSet/>
      <dgm:spPr/>
      <dgm:t>
        <a:bodyPr/>
        <a:lstStyle/>
        <a:p>
          <a:endParaRPr lang="en-US"/>
        </a:p>
      </dgm:t>
    </dgm:pt>
    <dgm:pt modelId="{3940DAA1-47BB-48B4-8297-929261CD012E}" type="sibTrans" cxnId="{08CBDD36-2676-4ED9-BD2D-D3BD60596F22}">
      <dgm:prSet/>
      <dgm:spPr/>
      <dgm:t>
        <a:bodyPr/>
        <a:lstStyle/>
        <a:p>
          <a:endParaRPr lang="en-US"/>
        </a:p>
      </dgm:t>
    </dgm:pt>
    <dgm:pt modelId="{9341DC87-F8DB-49BF-BD1F-F50B5D668D4B}">
      <dgm:prSet phldrT="[Text]"/>
      <dgm:spPr/>
      <dgm:t>
        <a:bodyPr/>
        <a:lstStyle/>
        <a:p>
          <a:r>
            <a:rPr lang="en-US" dirty="0" smtClean="0"/>
            <a:t>Universities</a:t>
          </a:r>
          <a:endParaRPr lang="en-US" dirty="0"/>
        </a:p>
      </dgm:t>
    </dgm:pt>
    <dgm:pt modelId="{368C06AE-8F97-440C-8FD1-E4FFE75CB959}" type="parTrans" cxnId="{420D22B0-4D01-4B6A-85B0-9239637DE5F0}">
      <dgm:prSet/>
      <dgm:spPr/>
      <dgm:t>
        <a:bodyPr/>
        <a:lstStyle/>
        <a:p>
          <a:endParaRPr lang="en-US"/>
        </a:p>
      </dgm:t>
    </dgm:pt>
    <dgm:pt modelId="{A6D4D368-377F-47A8-96FC-73E621D1C47F}" type="sibTrans" cxnId="{420D22B0-4D01-4B6A-85B0-9239637DE5F0}">
      <dgm:prSet/>
      <dgm:spPr/>
      <dgm:t>
        <a:bodyPr/>
        <a:lstStyle/>
        <a:p>
          <a:endParaRPr lang="en-US"/>
        </a:p>
      </dgm:t>
    </dgm:pt>
    <dgm:pt modelId="{638A076D-E23F-4B81-91E3-F15716CC2BB7}">
      <dgm:prSet phldrT="[Text]" custT="1"/>
      <dgm:spPr/>
      <dgm:t>
        <a:bodyPr/>
        <a:lstStyle/>
        <a:p>
          <a:pPr marL="112713" indent="-112713"/>
          <a:r>
            <a:rPr lang="en-US" sz="1400" dirty="0" smtClean="0"/>
            <a:t>- </a:t>
          </a:r>
          <a:r>
            <a:rPr lang="en-US" sz="1600" dirty="0" smtClean="0"/>
            <a:t>Establish CCAA research center</a:t>
          </a:r>
        </a:p>
        <a:p>
          <a:pPr marL="112713" indent="-112713"/>
          <a:r>
            <a:rPr lang="en-US" sz="1600" dirty="0" smtClean="0"/>
            <a:t>- Propose research projects</a:t>
          </a:r>
        </a:p>
        <a:p>
          <a:pPr marL="112713" indent="-112713"/>
          <a:r>
            <a:rPr lang="en-US" sz="1600" dirty="0" smtClean="0"/>
            <a:t>- Direct and manage research and develop students</a:t>
          </a:r>
        </a:p>
        <a:p>
          <a:pPr marL="112713" indent="-112713"/>
          <a:endParaRPr lang="en-US" sz="1400" dirty="0"/>
        </a:p>
      </dgm:t>
    </dgm:pt>
    <dgm:pt modelId="{C39E7D2E-388C-4A96-859B-FE024B63E3A0}" type="parTrans" cxnId="{4B52B52F-AD53-49BA-8C54-CD40ABF6EC97}">
      <dgm:prSet/>
      <dgm:spPr/>
      <dgm:t>
        <a:bodyPr/>
        <a:lstStyle/>
        <a:p>
          <a:endParaRPr lang="en-US"/>
        </a:p>
      </dgm:t>
    </dgm:pt>
    <dgm:pt modelId="{E5248729-5052-4077-8490-21FC86EC325B}" type="sibTrans" cxnId="{4B52B52F-AD53-49BA-8C54-CD40ABF6EC97}">
      <dgm:prSet/>
      <dgm:spPr/>
      <dgm:t>
        <a:bodyPr/>
        <a:lstStyle/>
        <a:p>
          <a:endParaRPr lang="en-US"/>
        </a:p>
      </dgm:t>
    </dgm:pt>
    <dgm:pt modelId="{347DE61F-E777-489F-B40D-FE17463985C3}">
      <dgm:prSet phldrT="[Text]"/>
      <dgm:spPr/>
      <dgm:t>
        <a:bodyPr/>
        <a:lstStyle/>
        <a:p>
          <a:r>
            <a:rPr lang="en-US" dirty="0" smtClean="0"/>
            <a:t>NSF</a:t>
          </a:r>
          <a:endParaRPr lang="en-US" dirty="0"/>
        </a:p>
      </dgm:t>
    </dgm:pt>
    <dgm:pt modelId="{1224263D-EB95-4740-81C9-B18C7182E76D}" type="parTrans" cxnId="{FC1F0818-886A-44C5-9D56-E1DA2A6EB00B}">
      <dgm:prSet/>
      <dgm:spPr/>
      <dgm:t>
        <a:bodyPr/>
        <a:lstStyle/>
        <a:p>
          <a:endParaRPr lang="en-US"/>
        </a:p>
      </dgm:t>
    </dgm:pt>
    <dgm:pt modelId="{860E136B-83C1-4371-84F9-E8FDC26A1FE1}" type="sibTrans" cxnId="{FC1F0818-886A-44C5-9D56-E1DA2A6EB00B}">
      <dgm:prSet/>
      <dgm:spPr/>
      <dgm:t>
        <a:bodyPr/>
        <a:lstStyle/>
        <a:p>
          <a:endParaRPr lang="en-US"/>
        </a:p>
      </dgm:t>
    </dgm:pt>
    <dgm:pt modelId="{569DB4AE-32C4-495F-9DEC-C0B796FAC888}">
      <dgm:prSet phldrT="[Text]" custT="1"/>
      <dgm:spPr/>
      <dgm:t>
        <a:bodyPr/>
        <a:lstStyle/>
        <a:p>
          <a:pPr marL="112713" indent="-112713"/>
          <a:r>
            <a:rPr lang="en-US" sz="1400" dirty="0" smtClean="0"/>
            <a:t>- </a:t>
          </a:r>
          <a:r>
            <a:rPr lang="en-US" sz="1600" dirty="0" smtClean="0"/>
            <a:t>Provide administrative funding for CCAA Universities</a:t>
          </a:r>
        </a:p>
        <a:p>
          <a:pPr marL="112713" indent="-112713"/>
          <a:r>
            <a:rPr lang="en-US" sz="1600" dirty="0" smtClean="0"/>
            <a:t>- Provide independent evaluation of research efforts</a:t>
          </a:r>
          <a:endParaRPr lang="en-US" sz="1600" dirty="0"/>
        </a:p>
      </dgm:t>
    </dgm:pt>
    <dgm:pt modelId="{89E0E8DE-1679-4FDC-903F-34F4D942F2BD}" type="parTrans" cxnId="{C1A14E06-90B2-4294-8535-CBEE233A51C6}">
      <dgm:prSet/>
      <dgm:spPr/>
      <dgm:t>
        <a:bodyPr/>
        <a:lstStyle/>
        <a:p>
          <a:endParaRPr lang="en-US"/>
        </a:p>
      </dgm:t>
    </dgm:pt>
    <dgm:pt modelId="{AB6CE2D5-FCA8-4367-BCA9-BAACA4B029A4}" type="sibTrans" cxnId="{C1A14E06-90B2-4294-8535-CBEE233A51C6}">
      <dgm:prSet/>
      <dgm:spPr/>
      <dgm:t>
        <a:bodyPr/>
        <a:lstStyle/>
        <a:p>
          <a:endParaRPr lang="en-US"/>
        </a:p>
      </dgm:t>
    </dgm:pt>
    <dgm:pt modelId="{44BB3014-D34E-433B-8871-E32F2F088198}" type="pres">
      <dgm:prSet presAssocID="{DE345CC7-0AD0-4F43-9244-5A81A9DE0FB3}" presName="Name0" presStyleCnt="0">
        <dgm:presLayoutVars>
          <dgm:chMax val="5"/>
          <dgm:chPref val="5"/>
          <dgm:dir/>
          <dgm:animLvl val="lvl"/>
        </dgm:presLayoutVars>
      </dgm:prSet>
      <dgm:spPr/>
      <dgm:t>
        <a:bodyPr/>
        <a:lstStyle/>
        <a:p>
          <a:endParaRPr lang="en-US"/>
        </a:p>
      </dgm:t>
    </dgm:pt>
    <dgm:pt modelId="{D396D3D6-7560-46DF-8C0B-032569112C10}" type="pres">
      <dgm:prSet presAssocID="{5EFB95BA-6522-4562-AEEC-85A597CD6A4E}" presName="parentText1" presStyleLbl="node1" presStyleIdx="0" presStyleCnt="3" custScaleX="100580" custLinFactNeighborX="-290" custLinFactNeighborY="-47025">
        <dgm:presLayoutVars>
          <dgm:chMax/>
          <dgm:chPref val="3"/>
          <dgm:bulletEnabled val="1"/>
        </dgm:presLayoutVars>
      </dgm:prSet>
      <dgm:spPr/>
      <dgm:t>
        <a:bodyPr/>
        <a:lstStyle/>
        <a:p>
          <a:endParaRPr lang="en-US"/>
        </a:p>
      </dgm:t>
    </dgm:pt>
    <dgm:pt modelId="{89B7A24E-CCEC-4BB5-B28D-D65E2A251E0D}" type="pres">
      <dgm:prSet presAssocID="{5EFB95BA-6522-4562-AEEC-85A597CD6A4E}" presName="childText1" presStyleLbl="solidAlignAcc1" presStyleIdx="0" presStyleCnt="3" custScaleY="159858" custLinFactNeighborX="2789" custLinFactNeighborY="1655">
        <dgm:presLayoutVars>
          <dgm:chMax val="0"/>
          <dgm:chPref val="0"/>
          <dgm:bulletEnabled val="1"/>
        </dgm:presLayoutVars>
      </dgm:prSet>
      <dgm:spPr/>
      <dgm:t>
        <a:bodyPr/>
        <a:lstStyle/>
        <a:p>
          <a:endParaRPr lang="en-US"/>
        </a:p>
      </dgm:t>
    </dgm:pt>
    <dgm:pt modelId="{610F0E1C-DEF1-4473-A7F9-4275C7560454}" type="pres">
      <dgm:prSet presAssocID="{9341DC87-F8DB-49BF-BD1F-F50B5D668D4B}" presName="parentText2" presStyleLbl="node1" presStyleIdx="1" presStyleCnt="3" custScaleX="97356" custLinFactNeighborX="1741" custLinFactNeighborY="-525">
        <dgm:presLayoutVars>
          <dgm:chMax/>
          <dgm:chPref val="3"/>
          <dgm:bulletEnabled val="1"/>
        </dgm:presLayoutVars>
      </dgm:prSet>
      <dgm:spPr/>
      <dgm:t>
        <a:bodyPr/>
        <a:lstStyle/>
        <a:p>
          <a:endParaRPr lang="en-US"/>
        </a:p>
      </dgm:t>
    </dgm:pt>
    <dgm:pt modelId="{26693101-0306-4764-8CA7-A0847172055F}" type="pres">
      <dgm:prSet presAssocID="{9341DC87-F8DB-49BF-BD1F-F50B5D668D4B}" presName="childText2" presStyleLbl="solidAlignAcc1" presStyleIdx="1" presStyleCnt="3" custScaleX="87764" custScaleY="123312" custLinFactNeighborX="9529" custLinFactNeighborY="9608">
        <dgm:presLayoutVars>
          <dgm:chMax val="0"/>
          <dgm:chPref val="0"/>
          <dgm:bulletEnabled val="1"/>
        </dgm:presLayoutVars>
      </dgm:prSet>
      <dgm:spPr/>
      <dgm:t>
        <a:bodyPr/>
        <a:lstStyle/>
        <a:p>
          <a:endParaRPr lang="en-US"/>
        </a:p>
      </dgm:t>
    </dgm:pt>
    <dgm:pt modelId="{117123B9-8BCE-4926-BDA6-4C58D7872171}" type="pres">
      <dgm:prSet presAssocID="{347DE61F-E777-489F-B40D-FE17463985C3}" presName="parentText3" presStyleLbl="node1" presStyleIdx="2" presStyleCnt="3" custScaleX="94780" custLinFactNeighborX="3365" custLinFactNeighborY="63640">
        <dgm:presLayoutVars>
          <dgm:chMax/>
          <dgm:chPref val="3"/>
          <dgm:bulletEnabled val="1"/>
        </dgm:presLayoutVars>
      </dgm:prSet>
      <dgm:spPr/>
      <dgm:t>
        <a:bodyPr/>
        <a:lstStyle/>
        <a:p>
          <a:endParaRPr lang="en-US"/>
        </a:p>
      </dgm:t>
    </dgm:pt>
    <dgm:pt modelId="{86F16476-BAA6-4DCC-B421-C1C507570861}" type="pres">
      <dgm:prSet presAssocID="{347DE61F-E777-489F-B40D-FE17463985C3}" presName="childText3" presStyleLbl="solidAlignAcc1" presStyleIdx="2" presStyleCnt="3" custScaleX="92176" custScaleY="117268" custLinFactNeighborX="11541" custLinFactNeighborY="42641">
        <dgm:presLayoutVars>
          <dgm:chMax val="0"/>
          <dgm:chPref val="0"/>
          <dgm:bulletEnabled val="1"/>
        </dgm:presLayoutVars>
      </dgm:prSet>
      <dgm:spPr/>
      <dgm:t>
        <a:bodyPr/>
        <a:lstStyle/>
        <a:p>
          <a:endParaRPr lang="en-US"/>
        </a:p>
      </dgm:t>
    </dgm:pt>
  </dgm:ptLst>
  <dgm:cxnLst>
    <dgm:cxn modelId="{E429DC7A-8117-48AD-AFE7-392760C184D3}" type="presOf" srcId="{638A076D-E23F-4B81-91E3-F15716CC2BB7}" destId="{26693101-0306-4764-8CA7-A0847172055F}" srcOrd="0" destOrd="0" presId="urn:microsoft.com/office/officeart/2009/3/layout/IncreasingArrowsProcess"/>
    <dgm:cxn modelId="{9051ADE6-771A-4DDC-A288-1D62CDEA3CEE}" type="presOf" srcId="{DE345CC7-0AD0-4F43-9244-5A81A9DE0FB3}" destId="{44BB3014-D34E-433B-8871-E32F2F088198}" srcOrd="0" destOrd="0" presId="urn:microsoft.com/office/officeart/2009/3/layout/IncreasingArrowsProcess"/>
    <dgm:cxn modelId="{A84D0EFC-DDC9-4A53-B48F-58A72A0949E6}" type="presOf" srcId="{5EFB95BA-6522-4562-AEEC-85A597CD6A4E}" destId="{D396D3D6-7560-46DF-8C0B-032569112C10}" srcOrd="0" destOrd="0" presId="urn:microsoft.com/office/officeart/2009/3/layout/IncreasingArrowsProcess"/>
    <dgm:cxn modelId="{D1C4D574-06F9-4624-88BC-65517EEB09A8}" srcId="{DE345CC7-0AD0-4F43-9244-5A81A9DE0FB3}" destId="{5EFB95BA-6522-4562-AEEC-85A597CD6A4E}" srcOrd="0" destOrd="0" parTransId="{806BEA79-3B72-4C08-BF11-3804DF0A731F}" sibTransId="{B730E3DB-885C-43A2-B8FF-ACAD348889E5}"/>
    <dgm:cxn modelId="{FC1F0818-886A-44C5-9D56-E1DA2A6EB00B}" srcId="{DE345CC7-0AD0-4F43-9244-5A81A9DE0FB3}" destId="{347DE61F-E777-489F-B40D-FE17463985C3}" srcOrd="2" destOrd="0" parTransId="{1224263D-EB95-4740-81C9-B18C7182E76D}" sibTransId="{860E136B-83C1-4371-84F9-E8FDC26A1FE1}"/>
    <dgm:cxn modelId="{4B52B52F-AD53-49BA-8C54-CD40ABF6EC97}" srcId="{9341DC87-F8DB-49BF-BD1F-F50B5D668D4B}" destId="{638A076D-E23F-4B81-91E3-F15716CC2BB7}" srcOrd="0" destOrd="0" parTransId="{C39E7D2E-388C-4A96-859B-FE024B63E3A0}" sibTransId="{E5248729-5052-4077-8490-21FC86EC325B}"/>
    <dgm:cxn modelId="{08CBDD36-2676-4ED9-BD2D-D3BD60596F22}" srcId="{5EFB95BA-6522-4562-AEEC-85A597CD6A4E}" destId="{B1ED767C-6F64-4970-9667-81706A219F5E}" srcOrd="0" destOrd="0" parTransId="{F022E5E1-1944-4049-A27B-AD5AF7F16080}" sibTransId="{3940DAA1-47BB-48B4-8297-929261CD012E}"/>
    <dgm:cxn modelId="{420D22B0-4D01-4B6A-85B0-9239637DE5F0}" srcId="{DE345CC7-0AD0-4F43-9244-5A81A9DE0FB3}" destId="{9341DC87-F8DB-49BF-BD1F-F50B5D668D4B}" srcOrd="1" destOrd="0" parTransId="{368C06AE-8F97-440C-8FD1-E4FFE75CB959}" sibTransId="{A6D4D368-377F-47A8-96FC-73E621D1C47F}"/>
    <dgm:cxn modelId="{89236338-C035-4A03-AD9E-05DE41A7E7E0}" type="presOf" srcId="{B1ED767C-6F64-4970-9667-81706A219F5E}" destId="{89B7A24E-CCEC-4BB5-B28D-D65E2A251E0D}" srcOrd="0" destOrd="0" presId="urn:microsoft.com/office/officeart/2009/3/layout/IncreasingArrowsProcess"/>
    <dgm:cxn modelId="{0AC6CCC2-E535-4BC3-8223-7A084C04B0ED}" type="presOf" srcId="{9341DC87-F8DB-49BF-BD1F-F50B5D668D4B}" destId="{610F0E1C-DEF1-4473-A7F9-4275C7560454}" srcOrd="0" destOrd="0" presId="urn:microsoft.com/office/officeart/2009/3/layout/IncreasingArrowsProcess"/>
    <dgm:cxn modelId="{C1A14E06-90B2-4294-8535-CBEE233A51C6}" srcId="{347DE61F-E777-489F-B40D-FE17463985C3}" destId="{569DB4AE-32C4-495F-9DEC-C0B796FAC888}" srcOrd="0" destOrd="0" parTransId="{89E0E8DE-1679-4FDC-903F-34F4D942F2BD}" sibTransId="{AB6CE2D5-FCA8-4367-BCA9-BAACA4B029A4}"/>
    <dgm:cxn modelId="{7391CD0B-4775-463E-A926-735637522F1D}" type="presOf" srcId="{347DE61F-E777-489F-B40D-FE17463985C3}" destId="{117123B9-8BCE-4926-BDA6-4C58D7872171}" srcOrd="0" destOrd="0" presId="urn:microsoft.com/office/officeart/2009/3/layout/IncreasingArrowsProcess"/>
    <dgm:cxn modelId="{3C4F7661-C965-4D8A-A071-114B90E24D40}" type="presOf" srcId="{569DB4AE-32C4-495F-9DEC-C0B796FAC888}" destId="{86F16476-BAA6-4DCC-B421-C1C507570861}" srcOrd="0" destOrd="0" presId="urn:microsoft.com/office/officeart/2009/3/layout/IncreasingArrowsProcess"/>
    <dgm:cxn modelId="{92E8B81A-2852-4C76-A868-A9694E884ABC}" type="presParOf" srcId="{44BB3014-D34E-433B-8871-E32F2F088198}" destId="{D396D3D6-7560-46DF-8C0B-032569112C10}" srcOrd="0" destOrd="0" presId="urn:microsoft.com/office/officeart/2009/3/layout/IncreasingArrowsProcess"/>
    <dgm:cxn modelId="{E7188F4A-EBBF-439A-BFBA-594CF6B72A70}" type="presParOf" srcId="{44BB3014-D34E-433B-8871-E32F2F088198}" destId="{89B7A24E-CCEC-4BB5-B28D-D65E2A251E0D}" srcOrd="1" destOrd="0" presId="urn:microsoft.com/office/officeart/2009/3/layout/IncreasingArrowsProcess"/>
    <dgm:cxn modelId="{FF4217E7-1FC6-4B66-84BC-2ACC8F46F52D}" type="presParOf" srcId="{44BB3014-D34E-433B-8871-E32F2F088198}" destId="{610F0E1C-DEF1-4473-A7F9-4275C7560454}" srcOrd="2" destOrd="0" presId="urn:microsoft.com/office/officeart/2009/3/layout/IncreasingArrowsProcess"/>
    <dgm:cxn modelId="{A436AE4E-66AD-4ACD-8F5A-D90CE40C44F5}" type="presParOf" srcId="{44BB3014-D34E-433B-8871-E32F2F088198}" destId="{26693101-0306-4764-8CA7-A0847172055F}" srcOrd="3" destOrd="0" presId="urn:microsoft.com/office/officeart/2009/3/layout/IncreasingArrowsProcess"/>
    <dgm:cxn modelId="{D9435421-0A10-405D-A3A9-9C5394B9ED91}" type="presParOf" srcId="{44BB3014-D34E-433B-8871-E32F2F088198}" destId="{117123B9-8BCE-4926-BDA6-4C58D7872171}" srcOrd="4" destOrd="0" presId="urn:microsoft.com/office/officeart/2009/3/layout/IncreasingArrowsProcess"/>
    <dgm:cxn modelId="{F31FECDE-E3EB-4B36-88AD-1C7C60C6DFFE}" type="presParOf" srcId="{44BB3014-D34E-433B-8871-E32F2F088198}" destId="{86F16476-BAA6-4DCC-B421-C1C507570861}"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209F9-C9FF-4FAC-9D93-E429E391B8A7}" type="doc">
      <dgm:prSet loTypeId="urn:microsoft.com/office/officeart/2008/layout/RadialCluster" loCatId="cycle" qsTypeId="urn:microsoft.com/office/officeart/2005/8/quickstyle/3d2" qsCatId="3D" csTypeId="urn:microsoft.com/office/officeart/2005/8/colors/colorful1" csCatId="colorful" phldr="1"/>
      <dgm:spPr/>
      <dgm:t>
        <a:bodyPr/>
        <a:lstStyle/>
        <a:p>
          <a:endParaRPr lang="en-US"/>
        </a:p>
      </dgm:t>
    </dgm:pt>
    <dgm:pt modelId="{9C3EF966-042C-42A3-BBB8-D74A2EAF6D12}">
      <dgm:prSet phldrT="[Text]"/>
      <dgm:spPr/>
      <dgm:t>
        <a:bodyPr/>
        <a:lstStyle/>
        <a:p>
          <a:r>
            <a:rPr lang="en-US" dirty="0" smtClean="0"/>
            <a:t>CCAA</a:t>
          </a:r>
          <a:endParaRPr lang="en-US" dirty="0"/>
        </a:p>
      </dgm:t>
    </dgm:pt>
    <dgm:pt modelId="{58F4F31B-AD39-49C8-A7FD-943195631700}" type="parTrans" cxnId="{968F87E6-4E72-4B73-8FA1-F62396DA3468}">
      <dgm:prSet/>
      <dgm:spPr/>
      <dgm:t>
        <a:bodyPr/>
        <a:lstStyle/>
        <a:p>
          <a:endParaRPr lang="en-US"/>
        </a:p>
      </dgm:t>
    </dgm:pt>
    <dgm:pt modelId="{0FE98443-AD15-4423-A51B-2AB35FFB2479}" type="sibTrans" cxnId="{968F87E6-4E72-4B73-8FA1-F62396DA3468}">
      <dgm:prSet/>
      <dgm:spPr/>
      <dgm:t>
        <a:bodyPr/>
        <a:lstStyle/>
        <a:p>
          <a:endParaRPr lang="en-US"/>
        </a:p>
      </dgm:t>
    </dgm:pt>
    <dgm:pt modelId="{BE110C57-53D9-4214-AC7D-264623C26212}">
      <dgm:prSet phldrT="[Text]"/>
      <dgm:spPr/>
      <dgm:t>
        <a:bodyPr/>
        <a:lstStyle/>
        <a:p>
          <a:r>
            <a:rPr lang="en-US" b="1" dirty="0" smtClean="0"/>
            <a:t>Academics</a:t>
          </a:r>
          <a:endParaRPr lang="en-US" b="1" dirty="0"/>
        </a:p>
      </dgm:t>
    </dgm:pt>
    <dgm:pt modelId="{17A32592-5051-4153-A0BC-8E8A7991C11D}" type="parTrans" cxnId="{F518BA72-A97F-4632-B62C-833B1D0C2D42}">
      <dgm:prSet/>
      <dgm:spPr/>
      <dgm:t>
        <a:bodyPr/>
        <a:lstStyle/>
        <a:p>
          <a:endParaRPr lang="en-US"/>
        </a:p>
      </dgm:t>
    </dgm:pt>
    <dgm:pt modelId="{A55FDEB9-B4EB-4DF2-93FA-9BA2D3F10155}" type="sibTrans" cxnId="{F518BA72-A97F-4632-B62C-833B1D0C2D42}">
      <dgm:prSet/>
      <dgm:spPr/>
      <dgm:t>
        <a:bodyPr/>
        <a:lstStyle/>
        <a:p>
          <a:endParaRPr lang="en-US"/>
        </a:p>
      </dgm:t>
    </dgm:pt>
    <dgm:pt modelId="{77576C60-73A4-4172-8500-51303CBCE19B}">
      <dgm:prSet phldrT="[Text]"/>
      <dgm:spPr/>
      <dgm:t>
        <a:bodyPr/>
        <a:lstStyle/>
        <a:p>
          <a:r>
            <a:rPr lang="en-US" b="1" dirty="0" smtClean="0"/>
            <a:t>Government</a:t>
          </a:r>
          <a:endParaRPr lang="en-US" b="1" dirty="0"/>
        </a:p>
      </dgm:t>
    </dgm:pt>
    <dgm:pt modelId="{34F24415-3646-454B-9FCF-1D1A028213F7}" type="parTrans" cxnId="{AFE60663-C368-4CA8-B562-DA64792C4C12}">
      <dgm:prSet/>
      <dgm:spPr/>
      <dgm:t>
        <a:bodyPr/>
        <a:lstStyle/>
        <a:p>
          <a:endParaRPr lang="en-US"/>
        </a:p>
      </dgm:t>
    </dgm:pt>
    <dgm:pt modelId="{0D922C5A-152A-4CD0-8176-018ECDCD2C63}" type="sibTrans" cxnId="{AFE60663-C368-4CA8-B562-DA64792C4C12}">
      <dgm:prSet/>
      <dgm:spPr/>
      <dgm:t>
        <a:bodyPr/>
        <a:lstStyle/>
        <a:p>
          <a:endParaRPr lang="en-US"/>
        </a:p>
      </dgm:t>
    </dgm:pt>
    <dgm:pt modelId="{BBFCCF97-D3DB-40AA-8BAE-8A5F3BD75E3B}">
      <dgm:prSet phldrT="[Text]"/>
      <dgm:spPr/>
      <dgm:t>
        <a:bodyPr/>
        <a:lstStyle/>
        <a:p>
          <a:r>
            <a:rPr lang="en-US" b="1" dirty="0" smtClean="0"/>
            <a:t>Industry</a:t>
          </a:r>
          <a:endParaRPr lang="en-US" b="1" dirty="0"/>
        </a:p>
      </dgm:t>
    </dgm:pt>
    <dgm:pt modelId="{95AE365F-523C-4F3E-84F9-AB9BC9002D9F}" type="parTrans" cxnId="{87BB66DA-1DAC-4E6A-A425-514EC7852899}">
      <dgm:prSet/>
      <dgm:spPr/>
      <dgm:t>
        <a:bodyPr/>
        <a:lstStyle/>
        <a:p>
          <a:endParaRPr lang="en-US"/>
        </a:p>
      </dgm:t>
    </dgm:pt>
    <dgm:pt modelId="{EB99CAD9-6C2F-4366-89FC-F4D457D5C412}" type="sibTrans" cxnId="{87BB66DA-1DAC-4E6A-A425-514EC7852899}">
      <dgm:prSet/>
      <dgm:spPr/>
      <dgm:t>
        <a:bodyPr/>
        <a:lstStyle/>
        <a:p>
          <a:endParaRPr lang="en-US"/>
        </a:p>
      </dgm:t>
    </dgm:pt>
    <dgm:pt modelId="{157DA98A-B477-4B69-9B29-7FE4E5CEE0F5}" type="pres">
      <dgm:prSet presAssocID="{205209F9-C9FF-4FAC-9D93-E429E391B8A7}" presName="Name0" presStyleCnt="0">
        <dgm:presLayoutVars>
          <dgm:chMax val="1"/>
          <dgm:chPref val="1"/>
          <dgm:dir/>
          <dgm:animOne val="branch"/>
          <dgm:animLvl val="lvl"/>
        </dgm:presLayoutVars>
      </dgm:prSet>
      <dgm:spPr/>
      <dgm:t>
        <a:bodyPr/>
        <a:lstStyle/>
        <a:p>
          <a:endParaRPr lang="en-US"/>
        </a:p>
      </dgm:t>
    </dgm:pt>
    <dgm:pt modelId="{961C1C88-E5C5-4BAA-A2C8-F439B0134B8E}" type="pres">
      <dgm:prSet presAssocID="{9C3EF966-042C-42A3-BBB8-D74A2EAF6D12}" presName="singleCycle" presStyleCnt="0"/>
      <dgm:spPr/>
    </dgm:pt>
    <dgm:pt modelId="{87573090-8E85-4FA6-B7C4-A7B62BBEC1E9}" type="pres">
      <dgm:prSet presAssocID="{9C3EF966-042C-42A3-BBB8-D74A2EAF6D12}" presName="singleCenter" presStyleLbl="node1" presStyleIdx="0" presStyleCnt="4">
        <dgm:presLayoutVars>
          <dgm:chMax val="7"/>
          <dgm:chPref val="7"/>
        </dgm:presLayoutVars>
      </dgm:prSet>
      <dgm:spPr/>
      <dgm:t>
        <a:bodyPr/>
        <a:lstStyle/>
        <a:p>
          <a:endParaRPr lang="en-US"/>
        </a:p>
      </dgm:t>
    </dgm:pt>
    <dgm:pt modelId="{4202E64B-FC45-4FC8-B276-ED23AFBECE6F}" type="pres">
      <dgm:prSet presAssocID="{17A32592-5051-4153-A0BC-8E8A7991C11D}" presName="Name56" presStyleLbl="parChTrans1D2" presStyleIdx="0" presStyleCnt="3"/>
      <dgm:spPr/>
      <dgm:t>
        <a:bodyPr/>
        <a:lstStyle/>
        <a:p>
          <a:endParaRPr lang="en-US"/>
        </a:p>
      </dgm:t>
    </dgm:pt>
    <dgm:pt modelId="{21461028-2327-435F-9683-8C12BA282089}" type="pres">
      <dgm:prSet presAssocID="{BE110C57-53D9-4214-AC7D-264623C26212}" presName="text0" presStyleLbl="node1" presStyleIdx="1" presStyleCnt="4" custScaleX="129279" custScaleY="125955">
        <dgm:presLayoutVars>
          <dgm:bulletEnabled val="1"/>
        </dgm:presLayoutVars>
      </dgm:prSet>
      <dgm:spPr/>
      <dgm:t>
        <a:bodyPr/>
        <a:lstStyle/>
        <a:p>
          <a:endParaRPr lang="en-US"/>
        </a:p>
      </dgm:t>
    </dgm:pt>
    <dgm:pt modelId="{E8FA8013-E4CC-42AB-83DD-496775EB02BB}" type="pres">
      <dgm:prSet presAssocID="{34F24415-3646-454B-9FCF-1D1A028213F7}" presName="Name56" presStyleLbl="parChTrans1D2" presStyleIdx="1" presStyleCnt="3"/>
      <dgm:spPr/>
      <dgm:t>
        <a:bodyPr/>
        <a:lstStyle/>
        <a:p>
          <a:endParaRPr lang="en-US"/>
        </a:p>
      </dgm:t>
    </dgm:pt>
    <dgm:pt modelId="{1437B9E7-2064-49C7-A699-48591BE0085E}" type="pres">
      <dgm:prSet presAssocID="{77576C60-73A4-4172-8500-51303CBCE19B}" presName="text0" presStyleLbl="node1" presStyleIdx="2" presStyleCnt="4" custScaleX="129018" custScaleY="125269">
        <dgm:presLayoutVars>
          <dgm:bulletEnabled val="1"/>
        </dgm:presLayoutVars>
      </dgm:prSet>
      <dgm:spPr/>
      <dgm:t>
        <a:bodyPr/>
        <a:lstStyle/>
        <a:p>
          <a:endParaRPr lang="en-US"/>
        </a:p>
      </dgm:t>
    </dgm:pt>
    <dgm:pt modelId="{81B983E0-F589-471A-9FDC-4C848CE3A1D5}" type="pres">
      <dgm:prSet presAssocID="{95AE365F-523C-4F3E-84F9-AB9BC9002D9F}" presName="Name56" presStyleLbl="parChTrans1D2" presStyleIdx="2" presStyleCnt="3"/>
      <dgm:spPr/>
      <dgm:t>
        <a:bodyPr/>
        <a:lstStyle/>
        <a:p>
          <a:endParaRPr lang="en-US"/>
        </a:p>
      </dgm:t>
    </dgm:pt>
    <dgm:pt modelId="{CD0F9DFA-4AEB-4AD5-BACF-4503EBD8241D}" type="pres">
      <dgm:prSet presAssocID="{BBFCCF97-D3DB-40AA-8BAE-8A5F3BD75E3B}" presName="text0" presStyleLbl="node1" presStyleIdx="3" presStyleCnt="4" custScaleX="126585" custScaleY="121591">
        <dgm:presLayoutVars>
          <dgm:bulletEnabled val="1"/>
        </dgm:presLayoutVars>
      </dgm:prSet>
      <dgm:spPr/>
      <dgm:t>
        <a:bodyPr/>
        <a:lstStyle/>
        <a:p>
          <a:endParaRPr lang="en-US"/>
        </a:p>
      </dgm:t>
    </dgm:pt>
  </dgm:ptLst>
  <dgm:cxnLst>
    <dgm:cxn modelId="{0DFBB0E7-3FA0-4DF0-B842-0EA634ACEF63}" type="presOf" srcId="{17A32592-5051-4153-A0BC-8E8A7991C11D}" destId="{4202E64B-FC45-4FC8-B276-ED23AFBECE6F}" srcOrd="0" destOrd="0" presId="urn:microsoft.com/office/officeart/2008/layout/RadialCluster"/>
    <dgm:cxn modelId="{8DD846F1-7F3C-4164-B9E6-A0BC134C3BA7}" type="presOf" srcId="{BE110C57-53D9-4214-AC7D-264623C26212}" destId="{21461028-2327-435F-9683-8C12BA282089}" srcOrd="0" destOrd="0" presId="urn:microsoft.com/office/officeart/2008/layout/RadialCluster"/>
    <dgm:cxn modelId="{7174245C-560F-40C0-9DB1-D160F534B2AD}" type="presOf" srcId="{9C3EF966-042C-42A3-BBB8-D74A2EAF6D12}" destId="{87573090-8E85-4FA6-B7C4-A7B62BBEC1E9}" srcOrd="0" destOrd="0" presId="urn:microsoft.com/office/officeart/2008/layout/RadialCluster"/>
    <dgm:cxn modelId="{968F87E6-4E72-4B73-8FA1-F62396DA3468}" srcId="{205209F9-C9FF-4FAC-9D93-E429E391B8A7}" destId="{9C3EF966-042C-42A3-BBB8-D74A2EAF6D12}" srcOrd="0" destOrd="0" parTransId="{58F4F31B-AD39-49C8-A7FD-943195631700}" sibTransId="{0FE98443-AD15-4423-A51B-2AB35FFB2479}"/>
    <dgm:cxn modelId="{7854A6CC-B14E-451E-8E5E-54E486EB4636}" type="presOf" srcId="{BBFCCF97-D3DB-40AA-8BAE-8A5F3BD75E3B}" destId="{CD0F9DFA-4AEB-4AD5-BACF-4503EBD8241D}" srcOrd="0" destOrd="0" presId="urn:microsoft.com/office/officeart/2008/layout/RadialCluster"/>
    <dgm:cxn modelId="{E429E9D5-F0DC-406D-BD2F-3852E6E3EB12}" type="presOf" srcId="{95AE365F-523C-4F3E-84F9-AB9BC9002D9F}" destId="{81B983E0-F589-471A-9FDC-4C848CE3A1D5}" srcOrd="0" destOrd="0" presId="urn:microsoft.com/office/officeart/2008/layout/RadialCluster"/>
    <dgm:cxn modelId="{87BB66DA-1DAC-4E6A-A425-514EC7852899}" srcId="{9C3EF966-042C-42A3-BBB8-D74A2EAF6D12}" destId="{BBFCCF97-D3DB-40AA-8BAE-8A5F3BD75E3B}" srcOrd="2" destOrd="0" parTransId="{95AE365F-523C-4F3E-84F9-AB9BC9002D9F}" sibTransId="{EB99CAD9-6C2F-4366-89FC-F4D457D5C412}"/>
    <dgm:cxn modelId="{F518BA72-A97F-4632-B62C-833B1D0C2D42}" srcId="{9C3EF966-042C-42A3-BBB8-D74A2EAF6D12}" destId="{BE110C57-53D9-4214-AC7D-264623C26212}" srcOrd="0" destOrd="0" parTransId="{17A32592-5051-4153-A0BC-8E8A7991C11D}" sibTransId="{A55FDEB9-B4EB-4DF2-93FA-9BA2D3F10155}"/>
    <dgm:cxn modelId="{75A8281D-48DC-44DE-A0CE-36731F9BDF9C}" type="presOf" srcId="{205209F9-C9FF-4FAC-9D93-E429E391B8A7}" destId="{157DA98A-B477-4B69-9B29-7FE4E5CEE0F5}" srcOrd="0" destOrd="0" presId="urn:microsoft.com/office/officeart/2008/layout/RadialCluster"/>
    <dgm:cxn modelId="{039C9622-05FF-417E-A4AC-089AA17BA663}" type="presOf" srcId="{34F24415-3646-454B-9FCF-1D1A028213F7}" destId="{E8FA8013-E4CC-42AB-83DD-496775EB02BB}" srcOrd="0" destOrd="0" presId="urn:microsoft.com/office/officeart/2008/layout/RadialCluster"/>
    <dgm:cxn modelId="{72A63DEB-713C-4932-9E53-57B262A9F7C4}" type="presOf" srcId="{77576C60-73A4-4172-8500-51303CBCE19B}" destId="{1437B9E7-2064-49C7-A699-48591BE0085E}" srcOrd="0" destOrd="0" presId="urn:microsoft.com/office/officeart/2008/layout/RadialCluster"/>
    <dgm:cxn modelId="{AFE60663-C368-4CA8-B562-DA64792C4C12}" srcId="{9C3EF966-042C-42A3-BBB8-D74A2EAF6D12}" destId="{77576C60-73A4-4172-8500-51303CBCE19B}" srcOrd="1" destOrd="0" parTransId="{34F24415-3646-454B-9FCF-1D1A028213F7}" sibTransId="{0D922C5A-152A-4CD0-8176-018ECDCD2C63}"/>
    <dgm:cxn modelId="{00D648E3-1952-4D8E-AAE4-822D84FE6B98}" type="presParOf" srcId="{157DA98A-B477-4B69-9B29-7FE4E5CEE0F5}" destId="{961C1C88-E5C5-4BAA-A2C8-F439B0134B8E}" srcOrd="0" destOrd="0" presId="urn:microsoft.com/office/officeart/2008/layout/RadialCluster"/>
    <dgm:cxn modelId="{B071FB1F-643F-480D-A792-C59C434AB870}" type="presParOf" srcId="{961C1C88-E5C5-4BAA-A2C8-F439B0134B8E}" destId="{87573090-8E85-4FA6-B7C4-A7B62BBEC1E9}" srcOrd="0" destOrd="0" presId="urn:microsoft.com/office/officeart/2008/layout/RadialCluster"/>
    <dgm:cxn modelId="{828B4BA5-3CBF-4313-B50E-1F869805B868}" type="presParOf" srcId="{961C1C88-E5C5-4BAA-A2C8-F439B0134B8E}" destId="{4202E64B-FC45-4FC8-B276-ED23AFBECE6F}" srcOrd="1" destOrd="0" presId="urn:microsoft.com/office/officeart/2008/layout/RadialCluster"/>
    <dgm:cxn modelId="{B501F545-5220-49B7-9B25-6BCB51297251}" type="presParOf" srcId="{961C1C88-E5C5-4BAA-A2C8-F439B0134B8E}" destId="{21461028-2327-435F-9683-8C12BA282089}" srcOrd="2" destOrd="0" presId="urn:microsoft.com/office/officeart/2008/layout/RadialCluster"/>
    <dgm:cxn modelId="{0ED63431-3CA7-4307-89A6-4F348DB94B30}" type="presParOf" srcId="{961C1C88-E5C5-4BAA-A2C8-F439B0134B8E}" destId="{E8FA8013-E4CC-42AB-83DD-496775EB02BB}" srcOrd="3" destOrd="0" presId="urn:microsoft.com/office/officeart/2008/layout/RadialCluster"/>
    <dgm:cxn modelId="{3C507B35-BC30-4674-8CCB-BA1C157C2932}" type="presParOf" srcId="{961C1C88-E5C5-4BAA-A2C8-F439B0134B8E}" destId="{1437B9E7-2064-49C7-A699-48591BE0085E}" srcOrd="4" destOrd="0" presId="urn:microsoft.com/office/officeart/2008/layout/RadialCluster"/>
    <dgm:cxn modelId="{46B53729-3EC7-4BBE-9B04-133754A717AF}" type="presParOf" srcId="{961C1C88-E5C5-4BAA-A2C8-F439B0134B8E}" destId="{81B983E0-F589-471A-9FDC-4C848CE3A1D5}" srcOrd="5" destOrd="0" presId="urn:microsoft.com/office/officeart/2008/layout/RadialCluster"/>
    <dgm:cxn modelId="{907F1DD3-4C78-4B66-99E9-1DB337CE807D}" type="presParOf" srcId="{961C1C88-E5C5-4BAA-A2C8-F439B0134B8E}" destId="{CD0F9DFA-4AEB-4AD5-BACF-4503EBD8241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EA832-D771-4217-8764-5F179F8EB9D9}"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en-US"/>
        </a:p>
      </dgm:t>
    </dgm:pt>
    <dgm:pt modelId="{56B2E6CD-116E-4D23-B90C-312E3DCC0F17}">
      <dgm:prSet phldrT="[Text]"/>
      <dgm:spPr/>
      <dgm:t>
        <a:bodyPr/>
        <a:lstStyle/>
        <a:p>
          <a:pPr>
            <a:lnSpc>
              <a:spcPct val="100000"/>
            </a:lnSpc>
            <a:spcAft>
              <a:spcPts val="0"/>
            </a:spcAft>
          </a:pPr>
          <a:r>
            <a:rPr lang="en-US" b="1" dirty="0" smtClean="0"/>
            <a:t>CCAA</a:t>
          </a:r>
        </a:p>
        <a:p>
          <a:pPr>
            <a:lnSpc>
              <a:spcPct val="100000"/>
            </a:lnSpc>
            <a:spcAft>
              <a:spcPts val="0"/>
            </a:spcAft>
          </a:pPr>
          <a:r>
            <a:rPr lang="en-US" b="1" dirty="0" smtClean="0"/>
            <a:t>Value </a:t>
          </a:r>
        </a:p>
        <a:p>
          <a:pPr>
            <a:lnSpc>
              <a:spcPct val="100000"/>
            </a:lnSpc>
            <a:spcAft>
              <a:spcPts val="0"/>
            </a:spcAft>
          </a:pPr>
          <a:r>
            <a:rPr lang="en-US" b="1" dirty="0" smtClean="0"/>
            <a:t>Proposition</a:t>
          </a:r>
          <a:endParaRPr lang="en-US" b="1" dirty="0"/>
        </a:p>
      </dgm:t>
    </dgm:pt>
    <dgm:pt modelId="{7CF0CAA0-CDEF-4481-891A-3E5073A39BFB}" type="parTrans" cxnId="{F05D94EA-5A1B-423D-B32A-3468ABC933B0}">
      <dgm:prSet/>
      <dgm:spPr/>
      <dgm:t>
        <a:bodyPr/>
        <a:lstStyle/>
        <a:p>
          <a:endParaRPr lang="en-US"/>
        </a:p>
      </dgm:t>
    </dgm:pt>
    <dgm:pt modelId="{B889BD85-6C84-4556-BE49-7548910A469A}" type="sibTrans" cxnId="{F05D94EA-5A1B-423D-B32A-3468ABC933B0}">
      <dgm:prSet/>
      <dgm:spPr/>
      <dgm:t>
        <a:bodyPr/>
        <a:lstStyle/>
        <a:p>
          <a:endParaRPr lang="en-US"/>
        </a:p>
      </dgm:t>
    </dgm:pt>
    <dgm:pt modelId="{C3E83239-A47B-41AB-B651-BA1DC0AF6C76}">
      <dgm:prSet phldrT="[Text]"/>
      <dgm:spPr/>
      <dgm:t>
        <a:bodyPr/>
        <a:lstStyle/>
        <a:p>
          <a:r>
            <a:rPr lang="en-US" b="1" dirty="0" smtClean="0"/>
            <a:t>High </a:t>
          </a:r>
        </a:p>
        <a:p>
          <a:r>
            <a:rPr lang="en-US" b="1" dirty="0" smtClean="0"/>
            <a:t>Value</a:t>
          </a:r>
          <a:endParaRPr lang="en-US" b="1" dirty="0"/>
        </a:p>
      </dgm:t>
    </dgm:pt>
    <dgm:pt modelId="{FFB54C31-09D4-47AC-B222-45CA7EA0B74B}" type="parTrans" cxnId="{652A3825-9D08-4E61-8F63-5589D42280C2}">
      <dgm:prSet/>
      <dgm:spPr/>
      <dgm:t>
        <a:bodyPr/>
        <a:lstStyle/>
        <a:p>
          <a:endParaRPr lang="en-US"/>
        </a:p>
      </dgm:t>
    </dgm:pt>
    <dgm:pt modelId="{9CFC950F-A326-481A-AD6B-EE901917B135}" type="sibTrans" cxnId="{652A3825-9D08-4E61-8F63-5589D42280C2}">
      <dgm:prSet/>
      <dgm:spPr/>
      <dgm:t>
        <a:bodyPr/>
        <a:lstStyle/>
        <a:p>
          <a:endParaRPr lang="en-US"/>
        </a:p>
      </dgm:t>
    </dgm:pt>
    <dgm:pt modelId="{C25FAE71-1AE1-4274-A032-B66B69CD31A9}">
      <dgm:prSet phldrT="[Text]"/>
      <dgm:spPr/>
      <dgm:t>
        <a:bodyPr/>
        <a:lstStyle/>
        <a:p>
          <a:r>
            <a:rPr lang="en-US" b="1" dirty="0" smtClean="0"/>
            <a:t>Low </a:t>
          </a:r>
        </a:p>
        <a:p>
          <a:r>
            <a:rPr lang="en-US" b="1" dirty="0" smtClean="0"/>
            <a:t>Cost</a:t>
          </a:r>
          <a:endParaRPr lang="en-US" b="1" dirty="0"/>
        </a:p>
      </dgm:t>
    </dgm:pt>
    <dgm:pt modelId="{A50F0A81-B5EC-4514-AFF3-95636CF5D0EA}" type="parTrans" cxnId="{BCDEC585-CF8D-4D8F-A6D6-54840B70569C}">
      <dgm:prSet/>
      <dgm:spPr/>
      <dgm:t>
        <a:bodyPr/>
        <a:lstStyle/>
        <a:p>
          <a:endParaRPr lang="en-US"/>
        </a:p>
      </dgm:t>
    </dgm:pt>
    <dgm:pt modelId="{1066EC02-AB48-4312-90AE-FF8875006C05}" type="sibTrans" cxnId="{BCDEC585-CF8D-4D8F-A6D6-54840B70569C}">
      <dgm:prSet/>
      <dgm:spPr/>
      <dgm:t>
        <a:bodyPr/>
        <a:lstStyle/>
        <a:p>
          <a:endParaRPr lang="en-US"/>
        </a:p>
      </dgm:t>
    </dgm:pt>
    <dgm:pt modelId="{0837B841-8E12-4863-AB6F-178C299E3441}">
      <dgm:prSet phldrT="[Text]"/>
      <dgm:spPr/>
      <dgm:t>
        <a:bodyPr/>
        <a:lstStyle/>
        <a:p>
          <a:r>
            <a:rPr lang="en-US" b="1" i="1" dirty="0" smtClean="0"/>
            <a:t>Public-Private Partnership</a:t>
          </a:r>
          <a:endParaRPr lang="en-US" dirty="0"/>
        </a:p>
      </dgm:t>
    </dgm:pt>
    <dgm:pt modelId="{2286A3C1-CDE7-4418-8E00-2A95FAA1CAAF}" type="parTrans" cxnId="{3CB811E3-DCDC-4BF1-A3F2-D82CB1811733}">
      <dgm:prSet/>
      <dgm:spPr/>
      <dgm:t>
        <a:bodyPr/>
        <a:lstStyle/>
        <a:p>
          <a:endParaRPr lang="en-US"/>
        </a:p>
      </dgm:t>
    </dgm:pt>
    <dgm:pt modelId="{4718BFFB-9942-4BC4-9AD9-7EC76292B62F}" type="sibTrans" cxnId="{3CB811E3-DCDC-4BF1-A3F2-D82CB1811733}">
      <dgm:prSet/>
      <dgm:spPr/>
      <dgm:t>
        <a:bodyPr/>
        <a:lstStyle/>
        <a:p>
          <a:endParaRPr lang="en-US"/>
        </a:p>
      </dgm:t>
    </dgm:pt>
    <dgm:pt modelId="{AFAED904-A715-4BAE-A80D-15FF0AC0CA13}">
      <dgm:prSet phldrT="[Text]"/>
      <dgm:spPr/>
      <dgm:t>
        <a:bodyPr/>
        <a:lstStyle/>
        <a:p>
          <a:r>
            <a:rPr lang="en-US" b="1" i="1" dirty="0" smtClean="0"/>
            <a:t>Dual Benefit</a:t>
          </a:r>
          <a:r>
            <a:rPr lang="en-US" b="1" dirty="0" smtClean="0"/>
            <a:t> </a:t>
          </a:r>
          <a:endParaRPr lang="en-US" dirty="0"/>
        </a:p>
      </dgm:t>
    </dgm:pt>
    <dgm:pt modelId="{E052FB9F-AAC5-4B80-8D96-5B7229E10F7A}" type="parTrans" cxnId="{F19BBA74-1061-454F-A388-414AD05E645E}">
      <dgm:prSet/>
      <dgm:spPr/>
      <dgm:t>
        <a:bodyPr/>
        <a:lstStyle/>
        <a:p>
          <a:endParaRPr lang="en-US"/>
        </a:p>
      </dgm:t>
    </dgm:pt>
    <dgm:pt modelId="{88B7A649-07E9-4ECC-8435-4C99A1C4697E}" type="sibTrans" cxnId="{F19BBA74-1061-454F-A388-414AD05E645E}">
      <dgm:prSet/>
      <dgm:spPr/>
      <dgm:t>
        <a:bodyPr/>
        <a:lstStyle/>
        <a:p>
          <a:endParaRPr lang="en-US"/>
        </a:p>
      </dgm:t>
    </dgm:pt>
    <dgm:pt modelId="{26346419-14E3-499C-A52A-D296E846694F}">
      <dgm:prSet phldrT="[Text]"/>
      <dgm:spPr/>
      <dgm:t>
        <a:bodyPr/>
        <a:lstStyle/>
        <a:p>
          <a:r>
            <a:rPr lang="en-US" b="1" i="1" dirty="0" smtClean="0"/>
            <a:t>Critical Mass Builder</a:t>
          </a:r>
          <a:r>
            <a:rPr lang="en-US" b="1" dirty="0" smtClean="0"/>
            <a:t> </a:t>
          </a:r>
          <a:endParaRPr lang="en-US" dirty="0"/>
        </a:p>
      </dgm:t>
    </dgm:pt>
    <dgm:pt modelId="{1F8E7497-2951-468F-AC23-550DEC57747A}" type="parTrans" cxnId="{F173A146-C1B3-454A-A288-443746EBDE77}">
      <dgm:prSet/>
      <dgm:spPr/>
      <dgm:t>
        <a:bodyPr/>
        <a:lstStyle/>
        <a:p>
          <a:endParaRPr lang="en-US"/>
        </a:p>
      </dgm:t>
    </dgm:pt>
    <dgm:pt modelId="{5CC3721E-3484-4D77-BC21-31017262FCFC}" type="sibTrans" cxnId="{F173A146-C1B3-454A-A288-443746EBDE77}">
      <dgm:prSet/>
      <dgm:spPr/>
      <dgm:t>
        <a:bodyPr/>
        <a:lstStyle/>
        <a:p>
          <a:endParaRPr lang="en-US"/>
        </a:p>
      </dgm:t>
    </dgm:pt>
    <dgm:pt modelId="{4305B058-CC07-4F4C-BD40-57F2E41154FD}">
      <dgm:prSet phldrT="[Text]"/>
      <dgm:spPr/>
      <dgm:t>
        <a:bodyPr/>
        <a:lstStyle/>
        <a:p>
          <a:r>
            <a:rPr lang="en-US" b="1" dirty="0" smtClean="0"/>
            <a:t>Future workforce Pipeline</a:t>
          </a:r>
          <a:endParaRPr lang="en-US" b="1" dirty="0"/>
        </a:p>
      </dgm:t>
    </dgm:pt>
    <dgm:pt modelId="{F9342917-9CAE-4A08-9DE5-145A8272CF63}" type="parTrans" cxnId="{DA5E87DE-8DFA-443A-8AED-6DAD25033FBD}">
      <dgm:prSet/>
      <dgm:spPr/>
      <dgm:t>
        <a:bodyPr/>
        <a:lstStyle/>
        <a:p>
          <a:endParaRPr lang="en-US"/>
        </a:p>
      </dgm:t>
    </dgm:pt>
    <dgm:pt modelId="{0739312E-A40C-436F-B290-9AA7950139BD}" type="sibTrans" cxnId="{DA5E87DE-8DFA-443A-8AED-6DAD25033FBD}">
      <dgm:prSet/>
      <dgm:spPr/>
      <dgm:t>
        <a:bodyPr/>
        <a:lstStyle/>
        <a:p>
          <a:endParaRPr lang="en-US"/>
        </a:p>
      </dgm:t>
    </dgm:pt>
    <dgm:pt modelId="{35F39370-257B-4E53-9608-B5327F63FC13}" type="pres">
      <dgm:prSet presAssocID="{670EA832-D771-4217-8764-5F179F8EB9D9}" presName="composite" presStyleCnt="0">
        <dgm:presLayoutVars>
          <dgm:chMax val="1"/>
          <dgm:dir/>
          <dgm:resizeHandles val="exact"/>
        </dgm:presLayoutVars>
      </dgm:prSet>
      <dgm:spPr/>
      <dgm:t>
        <a:bodyPr/>
        <a:lstStyle/>
        <a:p>
          <a:endParaRPr lang="en-US"/>
        </a:p>
      </dgm:t>
    </dgm:pt>
    <dgm:pt modelId="{B8DBF646-79C4-4B33-941B-F494A50AF12A}" type="pres">
      <dgm:prSet presAssocID="{670EA832-D771-4217-8764-5F179F8EB9D9}" presName="radial" presStyleCnt="0">
        <dgm:presLayoutVars>
          <dgm:animLvl val="ctr"/>
        </dgm:presLayoutVars>
      </dgm:prSet>
      <dgm:spPr/>
    </dgm:pt>
    <dgm:pt modelId="{37970DB8-1CC9-48AB-926C-9774EB4C5A2E}" type="pres">
      <dgm:prSet presAssocID="{56B2E6CD-116E-4D23-B90C-312E3DCC0F17}" presName="centerShape" presStyleLbl="vennNode1" presStyleIdx="0" presStyleCnt="7"/>
      <dgm:spPr/>
      <dgm:t>
        <a:bodyPr/>
        <a:lstStyle/>
        <a:p>
          <a:endParaRPr lang="en-US"/>
        </a:p>
      </dgm:t>
    </dgm:pt>
    <dgm:pt modelId="{E7D01FD6-B67D-410F-A09F-7125B681AB5F}" type="pres">
      <dgm:prSet presAssocID="{C3E83239-A47B-41AB-B651-BA1DC0AF6C76}" presName="node" presStyleLbl="vennNode1" presStyleIdx="1" presStyleCnt="7">
        <dgm:presLayoutVars>
          <dgm:bulletEnabled val="1"/>
        </dgm:presLayoutVars>
      </dgm:prSet>
      <dgm:spPr/>
      <dgm:t>
        <a:bodyPr/>
        <a:lstStyle/>
        <a:p>
          <a:endParaRPr lang="en-US"/>
        </a:p>
      </dgm:t>
    </dgm:pt>
    <dgm:pt modelId="{F0196178-9148-450C-8FA3-A0B1DFC69E3E}" type="pres">
      <dgm:prSet presAssocID="{C25FAE71-1AE1-4274-A032-B66B69CD31A9}" presName="node" presStyleLbl="vennNode1" presStyleIdx="2" presStyleCnt="7">
        <dgm:presLayoutVars>
          <dgm:bulletEnabled val="1"/>
        </dgm:presLayoutVars>
      </dgm:prSet>
      <dgm:spPr/>
      <dgm:t>
        <a:bodyPr/>
        <a:lstStyle/>
        <a:p>
          <a:endParaRPr lang="en-US"/>
        </a:p>
      </dgm:t>
    </dgm:pt>
    <dgm:pt modelId="{A1D9D543-C5A8-4641-8205-DAEF0565C675}" type="pres">
      <dgm:prSet presAssocID="{26346419-14E3-499C-A52A-D296E846694F}" presName="node" presStyleLbl="vennNode1" presStyleIdx="3" presStyleCnt="7">
        <dgm:presLayoutVars>
          <dgm:bulletEnabled val="1"/>
        </dgm:presLayoutVars>
      </dgm:prSet>
      <dgm:spPr/>
      <dgm:t>
        <a:bodyPr/>
        <a:lstStyle/>
        <a:p>
          <a:endParaRPr lang="en-US"/>
        </a:p>
      </dgm:t>
    </dgm:pt>
    <dgm:pt modelId="{3A75E865-FA9E-41C3-A419-1BD0D64C5913}" type="pres">
      <dgm:prSet presAssocID="{4305B058-CC07-4F4C-BD40-57F2E41154FD}" presName="node" presStyleLbl="vennNode1" presStyleIdx="4" presStyleCnt="7" custRadScaleRad="99565" custRadScaleInc="200076">
        <dgm:presLayoutVars>
          <dgm:bulletEnabled val="1"/>
        </dgm:presLayoutVars>
      </dgm:prSet>
      <dgm:spPr/>
      <dgm:t>
        <a:bodyPr/>
        <a:lstStyle/>
        <a:p>
          <a:endParaRPr lang="en-US"/>
        </a:p>
      </dgm:t>
    </dgm:pt>
    <dgm:pt modelId="{9327600E-E7A8-4672-BE11-231150C1AAED}" type="pres">
      <dgm:prSet presAssocID="{0837B841-8E12-4863-AB6F-178C299E3441}" presName="node" presStyleLbl="vennNode1" presStyleIdx="5" presStyleCnt="7">
        <dgm:presLayoutVars>
          <dgm:bulletEnabled val="1"/>
        </dgm:presLayoutVars>
      </dgm:prSet>
      <dgm:spPr/>
      <dgm:t>
        <a:bodyPr/>
        <a:lstStyle/>
        <a:p>
          <a:endParaRPr lang="en-US"/>
        </a:p>
      </dgm:t>
    </dgm:pt>
    <dgm:pt modelId="{BBF51C81-D6E5-462C-807A-5B47C4E6195C}" type="pres">
      <dgm:prSet presAssocID="{AFAED904-A715-4BAE-A80D-15FF0AC0CA13}" presName="node" presStyleLbl="vennNode1" presStyleIdx="6" presStyleCnt="7" custRadScaleRad="100725" custRadScaleInc="-197026">
        <dgm:presLayoutVars>
          <dgm:bulletEnabled val="1"/>
        </dgm:presLayoutVars>
      </dgm:prSet>
      <dgm:spPr/>
      <dgm:t>
        <a:bodyPr/>
        <a:lstStyle/>
        <a:p>
          <a:endParaRPr lang="en-US"/>
        </a:p>
      </dgm:t>
    </dgm:pt>
  </dgm:ptLst>
  <dgm:cxnLst>
    <dgm:cxn modelId="{6A0FF37C-4B5D-4509-B600-FB5EFC30B0D9}" type="presOf" srcId="{26346419-14E3-499C-A52A-D296E846694F}" destId="{A1D9D543-C5A8-4641-8205-DAEF0565C675}" srcOrd="0" destOrd="0" presId="urn:microsoft.com/office/officeart/2005/8/layout/radial3"/>
    <dgm:cxn modelId="{D891D4B5-D6F5-42A5-8FD3-C493363BDCA2}" type="presOf" srcId="{56B2E6CD-116E-4D23-B90C-312E3DCC0F17}" destId="{37970DB8-1CC9-48AB-926C-9774EB4C5A2E}" srcOrd="0" destOrd="0" presId="urn:microsoft.com/office/officeart/2005/8/layout/radial3"/>
    <dgm:cxn modelId="{4AEE519D-F0B1-4940-8A84-9BBFD69B7177}" type="presOf" srcId="{0837B841-8E12-4863-AB6F-178C299E3441}" destId="{9327600E-E7A8-4672-BE11-231150C1AAED}" srcOrd="0" destOrd="0" presId="urn:microsoft.com/office/officeart/2005/8/layout/radial3"/>
    <dgm:cxn modelId="{652A3825-9D08-4E61-8F63-5589D42280C2}" srcId="{56B2E6CD-116E-4D23-B90C-312E3DCC0F17}" destId="{C3E83239-A47B-41AB-B651-BA1DC0AF6C76}" srcOrd="0" destOrd="0" parTransId="{FFB54C31-09D4-47AC-B222-45CA7EA0B74B}" sibTransId="{9CFC950F-A326-481A-AD6B-EE901917B135}"/>
    <dgm:cxn modelId="{2D51FA5F-B5F1-44D7-9027-B40DF5749DA3}" type="presOf" srcId="{C3E83239-A47B-41AB-B651-BA1DC0AF6C76}" destId="{E7D01FD6-B67D-410F-A09F-7125B681AB5F}" srcOrd="0" destOrd="0" presId="urn:microsoft.com/office/officeart/2005/8/layout/radial3"/>
    <dgm:cxn modelId="{F05D94EA-5A1B-423D-B32A-3468ABC933B0}" srcId="{670EA832-D771-4217-8764-5F179F8EB9D9}" destId="{56B2E6CD-116E-4D23-B90C-312E3DCC0F17}" srcOrd="0" destOrd="0" parTransId="{7CF0CAA0-CDEF-4481-891A-3E5073A39BFB}" sibTransId="{B889BD85-6C84-4556-BE49-7548910A469A}"/>
    <dgm:cxn modelId="{3CB811E3-DCDC-4BF1-A3F2-D82CB1811733}" srcId="{56B2E6CD-116E-4D23-B90C-312E3DCC0F17}" destId="{0837B841-8E12-4863-AB6F-178C299E3441}" srcOrd="4" destOrd="0" parTransId="{2286A3C1-CDE7-4418-8E00-2A95FAA1CAAF}" sibTransId="{4718BFFB-9942-4BC4-9AD9-7EC76292B62F}"/>
    <dgm:cxn modelId="{DA5E87DE-8DFA-443A-8AED-6DAD25033FBD}" srcId="{56B2E6CD-116E-4D23-B90C-312E3DCC0F17}" destId="{4305B058-CC07-4F4C-BD40-57F2E41154FD}" srcOrd="3" destOrd="0" parTransId="{F9342917-9CAE-4A08-9DE5-145A8272CF63}" sibTransId="{0739312E-A40C-436F-B290-9AA7950139BD}"/>
    <dgm:cxn modelId="{BCDEC585-CF8D-4D8F-A6D6-54840B70569C}" srcId="{56B2E6CD-116E-4D23-B90C-312E3DCC0F17}" destId="{C25FAE71-1AE1-4274-A032-B66B69CD31A9}" srcOrd="1" destOrd="0" parTransId="{A50F0A81-B5EC-4514-AFF3-95636CF5D0EA}" sibTransId="{1066EC02-AB48-4312-90AE-FF8875006C05}"/>
    <dgm:cxn modelId="{F19BBA74-1061-454F-A388-414AD05E645E}" srcId="{56B2E6CD-116E-4D23-B90C-312E3DCC0F17}" destId="{AFAED904-A715-4BAE-A80D-15FF0AC0CA13}" srcOrd="5" destOrd="0" parTransId="{E052FB9F-AAC5-4B80-8D96-5B7229E10F7A}" sibTransId="{88B7A649-07E9-4ECC-8435-4C99A1C4697E}"/>
    <dgm:cxn modelId="{33D5B085-7D1F-4481-B0C6-676A5253FABE}" type="presOf" srcId="{C25FAE71-1AE1-4274-A032-B66B69CD31A9}" destId="{F0196178-9148-450C-8FA3-A0B1DFC69E3E}" srcOrd="0" destOrd="0" presId="urn:microsoft.com/office/officeart/2005/8/layout/radial3"/>
    <dgm:cxn modelId="{ED8581DE-6AFF-4271-B558-D65997B1B95D}" type="presOf" srcId="{670EA832-D771-4217-8764-5F179F8EB9D9}" destId="{35F39370-257B-4E53-9608-B5327F63FC13}" srcOrd="0" destOrd="0" presId="urn:microsoft.com/office/officeart/2005/8/layout/radial3"/>
    <dgm:cxn modelId="{CA2E0D3D-C2AF-4519-AF9A-4CC59BFD6064}" type="presOf" srcId="{AFAED904-A715-4BAE-A80D-15FF0AC0CA13}" destId="{BBF51C81-D6E5-462C-807A-5B47C4E6195C}" srcOrd="0" destOrd="0" presId="urn:microsoft.com/office/officeart/2005/8/layout/radial3"/>
    <dgm:cxn modelId="{F173A146-C1B3-454A-A288-443746EBDE77}" srcId="{56B2E6CD-116E-4D23-B90C-312E3DCC0F17}" destId="{26346419-14E3-499C-A52A-D296E846694F}" srcOrd="2" destOrd="0" parTransId="{1F8E7497-2951-468F-AC23-550DEC57747A}" sibTransId="{5CC3721E-3484-4D77-BC21-31017262FCFC}"/>
    <dgm:cxn modelId="{E8133427-E024-45B1-8E0F-A6BEF86B1E72}" type="presOf" srcId="{4305B058-CC07-4F4C-BD40-57F2E41154FD}" destId="{3A75E865-FA9E-41C3-A419-1BD0D64C5913}" srcOrd="0" destOrd="0" presId="urn:microsoft.com/office/officeart/2005/8/layout/radial3"/>
    <dgm:cxn modelId="{82063D46-FFBC-4654-B612-B026D6057CB2}" type="presParOf" srcId="{35F39370-257B-4E53-9608-B5327F63FC13}" destId="{B8DBF646-79C4-4B33-941B-F494A50AF12A}" srcOrd="0" destOrd="0" presId="urn:microsoft.com/office/officeart/2005/8/layout/radial3"/>
    <dgm:cxn modelId="{F8D7913D-97B5-409B-A5B0-AA9739B48236}" type="presParOf" srcId="{B8DBF646-79C4-4B33-941B-F494A50AF12A}" destId="{37970DB8-1CC9-48AB-926C-9774EB4C5A2E}" srcOrd="0" destOrd="0" presId="urn:microsoft.com/office/officeart/2005/8/layout/radial3"/>
    <dgm:cxn modelId="{9BE28585-086A-4A48-B452-8A219001BF0D}" type="presParOf" srcId="{B8DBF646-79C4-4B33-941B-F494A50AF12A}" destId="{E7D01FD6-B67D-410F-A09F-7125B681AB5F}" srcOrd="1" destOrd="0" presId="urn:microsoft.com/office/officeart/2005/8/layout/radial3"/>
    <dgm:cxn modelId="{03D9B46E-E8DD-4200-BEFC-044992F4B29E}" type="presParOf" srcId="{B8DBF646-79C4-4B33-941B-F494A50AF12A}" destId="{F0196178-9148-450C-8FA3-A0B1DFC69E3E}" srcOrd="2" destOrd="0" presId="urn:microsoft.com/office/officeart/2005/8/layout/radial3"/>
    <dgm:cxn modelId="{0EDBDB75-205A-4A98-A511-FA66B5D9EC19}" type="presParOf" srcId="{B8DBF646-79C4-4B33-941B-F494A50AF12A}" destId="{A1D9D543-C5A8-4641-8205-DAEF0565C675}" srcOrd="3" destOrd="0" presId="urn:microsoft.com/office/officeart/2005/8/layout/radial3"/>
    <dgm:cxn modelId="{40C5D3B2-5BEB-4087-B1FD-61B86FCF474A}" type="presParOf" srcId="{B8DBF646-79C4-4B33-941B-F494A50AF12A}" destId="{3A75E865-FA9E-41C3-A419-1BD0D64C5913}" srcOrd="4" destOrd="0" presId="urn:microsoft.com/office/officeart/2005/8/layout/radial3"/>
    <dgm:cxn modelId="{4FD1255F-9D84-4AD8-B850-8B800956486F}" type="presParOf" srcId="{B8DBF646-79C4-4B33-941B-F494A50AF12A}" destId="{9327600E-E7A8-4672-BE11-231150C1AAED}" srcOrd="5" destOrd="0" presId="urn:microsoft.com/office/officeart/2005/8/layout/radial3"/>
    <dgm:cxn modelId="{2174CE2B-A945-4C7F-8754-D8CC26EA1214}" type="presParOf" srcId="{B8DBF646-79C4-4B33-941B-F494A50AF12A}" destId="{BBF51C81-D6E5-462C-807A-5B47C4E6195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2129DC-FC6D-454E-B436-C4D5810E3A9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ADD4612-CDF9-40CB-B4B9-76B759512474}">
      <dgm:prSet phldrT="[Text]"/>
      <dgm:spPr>
        <a:solidFill>
          <a:schemeClr val="accent3">
            <a:lumMod val="75000"/>
          </a:schemeClr>
        </a:solidFill>
      </dgm:spPr>
      <dgm:t>
        <a:bodyPr/>
        <a:lstStyle/>
        <a:p>
          <a:r>
            <a:rPr lang="en-US" dirty="0" smtClean="0"/>
            <a:t>NSF</a:t>
          </a:r>
          <a:endParaRPr lang="en-US" dirty="0"/>
        </a:p>
      </dgm:t>
    </dgm:pt>
    <dgm:pt modelId="{049B5EB1-92D4-4583-8931-63779BAA1498}" type="parTrans" cxnId="{8E823F0B-7087-4F8D-9082-D5B7681B2685}">
      <dgm:prSet/>
      <dgm:spPr/>
      <dgm:t>
        <a:bodyPr/>
        <a:lstStyle/>
        <a:p>
          <a:endParaRPr lang="en-US"/>
        </a:p>
      </dgm:t>
    </dgm:pt>
    <dgm:pt modelId="{3DDA2530-E683-49E2-A7F3-C314954973AE}" type="sibTrans" cxnId="{8E823F0B-7087-4F8D-9082-D5B7681B2685}">
      <dgm:prSet/>
      <dgm:spPr/>
      <dgm:t>
        <a:bodyPr/>
        <a:lstStyle/>
        <a:p>
          <a:endParaRPr lang="en-US"/>
        </a:p>
      </dgm:t>
    </dgm:pt>
    <dgm:pt modelId="{26F6FCB2-B9DF-4B23-AD65-0AD275F472B2}">
      <dgm:prSet phldrT="[Text]"/>
      <dgm:spPr/>
      <dgm:t>
        <a:bodyPr/>
        <a:lstStyle/>
        <a:p>
          <a:r>
            <a:rPr lang="en-US" b="1" dirty="0" smtClean="0"/>
            <a:t>Leverage research and development (R&amp;D) investments with multi-university centers</a:t>
          </a:r>
          <a:endParaRPr lang="en-US" b="1" dirty="0"/>
        </a:p>
      </dgm:t>
    </dgm:pt>
    <dgm:pt modelId="{0DEB6D90-A04E-497E-BC21-A38A102D7194}" type="parTrans" cxnId="{7DC78247-71FB-4C21-919A-3A1C7F63F86B}">
      <dgm:prSet/>
      <dgm:spPr/>
      <dgm:t>
        <a:bodyPr/>
        <a:lstStyle/>
        <a:p>
          <a:endParaRPr lang="en-US"/>
        </a:p>
      </dgm:t>
    </dgm:pt>
    <dgm:pt modelId="{7B7FB3DF-82F5-49B1-93B2-EFE96B2349DC}" type="sibTrans" cxnId="{7DC78247-71FB-4C21-919A-3A1C7F63F86B}">
      <dgm:prSet/>
      <dgm:spPr/>
      <dgm:t>
        <a:bodyPr/>
        <a:lstStyle/>
        <a:p>
          <a:endParaRPr lang="en-US"/>
        </a:p>
      </dgm:t>
    </dgm:pt>
    <dgm:pt modelId="{5E82A9FE-63CD-4014-A640-0F8E98F776C8}">
      <dgm:prSet phldrT="[Text]"/>
      <dgm:spPr/>
      <dgm:t>
        <a:bodyPr/>
        <a:lstStyle/>
        <a:p>
          <a:r>
            <a:rPr lang="en-US" b="1" dirty="0" smtClean="0"/>
            <a:t>Research Center sponsor is NSF Directorate for Computer and Information Science and Engineering (CISE)</a:t>
          </a:r>
          <a:endParaRPr lang="en-US" b="1" dirty="0"/>
        </a:p>
      </dgm:t>
    </dgm:pt>
    <dgm:pt modelId="{A99FA9E3-A6DE-4FD2-8650-E8DD939782D1}" type="parTrans" cxnId="{5278D605-3535-442F-A21F-FB48D8B3EF76}">
      <dgm:prSet/>
      <dgm:spPr/>
      <dgm:t>
        <a:bodyPr/>
        <a:lstStyle/>
        <a:p>
          <a:endParaRPr lang="en-US"/>
        </a:p>
      </dgm:t>
    </dgm:pt>
    <dgm:pt modelId="{576107E8-DF51-4624-B196-64854678997A}" type="sibTrans" cxnId="{5278D605-3535-442F-A21F-FB48D8B3EF76}">
      <dgm:prSet/>
      <dgm:spPr/>
      <dgm:t>
        <a:bodyPr/>
        <a:lstStyle/>
        <a:p>
          <a:endParaRPr lang="en-US"/>
        </a:p>
      </dgm:t>
    </dgm:pt>
    <dgm:pt modelId="{48DDBF9F-1A6E-4657-BF81-FAE50020221B}">
      <dgm:prSet phldrT="[Text]"/>
      <dgm:spPr>
        <a:solidFill>
          <a:schemeClr val="accent3">
            <a:lumMod val="75000"/>
          </a:schemeClr>
        </a:solidFill>
      </dgm:spPr>
      <dgm:t>
        <a:bodyPr/>
        <a:lstStyle/>
        <a:p>
          <a:r>
            <a:rPr lang="en-US" dirty="0" smtClean="0"/>
            <a:t>CCAA Members </a:t>
          </a:r>
          <a:endParaRPr lang="en-US" dirty="0"/>
        </a:p>
      </dgm:t>
    </dgm:pt>
    <dgm:pt modelId="{9747F249-BAE7-400A-A26D-DFAC90ABB9E2}" type="parTrans" cxnId="{4AE2E3D4-48EA-4267-9209-87334245C0E5}">
      <dgm:prSet/>
      <dgm:spPr/>
      <dgm:t>
        <a:bodyPr/>
        <a:lstStyle/>
        <a:p>
          <a:endParaRPr lang="en-US"/>
        </a:p>
      </dgm:t>
    </dgm:pt>
    <dgm:pt modelId="{6962529D-A63D-4599-BA46-0D8E814BCED7}" type="sibTrans" cxnId="{4AE2E3D4-48EA-4267-9209-87334245C0E5}">
      <dgm:prSet/>
      <dgm:spPr/>
      <dgm:t>
        <a:bodyPr/>
        <a:lstStyle/>
        <a:p>
          <a:endParaRPr lang="en-US"/>
        </a:p>
      </dgm:t>
    </dgm:pt>
    <dgm:pt modelId="{5D805608-B15C-4523-B7DA-C68B08E82B6F}">
      <dgm:prSet phldrT="[Text]"/>
      <dgm:spPr/>
      <dgm:t>
        <a:bodyPr/>
        <a:lstStyle/>
        <a:p>
          <a:r>
            <a:rPr lang="en-US" b="1" dirty="0" smtClean="0"/>
            <a:t> Financial Industry Companies</a:t>
          </a:r>
          <a:endParaRPr lang="en-US" b="1" dirty="0"/>
        </a:p>
      </dgm:t>
    </dgm:pt>
    <dgm:pt modelId="{5B938788-1330-425D-8735-786CA8873174}" type="parTrans" cxnId="{4E125E09-DA14-4057-A313-C1875B07DA0A}">
      <dgm:prSet/>
      <dgm:spPr/>
      <dgm:t>
        <a:bodyPr/>
        <a:lstStyle/>
        <a:p>
          <a:endParaRPr lang="en-US"/>
        </a:p>
      </dgm:t>
    </dgm:pt>
    <dgm:pt modelId="{A77E6C66-0C1D-4B31-9953-FC5D8D11A9F5}" type="sibTrans" cxnId="{4E125E09-DA14-4057-A313-C1875B07DA0A}">
      <dgm:prSet/>
      <dgm:spPr/>
      <dgm:t>
        <a:bodyPr/>
        <a:lstStyle/>
        <a:p>
          <a:endParaRPr lang="en-US"/>
        </a:p>
      </dgm:t>
    </dgm:pt>
    <dgm:pt modelId="{FC24217A-56ED-4282-A2EE-7ED8A08A1385}">
      <dgm:prSet phldrT="[Text]"/>
      <dgm:spPr/>
      <dgm:t>
        <a:bodyPr/>
        <a:lstStyle/>
        <a:p>
          <a:r>
            <a:rPr lang="en-US" b="1" dirty="0" smtClean="0"/>
            <a:t> FFRDC (Federally Funded Research and Development Centers)</a:t>
          </a:r>
          <a:endParaRPr lang="en-US" b="1" dirty="0"/>
        </a:p>
      </dgm:t>
    </dgm:pt>
    <dgm:pt modelId="{BBCCAA7B-733D-4573-B17F-54E6AC96B220}" type="parTrans" cxnId="{D98982EE-7AC7-4C45-9EF4-A18336A5604B}">
      <dgm:prSet/>
      <dgm:spPr/>
      <dgm:t>
        <a:bodyPr/>
        <a:lstStyle/>
        <a:p>
          <a:endParaRPr lang="en-US"/>
        </a:p>
      </dgm:t>
    </dgm:pt>
    <dgm:pt modelId="{2F40035E-2414-43E6-AAD6-2E8BA4F29F72}" type="sibTrans" cxnId="{D98982EE-7AC7-4C45-9EF4-A18336A5604B}">
      <dgm:prSet/>
      <dgm:spPr/>
      <dgm:t>
        <a:bodyPr/>
        <a:lstStyle/>
        <a:p>
          <a:endParaRPr lang="en-US"/>
        </a:p>
      </dgm:t>
    </dgm:pt>
    <dgm:pt modelId="{7A93A23F-D1CF-450A-8E36-72EF2DAAA842}">
      <dgm:prSet phldrT="[Text]"/>
      <dgm:spPr>
        <a:solidFill>
          <a:schemeClr val="accent3">
            <a:lumMod val="75000"/>
          </a:schemeClr>
        </a:solidFill>
      </dgm:spPr>
      <dgm:t>
        <a:bodyPr/>
        <a:lstStyle/>
        <a:p>
          <a:r>
            <a:rPr lang="en-US" dirty="0" smtClean="0"/>
            <a:t>Universities</a:t>
          </a:r>
          <a:endParaRPr lang="en-US" dirty="0"/>
        </a:p>
      </dgm:t>
    </dgm:pt>
    <dgm:pt modelId="{35433754-2DC6-4216-AA74-EA1D742DD6A7}" type="parTrans" cxnId="{6EA8E19B-D3FB-4884-9AAB-5459A50BE7C0}">
      <dgm:prSet/>
      <dgm:spPr/>
      <dgm:t>
        <a:bodyPr/>
        <a:lstStyle/>
        <a:p>
          <a:endParaRPr lang="en-US"/>
        </a:p>
      </dgm:t>
    </dgm:pt>
    <dgm:pt modelId="{5F029E19-49C1-4701-92EE-362D4E6A42CF}" type="sibTrans" cxnId="{6EA8E19B-D3FB-4884-9AAB-5459A50BE7C0}">
      <dgm:prSet/>
      <dgm:spPr/>
      <dgm:t>
        <a:bodyPr/>
        <a:lstStyle/>
        <a:p>
          <a:endParaRPr lang="en-US"/>
        </a:p>
      </dgm:t>
    </dgm:pt>
    <dgm:pt modelId="{AEA53F47-FA80-40E3-83DF-03F3D233FBBE}">
      <dgm:prSet phldrT="[Text]"/>
      <dgm:spPr/>
      <dgm:t>
        <a:bodyPr/>
        <a:lstStyle/>
        <a:p>
          <a:r>
            <a:rPr lang="en-US" b="1" dirty="0" smtClean="0"/>
            <a:t>University of North Carolina at Charlotte (Lead University)</a:t>
          </a:r>
          <a:endParaRPr lang="en-US" b="1" dirty="0"/>
        </a:p>
      </dgm:t>
    </dgm:pt>
    <dgm:pt modelId="{D9B6DA77-B255-4D6A-93CA-B35BDA1C06A4}" type="parTrans" cxnId="{8E0ABBF0-D9B2-4572-9701-72F6058B5D4C}">
      <dgm:prSet/>
      <dgm:spPr/>
      <dgm:t>
        <a:bodyPr/>
        <a:lstStyle/>
        <a:p>
          <a:endParaRPr lang="en-US"/>
        </a:p>
      </dgm:t>
    </dgm:pt>
    <dgm:pt modelId="{6127AF55-ED48-4745-BD98-9DF267E13FD4}" type="sibTrans" cxnId="{8E0ABBF0-D9B2-4572-9701-72F6058B5D4C}">
      <dgm:prSet/>
      <dgm:spPr/>
      <dgm:t>
        <a:bodyPr/>
        <a:lstStyle/>
        <a:p>
          <a:endParaRPr lang="en-US"/>
        </a:p>
      </dgm:t>
    </dgm:pt>
    <dgm:pt modelId="{B984D4B0-631D-4BD6-BCCA-C7389EBD8EC4}">
      <dgm:prSet phldrT="[Text]"/>
      <dgm:spPr/>
      <dgm:t>
        <a:bodyPr/>
        <a:lstStyle/>
        <a:p>
          <a:r>
            <a:rPr lang="en-US" b="1" dirty="0" smtClean="0"/>
            <a:t>George Mason University, Fairfax, Virginia</a:t>
          </a:r>
          <a:endParaRPr lang="en-US" b="1" dirty="0"/>
        </a:p>
      </dgm:t>
    </dgm:pt>
    <dgm:pt modelId="{879612E6-17FE-482D-88D3-006574565DB6}" type="parTrans" cxnId="{6E43DF17-5F18-499B-8BEB-26EC65B82F0D}">
      <dgm:prSet/>
      <dgm:spPr/>
      <dgm:t>
        <a:bodyPr/>
        <a:lstStyle/>
        <a:p>
          <a:endParaRPr lang="en-US"/>
        </a:p>
      </dgm:t>
    </dgm:pt>
    <dgm:pt modelId="{D9E77FFC-32E1-4554-B4F3-1C290C0AB017}" type="sibTrans" cxnId="{6E43DF17-5F18-499B-8BEB-26EC65B82F0D}">
      <dgm:prSet/>
      <dgm:spPr/>
      <dgm:t>
        <a:bodyPr/>
        <a:lstStyle/>
        <a:p>
          <a:endParaRPr lang="en-US"/>
        </a:p>
      </dgm:t>
    </dgm:pt>
    <dgm:pt modelId="{293C9B6F-F062-4101-A26E-E93122029202}">
      <dgm:prSet phldrT="[Text]"/>
      <dgm:spPr/>
      <dgm:t>
        <a:bodyPr/>
        <a:lstStyle/>
        <a:p>
          <a:r>
            <a:rPr lang="en-US" b="1" dirty="0" smtClean="0"/>
            <a:t> Defense  Companies</a:t>
          </a:r>
          <a:endParaRPr lang="en-US" b="1" dirty="0"/>
        </a:p>
      </dgm:t>
    </dgm:pt>
    <dgm:pt modelId="{4EC1B090-8868-4DF4-9CF5-10C9A0A8133C}" type="parTrans" cxnId="{CC313A44-E725-42F3-8BC2-47F99054BDCC}">
      <dgm:prSet/>
      <dgm:spPr/>
      <dgm:t>
        <a:bodyPr/>
        <a:lstStyle/>
        <a:p>
          <a:endParaRPr lang="en-US"/>
        </a:p>
      </dgm:t>
    </dgm:pt>
    <dgm:pt modelId="{62E0CF80-DB4E-4AD4-93BB-62C32DC395A1}" type="sibTrans" cxnId="{CC313A44-E725-42F3-8BC2-47F99054BDCC}">
      <dgm:prSet/>
      <dgm:spPr/>
      <dgm:t>
        <a:bodyPr/>
        <a:lstStyle/>
        <a:p>
          <a:endParaRPr lang="en-US"/>
        </a:p>
      </dgm:t>
    </dgm:pt>
    <dgm:pt modelId="{06B67E77-BA25-4FDC-A5B5-E3ECBBBA8020}">
      <dgm:prSet phldrT="[Text]"/>
      <dgm:spPr/>
      <dgm:t>
        <a:bodyPr/>
        <a:lstStyle/>
        <a:p>
          <a:r>
            <a:rPr lang="en-US" b="1" dirty="0" smtClean="0"/>
            <a:t> Government Organizations</a:t>
          </a:r>
          <a:endParaRPr lang="en-US" b="1" dirty="0"/>
        </a:p>
      </dgm:t>
    </dgm:pt>
    <dgm:pt modelId="{79D3787B-390F-40BE-B369-33A69CA81057}" type="parTrans" cxnId="{DDD006D8-DC3E-412B-BFF2-D692518F62C7}">
      <dgm:prSet/>
      <dgm:spPr/>
      <dgm:t>
        <a:bodyPr/>
        <a:lstStyle/>
        <a:p>
          <a:endParaRPr lang="en-US"/>
        </a:p>
      </dgm:t>
    </dgm:pt>
    <dgm:pt modelId="{FAC405CF-DD6E-460E-B06E-0EF84490C0B6}" type="sibTrans" cxnId="{DDD006D8-DC3E-412B-BFF2-D692518F62C7}">
      <dgm:prSet/>
      <dgm:spPr/>
      <dgm:t>
        <a:bodyPr/>
        <a:lstStyle/>
        <a:p>
          <a:endParaRPr lang="en-US"/>
        </a:p>
      </dgm:t>
    </dgm:pt>
    <dgm:pt modelId="{DBD8FD17-7524-4987-9AED-E1EC5CBAB45C}" type="pres">
      <dgm:prSet presAssocID="{9F2129DC-FC6D-454E-B436-C4D5810E3A95}" presName="Name0" presStyleCnt="0">
        <dgm:presLayoutVars>
          <dgm:dir/>
          <dgm:animLvl val="lvl"/>
          <dgm:resizeHandles val="exact"/>
        </dgm:presLayoutVars>
      </dgm:prSet>
      <dgm:spPr/>
      <dgm:t>
        <a:bodyPr/>
        <a:lstStyle/>
        <a:p>
          <a:endParaRPr lang="en-US"/>
        </a:p>
      </dgm:t>
    </dgm:pt>
    <dgm:pt modelId="{68AC7F4A-CBD9-4C83-B327-080877C493E5}" type="pres">
      <dgm:prSet presAssocID="{7ADD4612-CDF9-40CB-B4B9-76B759512474}" presName="linNode" presStyleCnt="0"/>
      <dgm:spPr/>
    </dgm:pt>
    <dgm:pt modelId="{51AABE65-FAEF-402F-89CC-59D36750E28F}" type="pres">
      <dgm:prSet presAssocID="{7ADD4612-CDF9-40CB-B4B9-76B759512474}" presName="parentText" presStyleLbl="node1" presStyleIdx="0" presStyleCnt="3">
        <dgm:presLayoutVars>
          <dgm:chMax val="1"/>
          <dgm:bulletEnabled val="1"/>
        </dgm:presLayoutVars>
      </dgm:prSet>
      <dgm:spPr/>
      <dgm:t>
        <a:bodyPr/>
        <a:lstStyle/>
        <a:p>
          <a:endParaRPr lang="en-US"/>
        </a:p>
      </dgm:t>
    </dgm:pt>
    <dgm:pt modelId="{4D34A6DA-566B-4206-B940-0946703CE6A0}" type="pres">
      <dgm:prSet presAssocID="{7ADD4612-CDF9-40CB-B4B9-76B759512474}" presName="descendantText" presStyleLbl="alignAccFollowNode1" presStyleIdx="0" presStyleCnt="3">
        <dgm:presLayoutVars>
          <dgm:bulletEnabled val="1"/>
        </dgm:presLayoutVars>
      </dgm:prSet>
      <dgm:spPr/>
      <dgm:t>
        <a:bodyPr/>
        <a:lstStyle/>
        <a:p>
          <a:endParaRPr lang="en-US"/>
        </a:p>
      </dgm:t>
    </dgm:pt>
    <dgm:pt modelId="{4A78F3A0-477C-461D-9135-E3C2DE9BADF2}" type="pres">
      <dgm:prSet presAssocID="{3DDA2530-E683-49E2-A7F3-C314954973AE}" presName="sp" presStyleCnt="0"/>
      <dgm:spPr/>
    </dgm:pt>
    <dgm:pt modelId="{FF452D51-6F42-44B9-B348-554CB15CE276}" type="pres">
      <dgm:prSet presAssocID="{48DDBF9F-1A6E-4657-BF81-FAE50020221B}" presName="linNode" presStyleCnt="0"/>
      <dgm:spPr/>
    </dgm:pt>
    <dgm:pt modelId="{14F1241F-CC04-4FC9-894E-7275F88D722E}" type="pres">
      <dgm:prSet presAssocID="{48DDBF9F-1A6E-4657-BF81-FAE50020221B}" presName="parentText" presStyleLbl="node1" presStyleIdx="1" presStyleCnt="3">
        <dgm:presLayoutVars>
          <dgm:chMax val="1"/>
          <dgm:bulletEnabled val="1"/>
        </dgm:presLayoutVars>
      </dgm:prSet>
      <dgm:spPr/>
      <dgm:t>
        <a:bodyPr/>
        <a:lstStyle/>
        <a:p>
          <a:endParaRPr lang="en-US"/>
        </a:p>
      </dgm:t>
    </dgm:pt>
    <dgm:pt modelId="{90F49A5E-F9C8-4416-A442-8270D335F564}" type="pres">
      <dgm:prSet presAssocID="{48DDBF9F-1A6E-4657-BF81-FAE50020221B}" presName="descendantText" presStyleLbl="alignAccFollowNode1" presStyleIdx="1" presStyleCnt="3">
        <dgm:presLayoutVars>
          <dgm:bulletEnabled val="1"/>
        </dgm:presLayoutVars>
      </dgm:prSet>
      <dgm:spPr/>
      <dgm:t>
        <a:bodyPr/>
        <a:lstStyle/>
        <a:p>
          <a:endParaRPr lang="en-US"/>
        </a:p>
      </dgm:t>
    </dgm:pt>
    <dgm:pt modelId="{7020EEC0-C19E-44D7-AED7-84E148085B74}" type="pres">
      <dgm:prSet presAssocID="{6962529D-A63D-4599-BA46-0D8E814BCED7}" presName="sp" presStyleCnt="0"/>
      <dgm:spPr/>
    </dgm:pt>
    <dgm:pt modelId="{28F27A47-5823-427F-A367-8B7CA722C406}" type="pres">
      <dgm:prSet presAssocID="{7A93A23F-D1CF-450A-8E36-72EF2DAAA842}" presName="linNode" presStyleCnt="0"/>
      <dgm:spPr/>
    </dgm:pt>
    <dgm:pt modelId="{BCEF5876-F1CE-41F0-8A2A-9E7277B422F6}" type="pres">
      <dgm:prSet presAssocID="{7A93A23F-D1CF-450A-8E36-72EF2DAAA842}" presName="parentText" presStyleLbl="node1" presStyleIdx="2" presStyleCnt="3">
        <dgm:presLayoutVars>
          <dgm:chMax val="1"/>
          <dgm:bulletEnabled val="1"/>
        </dgm:presLayoutVars>
      </dgm:prSet>
      <dgm:spPr/>
      <dgm:t>
        <a:bodyPr/>
        <a:lstStyle/>
        <a:p>
          <a:endParaRPr lang="en-US"/>
        </a:p>
      </dgm:t>
    </dgm:pt>
    <dgm:pt modelId="{C69C3B6E-6975-46BE-BE46-DD87776DDBC3}" type="pres">
      <dgm:prSet presAssocID="{7A93A23F-D1CF-450A-8E36-72EF2DAAA842}" presName="descendantText" presStyleLbl="alignAccFollowNode1" presStyleIdx="2" presStyleCnt="3">
        <dgm:presLayoutVars>
          <dgm:bulletEnabled val="1"/>
        </dgm:presLayoutVars>
      </dgm:prSet>
      <dgm:spPr/>
      <dgm:t>
        <a:bodyPr/>
        <a:lstStyle/>
        <a:p>
          <a:endParaRPr lang="en-US"/>
        </a:p>
      </dgm:t>
    </dgm:pt>
  </dgm:ptLst>
  <dgm:cxnLst>
    <dgm:cxn modelId="{4E125E09-DA14-4057-A313-C1875B07DA0A}" srcId="{48DDBF9F-1A6E-4657-BF81-FAE50020221B}" destId="{5D805608-B15C-4523-B7DA-C68B08E82B6F}" srcOrd="0" destOrd="0" parTransId="{5B938788-1330-425D-8735-786CA8873174}" sibTransId="{A77E6C66-0C1D-4B31-9953-FC5D8D11A9F5}"/>
    <dgm:cxn modelId="{8E823F0B-7087-4F8D-9082-D5B7681B2685}" srcId="{9F2129DC-FC6D-454E-B436-C4D5810E3A95}" destId="{7ADD4612-CDF9-40CB-B4B9-76B759512474}" srcOrd="0" destOrd="0" parTransId="{049B5EB1-92D4-4583-8931-63779BAA1498}" sibTransId="{3DDA2530-E683-49E2-A7F3-C314954973AE}"/>
    <dgm:cxn modelId="{5278D605-3535-442F-A21F-FB48D8B3EF76}" srcId="{7ADD4612-CDF9-40CB-B4B9-76B759512474}" destId="{5E82A9FE-63CD-4014-A640-0F8E98F776C8}" srcOrd="1" destOrd="0" parTransId="{A99FA9E3-A6DE-4FD2-8650-E8DD939782D1}" sibTransId="{576107E8-DF51-4624-B196-64854678997A}"/>
    <dgm:cxn modelId="{53490931-C84A-416E-B984-080550860840}" type="presOf" srcId="{5D805608-B15C-4523-B7DA-C68B08E82B6F}" destId="{90F49A5E-F9C8-4416-A442-8270D335F564}" srcOrd="0" destOrd="0" presId="urn:microsoft.com/office/officeart/2005/8/layout/vList5"/>
    <dgm:cxn modelId="{73D045E9-36FC-4B20-B5DA-D15DF1A26C1C}" type="presOf" srcId="{9F2129DC-FC6D-454E-B436-C4D5810E3A95}" destId="{DBD8FD17-7524-4987-9AED-E1EC5CBAB45C}" srcOrd="0" destOrd="0" presId="urn:microsoft.com/office/officeart/2005/8/layout/vList5"/>
    <dgm:cxn modelId="{48A5B926-50E3-4F59-B34F-E4B81F7B0E68}" type="presOf" srcId="{5E82A9FE-63CD-4014-A640-0F8E98F776C8}" destId="{4D34A6DA-566B-4206-B940-0946703CE6A0}" srcOrd="0" destOrd="1" presId="urn:microsoft.com/office/officeart/2005/8/layout/vList5"/>
    <dgm:cxn modelId="{6EA8E19B-D3FB-4884-9AAB-5459A50BE7C0}" srcId="{9F2129DC-FC6D-454E-B436-C4D5810E3A95}" destId="{7A93A23F-D1CF-450A-8E36-72EF2DAAA842}" srcOrd="2" destOrd="0" parTransId="{35433754-2DC6-4216-AA74-EA1D742DD6A7}" sibTransId="{5F029E19-49C1-4701-92EE-362D4E6A42CF}"/>
    <dgm:cxn modelId="{D295E487-BF43-43DE-9255-2A5C49F720FB}" type="presOf" srcId="{06B67E77-BA25-4FDC-A5B5-E3ECBBBA8020}" destId="{90F49A5E-F9C8-4416-A442-8270D335F564}" srcOrd="0" destOrd="2" presId="urn:microsoft.com/office/officeart/2005/8/layout/vList5"/>
    <dgm:cxn modelId="{8E0ABBF0-D9B2-4572-9701-72F6058B5D4C}" srcId="{7A93A23F-D1CF-450A-8E36-72EF2DAAA842}" destId="{AEA53F47-FA80-40E3-83DF-03F3D233FBBE}" srcOrd="0" destOrd="0" parTransId="{D9B6DA77-B255-4D6A-93CA-B35BDA1C06A4}" sibTransId="{6127AF55-ED48-4745-BD98-9DF267E13FD4}"/>
    <dgm:cxn modelId="{812FF367-18B0-4BDE-BF1F-A512FCBEB737}" type="presOf" srcId="{293C9B6F-F062-4101-A26E-E93122029202}" destId="{90F49A5E-F9C8-4416-A442-8270D335F564}" srcOrd="0" destOrd="1" presId="urn:microsoft.com/office/officeart/2005/8/layout/vList5"/>
    <dgm:cxn modelId="{CC313A44-E725-42F3-8BC2-47F99054BDCC}" srcId="{48DDBF9F-1A6E-4657-BF81-FAE50020221B}" destId="{293C9B6F-F062-4101-A26E-E93122029202}" srcOrd="1" destOrd="0" parTransId="{4EC1B090-8868-4DF4-9CF5-10C9A0A8133C}" sibTransId="{62E0CF80-DB4E-4AD4-93BB-62C32DC395A1}"/>
    <dgm:cxn modelId="{44CAA8E1-77A5-4419-BFC7-DAB42026DD17}" type="presOf" srcId="{7A93A23F-D1CF-450A-8E36-72EF2DAAA842}" destId="{BCEF5876-F1CE-41F0-8A2A-9E7277B422F6}" srcOrd="0" destOrd="0" presId="urn:microsoft.com/office/officeart/2005/8/layout/vList5"/>
    <dgm:cxn modelId="{4F16D90E-603E-4280-BDE6-328F5981054D}" type="presOf" srcId="{FC24217A-56ED-4282-A2EE-7ED8A08A1385}" destId="{90F49A5E-F9C8-4416-A442-8270D335F564}" srcOrd="0" destOrd="3" presId="urn:microsoft.com/office/officeart/2005/8/layout/vList5"/>
    <dgm:cxn modelId="{4AE2E3D4-48EA-4267-9209-87334245C0E5}" srcId="{9F2129DC-FC6D-454E-B436-C4D5810E3A95}" destId="{48DDBF9F-1A6E-4657-BF81-FAE50020221B}" srcOrd="1" destOrd="0" parTransId="{9747F249-BAE7-400A-A26D-DFAC90ABB9E2}" sibTransId="{6962529D-A63D-4599-BA46-0D8E814BCED7}"/>
    <dgm:cxn modelId="{3A2FE041-4A10-4EC0-A130-50C2017B28AB}" type="presOf" srcId="{48DDBF9F-1A6E-4657-BF81-FAE50020221B}" destId="{14F1241F-CC04-4FC9-894E-7275F88D722E}" srcOrd="0" destOrd="0" presId="urn:microsoft.com/office/officeart/2005/8/layout/vList5"/>
    <dgm:cxn modelId="{59E234F3-DF42-46A3-A097-2178A54E9897}" type="presOf" srcId="{AEA53F47-FA80-40E3-83DF-03F3D233FBBE}" destId="{C69C3B6E-6975-46BE-BE46-DD87776DDBC3}" srcOrd="0" destOrd="0" presId="urn:microsoft.com/office/officeart/2005/8/layout/vList5"/>
    <dgm:cxn modelId="{D98982EE-7AC7-4C45-9EF4-A18336A5604B}" srcId="{48DDBF9F-1A6E-4657-BF81-FAE50020221B}" destId="{FC24217A-56ED-4282-A2EE-7ED8A08A1385}" srcOrd="3" destOrd="0" parTransId="{BBCCAA7B-733D-4573-B17F-54E6AC96B220}" sibTransId="{2F40035E-2414-43E6-AAD6-2E8BA4F29F72}"/>
    <dgm:cxn modelId="{73C27A7C-672D-4A27-BEAC-26CD5600CA14}" type="presOf" srcId="{7ADD4612-CDF9-40CB-B4B9-76B759512474}" destId="{51AABE65-FAEF-402F-89CC-59D36750E28F}" srcOrd="0" destOrd="0" presId="urn:microsoft.com/office/officeart/2005/8/layout/vList5"/>
    <dgm:cxn modelId="{7DC78247-71FB-4C21-919A-3A1C7F63F86B}" srcId="{7ADD4612-CDF9-40CB-B4B9-76B759512474}" destId="{26F6FCB2-B9DF-4B23-AD65-0AD275F472B2}" srcOrd="0" destOrd="0" parTransId="{0DEB6D90-A04E-497E-BC21-A38A102D7194}" sibTransId="{7B7FB3DF-82F5-49B1-93B2-EFE96B2349DC}"/>
    <dgm:cxn modelId="{6E43DF17-5F18-499B-8BEB-26EC65B82F0D}" srcId="{7A93A23F-D1CF-450A-8E36-72EF2DAAA842}" destId="{B984D4B0-631D-4BD6-BCCA-C7389EBD8EC4}" srcOrd="1" destOrd="0" parTransId="{879612E6-17FE-482D-88D3-006574565DB6}" sibTransId="{D9E77FFC-32E1-4554-B4F3-1C290C0AB017}"/>
    <dgm:cxn modelId="{BD3C9AC9-2254-4CD7-B555-2CBF2A660867}" type="presOf" srcId="{B984D4B0-631D-4BD6-BCCA-C7389EBD8EC4}" destId="{C69C3B6E-6975-46BE-BE46-DD87776DDBC3}" srcOrd="0" destOrd="1" presId="urn:microsoft.com/office/officeart/2005/8/layout/vList5"/>
    <dgm:cxn modelId="{9604D5E8-A4F6-4D59-A04F-FD78CF27117F}" type="presOf" srcId="{26F6FCB2-B9DF-4B23-AD65-0AD275F472B2}" destId="{4D34A6DA-566B-4206-B940-0946703CE6A0}" srcOrd="0" destOrd="0" presId="urn:microsoft.com/office/officeart/2005/8/layout/vList5"/>
    <dgm:cxn modelId="{DDD006D8-DC3E-412B-BFF2-D692518F62C7}" srcId="{48DDBF9F-1A6E-4657-BF81-FAE50020221B}" destId="{06B67E77-BA25-4FDC-A5B5-E3ECBBBA8020}" srcOrd="2" destOrd="0" parTransId="{79D3787B-390F-40BE-B369-33A69CA81057}" sibTransId="{FAC405CF-DD6E-460E-B06E-0EF84490C0B6}"/>
    <dgm:cxn modelId="{1A5138B3-FD9E-4173-A28E-A36DD4758BB5}" type="presParOf" srcId="{DBD8FD17-7524-4987-9AED-E1EC5CBAB45C}" destId="{68AC7F4A-CBD9-4C83-B327-080877C493E5}" srcOrd="0" destOrd="0" presId="urn:microsoft.com/office/officeart/2005/8/layout/vList5"/>
    <dgm:cxn modelId="{D4A15B30-78D5-4443-8E32-0F23EF6B781D}" type="presParOf" srcId="{68AC7F4A-CBD9-4C83-B327-080877C493E5}" destId="{51AABE65-FAEF-402F-89CC-59D36750E28F}" srcOrd="0" destOrd="0" presId="urn:microsoft.com/office/officeart/2005/8/layout/vList5"/>
    <dgm:cxn modelId="{D8571B0B-8B61-4485-8027-EF0A2CCC65C6}" type="presParOf" srcId="{68AC7F4A-CBD9-4C83-B327-080877C493E5}" destId="{4D34A6DA-566B-4206-B940-0946703CE6A0}" srcOrd="1" destOrd="0" presId="urn:microsoft.com/office/officeart/2005/8/layout/vList5"/>
    <dgm:cxn modelId="{C7FF7E21-70B5-488A-A7A8-94A35E9EB06A}" type="presParOf" srcId="{DBD8FD17-7524-4987-9AED-E1EC5CBAB45C}" destId="{4A78F3A0-477C-461D-9135-E3C2DE9BADF2}" srcOrd="1" destOrd="0" presId="urn:microsoft.com/office/officeart/2005/8/layout/vList5"/>
    <dgm:cxn modelId="{357B73F8-240D-42D5-8655-B16307C5A369}" type="presParOf" srcId="{DBD8FD17-7524-4987-9AED-E1EC5CBAB45C}" destId="{FF452D51-6F42-44B9-B348-554CB15CE276}" srcOrd="2" destOrd="0" presId="urn:microsoft.com/office/officeart/2005/8/layout/vList5"/>
    <dgm:cxn modelId="{7DD4FD56-6A35-4826-A043-54C2E0C6B7E0}" type="presParOf" srcId="{FF452D51-6F42-44B9-B348-554CB15CE276}" destId="{14F1241F-CC04-4FC9-894E-7275F88D722E}" srcOrd="0" destOrd="0" presId="urn:microsoft.com/office/officeart/2005/8/layout/vList5"/>
    <dgm:cxn modelId="{E14C72A9-114C-4E72-AF0F-4BF8C4459500}" type="presParOf" srcId="{FF452D51-6F42-44B9-B348-554CB15CE276}" destId="{90F49A5E-F9C8-4416-A442-8270D335F564}" srcOrd="1" destOrd="0" presId="urn:microsoft.com/office/officeart/2005/8/layout/vList5"/>
    <dgm:cxn modelId="{CD153ACB-441D-4A8B-BB26-15D459B12DE6}" type="presParOf" srcId="{DBD8FD17-7524-4987-9AED-E1EC5CBAB45C}" destId="{7020EEC0-C19E-44D7-AED7-84E148085B74}" srcOrd="3" destOrd="0" presId="urn:microsoft.com/office/officeart/2005/8/layout/vList5"/>
    <dgm:cxn modelId="{146D1C34-A826-403B-A32B-E5DA17C6BC9D}" type="presParOf" srcId="{DBD8FD17-7524-4987-9AED-E1EC5CBAB45C}" destId="{28F27A47-5823-427F-A367-8B7CA722C406}" srcOrd="4" destOrd="0" presId="urn:microsoft.com/office/officeart/2005/8/layout/vList5"/>
    <dgm:cxn modelId="{2A0DB85E-0BCF-4611-81B3-3E8433FDE3CC}" type="presParOf" srcId="{28F27A47-5823-427F-A367-8B7CA722C406}" destId="{BCEF5876-F1CE-41F0-8A2A-9E7277B422F6}" srcOrd="0" destOrd="0" presId="urn:microsoft.com/office/officeart/2005/8/layout/vList5"/>
    <dgm:cxn modelId="{FF1A32CD-9755-4DEF-A999-667B228C4760}" type="presParOf" srcId="{28F27A47-5823-427F-A367-8B7CA722C406}" destId="{C69C3B6E-6975-46BE-BE46-DD87776DDBC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5C6861-7BF8-4AFC-943D-A3249DC3F29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198721F-ED55-461C-9987-E2E01DE638C3}">
      <dgm:prSet phldrT="[Text]"/>
      <dgm:spPr/>
      <dgm:t>
        <a:bodyPr lIns="0" tIns="0" rIns="0" bIns="0" anchor="ctr" anchorCtr="0"/>
        <a:lstStyle/>
        <a:p>
          <a:endParaRPr lang="en-US" b="1" dirty="0" smtClean="0"/>
        </a:p>
        <a:p>
          <a:r>
            <a:rPr lang="en-US" b="1" dirty="0" smtClean="0"/>
            <a:t>Reconnaissance</a:t>
          </a:r>
          <a:endParaRPr lang="en-US" b="1" dirty="0"/>
        </a:p>
      </dgm:t>
    </dgm:pt>
    <dgm:pt modelId="{55FF2F7C-AA83-4F0F-B8EB-3464F8DA6B2D}" type="parTrans" cxnId="{EA1212D3-FEAB-4DF9-B1DF-A839F220EB1B}">
      <dgm:prSet/>
      <dgm:spPr/>
      <dgm:t>
        <a:bodyPr/>
        <a:lstStyle/>
        <a:p>
          <a:endParaRPr lang="en-US"/>
        </a:p>
      </dgm:t>
    </dgm:pt>
    <dgm:pt modelId="{3A9A144B-AD7E-42F3-B04F-78A029000995}" type="sibTrans" cxnId="{EA1212D3-FEAB-4DF9-B1DF-A839F220EB1B}">
      <dgm:prSet/>
      <dgm:spPr/>
      <dgm:t>
        <a:bodyPr/>
        <a:lstStyle/>
        <a:p>
          <a:endParaRPr lang="en-US"/>
        </a:p>
      </dgm:t>
    </dgm:pt>
    <dgm:pt modelId="{8255510F-CA0A-4053-A27F-193DEAE70323}">
      <dgm:prSet phldrT="[Text]"/>
      <dgm:spPr/>
      <dgm:t>
        <a:bodyPr/>
        <a:lstStyle/>
        <a:p>
          <a:r>
            <a:rPr lang="en-US" b="1" dirty="0" smtClean="0"/>
            <a:t>Fingerprinting</a:t>
          </a:r>
          <a:endParaRPr lang="en-US" dirty="0"/>
        </a:p>
      </dgm:t>
    </dgm:pt>
    <dgm:pt modelId="{12CFDAFC-AA79-4FD1-824E-8B6759FCE54F}" type="parTrans" cxnId="{53FD714C-107E-4C2B-B682-4C0E0AD91CE9}">
      <dgm:prSet/>
      <dgm:spPr/>
      <dgm:t>
        <a:bodyPr/>
        <a:lstStyle/>
        <a:p>
          <a:endParaRPr lang="en-US"/>
        </a:p>
      </dgm:t>
    </dgm:pt>
    <dgm:pt modelId="{EEAD7CE1-7504-4AF5-B588-4CE77BF06159}" type="sibTrans" cxnId="{53FD714C-107E-4C2B-B682-4C0E0AD91CE9}">
      <dgm:prSet/>
      <dgm:spPr/>
      <dgm:t>
        <a:bodyPr/>
        <a:lstStyle/>
        <a:p>
          <a:endParaRPr lang="en-US"/>
        </a:p>
      </dgm:t>
    </dgm:pt>
    <dgm:pt modelId="{95791FD2-B6D5-47F2-817F-CC7485715FA6}">
      <dgm:prSet phldrT="[Text]"/>
      <dgm:spPr/>
      <dgm:t>
        <a:bodyPr/>
        <a:lstStyle/>
        <a:p>
          <a:r>
            <a:rPr lang="en-US" b="1" smtClean="0"/>
            <a:t>Planning/ </a:t>
          </a:r>
        </a:p>
        <a:p>
          <a:r>
            <a:rPr lang="en-US" b="1" smtClean="0"/>
            <a:t>Coordinate</a:t>
          </a:r>
          <a:endParaRPr lang="en-US" b="1" dirty="0"/>
        </a:p>
      </dgm:t>
    </dgm:pt>
    <dgm:pt modelId="{07BF6E74-6198-46C6-B7D1-77D7135A3432}" type="parTrans" cxnId="{EBB3D9B4-5CDC-450B-B440-D2E2187CCBED}">
      <dgm:prSet/>
      <dgm:spPr/>
      <dgm:t>
        <a:bodyPr/>
        <a:lstStyle/>
        <a:p>
          <a:endParaRPr lang="en-US"/>
        </a:p>
      </dgm:t>
    </dgm:pt>
    <dgm:pt modelId="{EF2B069E-3287-4B09-9D3C-BF301BD6FAD0}" type="sibTrans" cxnId="{EBB3D9B4-5CDC-450B-B440-D2E2187CCBED}">
      <dgm:prSet/>
      <dgm:spPr/>
      <dgm:t>
        <a:bodyPr/>
        <a:lstStyle/>
        <a:p>
          <a:endParaRPr lang="en-US"/>
        </a:p>
      </dgm:t>
    </dgm:pt>
    <dgm:pt modelId="{45B6C2A9-C815-4982-84BD-2F3A4EC34AAC}">
      <dgm:prSet phldrT="[Text]"/>
      <dgm:spPr/>
      <dgm:t>
        <a:bodyPr/>
        <a:lstStyle/>
        <a:p>
          <a:r>
            <a:rPr lang="en-US" b="1" dirty="0" smtClean="0"/>
            <a:t>Intrusion/</a:t>
          </a:r>
        </a:p>
        <a:p>
          <a:r>
            <a:rPr lang="en-US" b="1" dirty="0" smtClean="0"/>
            <a:t>Attack</a:t>
          </a:r>
          <a:endParaRPr lang="en-US" b="1" dirty="0"/>
        </a:p>
      </dgm:t>
    </dgm:pt>
    <dgm:pt modelId="{E5E4C957-D9CA-4F26-97BA-7A9124E853B2}" type="parTrans" cxnId="{F76AB1E3-88C0-427B-A1D6-045F15C7FD8D}">
      <dgm:prSet/>
      <dgm:spPr/>
      <dgm:t>
        <a:bodyPr/>
        <a:lstStyle/>
        <a:p>
          <a:endParaRPr lang="en-US"/>
        </a:p>
      </dgm:t>
    </dgm:pt>
    <dgm:pt modelId="{06CE5E2E-AFAB-4B19-942D-EE26B9CF4863}" type="sibTrans" cxnId="{F76AB1E3-88C0-427B-A1D6-045F15C7FD8D}">
      <dgm:prSet/>
      <dgm:spPr/>
      <dgm:t>
        <a:bodyPr/>
        <a:lstStyle/>
        <a:p>
          <a:endParaRPr lang="en-US"/>
        </a:p>
      </dgm:t>
    </dgm:pt>
    <dgm:pt modelId="{05D5118C-67BC-4106-88AB-525D75814EF5}">
      <dgm:prSet phldrT="[Text]"/>
      <dgm:spPr/>
      <dgm:t>
        <a:bodyPr/>
        <a:lstStyle/>
        <a:p>
          <a:r>
            <a:rPr lang="en-US" b="1" dirty="0" smtClean="0"/>
            <a:t>Propagate</a:t>
          </a:r>
          <a:endParaRPr lang="en-US" b="1" dirty="0"/>
        </a:p>
      </dgm:t>
    </dgm:pt>
    <dgm:pt modelId="{380A0986-194A-42FF-B0E9-8377209508C8}" type="parTrans" cxnId="{9B64032E-924C-4597-B0C7-45FDBB505F79}">
      <dgm:prSet/>
      <dgm:spPr/>
      <dgm:t>
        <a:bodyPr/>
        <a:lstStyle/>
        <a:p>
          <a:endParaRPr lang="en-US"/>
        </a:p>
      </dgm:t>
    </dgm:pt>
    <dgm:pt modelId="{8A859188-61E7-45B0-AA3F-E43D3714061E}" type="sibTrans" cxnId="{9B64032E-924C-4597-B0C7-45FDBB505F79}">
      <dgm:prSet/>
      <dgm:spPr/>
      <dgm:t>
        <a:bodyPr/>
        <a:lstStyle/>
        <a:p>
          <a:endParaRPr lang="en-US"/>
        </a:p>
      </dgm:t>
    </dgm:pt>
    <dgm:pt modelId="{263BFCF0-ED1D-47D3-B47A-353B107A7372}" type="pres">
      <dgm:prSet presAssocID="{EC5C6861-7BF8-4AFC-943D-A3249DC3F290}" presName="cycle" presStyleCnt="0">
        <dgm:presLayoutVars>
          <dgm:dir/>
          <dgm:resizeHandles val="exact"/>
        </dgm:presLayoutVars>
      </dgm:prSet>
      <dgm:spPr/>
      <dgm:t>
        <a:bodyPr/>
        <a:lstStyle/>
        <a:p>
          <a:endParaRPr lang="en-US"/>
        </a:p>
      </dgm:t>
    </dgm:pt>
    <dgm:pt modelId="{B3E05087-E466-405A-8B16-57047BC1416D}" type="pres">
      <dgm:prSet presAssocID="{E198721F-ED55-461C-9987-E2E01DE638C3}" presName="dummy" presStyleCnt="0"/>
      <dgm:spPr/>
    </dgm:pt>
    <dgm:pt modelId="{D8F9302A-70B9-4833-9F46-C9C86307BB59}" type="pres">
      <dgm:prSet presAssocID="{E198721F-ED55-461C-9987-E2E01DE638C3}" presName="node" presStyleLbl="revTx" presStyleIdx="0" presStyleCnt="5" custScaleX="160084" custScaleY="95768">
        <dgm:presLayoutVars>
          <dgm:bulletEnabled val="1"/>
        </dgm:presLayoutVars>
      </dgm:prSet>
      <dgm:spPr/>
      <dgm:t>
        <a:bodyPr/>
        <a:lstStyle/>
        <a:p>
          <a:endParaRPr lang="en-US"/>
        </a:p>
      </dgm:t>
    </dgm:pt>
    <dgm:pt modelId="{B1F372CE-23A9-4244-B3C9-85FDD06F75DC}" type="pres">
      <dgm:prSet presAssocID="{3A9A144B-AD7E-42F3-B04F-78A029000995}" presName="sibTrans" presStyleLbl="node1" presStyleIdx="0" presStyleCnt="5"/>
      <dgm:spPr/>
      <dgm:t>
        <a:bodyPr/>
        <a:lstStyle/>
        <a:p>
          <a:endParaRPr lang="en-US"/>
        </a:p>
      </dgm:t>
    </dgm:pt>
    <dgm:pt modelId="{9060BA38-038D-4D32-BD8A-C2F0998EA68A}" type="pres">
      <dgm:prSet presAssocID="{8255510F-CA0A-4053-A27F-193DEAE70323}" presName="dummy" presStyleCnt="0"/>
      <dgm:spPr/>
    </dgm:pt>
    <dgm:pt modelId="{9373AC82-C4D5-4880-BCD6-83AD5F4D729C}" type="pres">
      <dgm:prSet presAssocID="{8255510F-CA0A-4053-A27F-193DEAE70323}" presName="node" presStyleLbl="revTx" presStyleIdx="1" presStyleCnt="5">
        <dgm:presLayoutVars>
          <dgm:bulletEnabled val="1"/>
        </dgm:presLayoutVars>
      </dgm:prSet>
      <dgm:spPr/>
      <dgm:t>
        <a:bodyPr/>
        <a:lstStyle/>
        <a:p>
          <a:endParaRPr lang="en-US"/>
        </a:p>
      </dgm:t>
    </dgm:pt>
    <dgm:pt modelId="{4A86C87E-B9A9-4BD4-8037-EC9FCE00FEDE}" type="pres">
      <dgm:prSet presAssocID="{EEAD7CE1-7504-4AF5-B588-4CE77BF06159}" presName="sibTrans" presStyleLbl="node1" presStyleIdx="1" presStyleCnt="5"/>
      <dgm:spPr/>
      <dgm:t>
        <a:bodyPr/>
        <a:lstStyle/>
        <a:p>
          <a:endParaRPr lang="en-US"/>
        </a:p>
      </dgm:t>
    </dgm:pt>
    <dgm:pt modelId="{0480A778-D03D-4652-B19B-C9046197B7BD}" type="pres">
      <dgm:prSet presAssocID="{95791FD2-B6D5-47F2-817F-CC7485715FA6}" presName="dummy" presStyleCnt="0"/>
      <dgm:spPr/>
    </dgm:pt>
    <dgm:pt modelId="{C741A37E-3BDC-4FEA-9E69-24EA5B4F498A}" type="pres">
      <dgm:prSet presAssocID="{95791FD2-B6D5-47F2-817F-CC7485715FA6}" presName="node" presStyleLbl="revTx" presStyleIdx="2" presStyleCnt="5">
        <dgm:presLayoutVars>
          <dgm:bulletEnabled val="1"/>
        </dgm:presLayoutVars>
      </dgm:prSet>
      <dgm:spPr/>
      <dgm:t>
        <a:bodyPr/>
        <a:lstStyle/>
        <a:p>
          <a:endParaRPr lang="en-US"/>
        </a:p>
      </dgm:t>
    </dgm:pt>
    <dgm:pt modelId="{306C4B7F-4627-4373-887F-BA38A04B43E5}" type="pres">
      <dgm:prSet presAssocID="{EF2B069E-3287-4B09-9D3C-BF301BD6FAD0}" presName="sibTrans" presStyleLbl="node1" presStyleIdx="2" presStyleCnt="5"/>
      <dgm:spPr/>
      <dgm:t>
        <a:bodyPr/>
        <a:lstStyle/>
        <a:p>
          <a:endParaRPr lang="en-US"/>
        </a:p>
      </dgm:t>
    </dgm:pt>
    <dgm:pt modelId="{1653BFA7-37B9-47DD-B6B2-F27EAD9F6A17}" type="pres">
      <dgm:prSet presAssocID="{45B6C2A9-C815-4982-84BD-2F3A4EC34AAC}" presName="dummy" presStyleCnt="0"/>
      <dgm:spPr/>
    </dgm:pt>
    <dgm:pt modelId="{0FCEAE70-16B8-4CB5-8166-FAD65D98A2B5}" type="pres">
      <dgm:prSet presAssocID="{45B6C2A9-C815-4982-84BD-2F3A4EC34AAC}" presName="node" presStyleLbl="revTx" presStyleIdx="3" presStyleCnt="5">
        <dgm:presLayoutVars>
          <dgm:bulletEnabled val="1"/>
        </dgm:presLayoutVars>
      </dgm:prSet>
      <dgm:spPr/>
      <dgm:t>
        <a:bodyPr/>
        <a:lstStyle/>
        <a:p>
          <a:endParaRPr lang="en-US"/>
        </a:p>
      </dgm:t>
    </dgm:pt>
    <dgm:pt modelId="{4354C97E-2529-4D94-A3DC-E5FD5A5A6A5D}" type="pres">
      <dgm:prSet presAssocID="{06CE5E2E-AFAB-4B19-942D-EE26B9CF4863}" presName="sibTrans" presStyleLbl="node1" presStyleIdx="3" presStyleCnt="5"/>
      <dgm:spPr/>
      <dgm:t>
        <a:bodyPr/>
        <a:lstStyle/>
        <a:p>
          <a:endParaRPr lang="en-US"/>
        </a:p>
      </dgm:t>
    </dgm:pt>
    <dgm:pt modelId="{2FE4C18F-2F46-40BE-B739-6521AA20EDDE}" type="pres">
      <dgm:prSet presAssocID="{05D5118C-67BC-4106-88AB-525D75814EF5}" presName="dummy" presStyleCnt="0"/>
      <dgm:spPr/>
    </dgm:pt>
    <dgm:pt modelId="{D65F9B71-DACA-4F29-8A8F-5584674A601C}" type="pres">
      <dgm:prSet presAssocID="{05D5118C-67BC-4106-88AB-525D75814EF5}" presName="node" presStyleLbl="revTx" presStyleIdx="4" presStyleCnt="5">
        <dgm:presLayoutVars>
          <dgm:bulletEnabled val="1"/>
        </dgm:presLayoutVars>
      </dgm:prSet>
      <dgm:spPr/>
      <dgm:t>
        <a:bodyPr/>
        <a:lstStyle/>
        <a:p>
          <a:endParaRPr lang="en-US"/>
        </a:p>
      </dgm:t>
    </dgm:pt>
    <dgm:pt modelId="{07DDF484-554C-4BF9-82D0-27B9FAB7B9AC}" type="pres">
      <dgm:prSet presAssocID="{8A859188-61E7-45B0-AA3F-E43D3714061E}" presName="sibTrans" presStyleLbl="node1" presStyleIdx="4" presStyleCnt="5"/>
      <dgm:spPr/>
      <dgm:t>
        <a:bodyPr/>
        <a:lstStyle/>
        <a:p>
          <a:endParaRPr lang="en-US"/>
        </a:p>
      </dgm:t>
    </dgm:pt>
  </dgm:ptLst>
  <dgm:cxnLst>
    <dgm:cxn modelId="{23DD1C1B-B8D5-42DA-AE9F-F76B238DB686}" type="presOf" srcId="{45B6C2A9-C815-4982-84BD-2F3A4EC34AAC}" destId="{0FCEAE70-16B8-4CB5-8166-FAD65D98A2B5}" srcOrd="0" destOrd="0" presId="urn:microsoft.com/office/officeart/2005/8/layout/cycle1"/>
    <dgm:cxn modelId="{D6277EB6-4731-45F7-A56C-8632BE2AF372}" type="presOf" srcId="{8A859188-61E7-45B0-AA3F-E43D3714061E}" destId="{07DDF484-554C-4BF9-82D0-27B9FAB7B9AC}" srcOrd="0" destOrd="0" presId="urn:microsoft.com/office/officeart/2005/8/layout/cycle1"/>
    <dgm:cxn modelId="{9B64032E-924C-4597-B0C7-45FDBB505F79}" srcId="{EC5C6861-7BF8-4AFC-943D-A3249DC3F290}" destId="{05D5118C-67BC-4106-88AB-525D75814EF5}" srcOrd="4" destOrd="0" parTransId="{380A0986-194A-42FF-B0E9-8377209508C8}" sibTransId="{8A859188-61E7-45B0-AA3F-E43D3714061E}"/>
    <dgm:cxn modelId="{6C7152D1-3B36-4F66-9101-EF38A02F551E}" type="presOf" srcId="{06CE5E2E-AFAB-4B19-942D-EE26B9CF4863}" destId="{4354C97E-2529-4D94-A3DC-E5FD5A5A6A5D}" srcOrd="0" destOrd="0" presId="urn:microsoft.com/office/officeart/2005/8/layout/cycle1"/>
    <dgm:cxn modelId="{36EB32E5-D80C-47A6-BF7E-77A9E980CA56}" type="presOf" srcId="{3A9A144B-AD7E-42F3-B04F-78A029000995}" destId="{B1F372CE-23A9-4244-B3C9-85FDD06F75DC}" srcOrd="0" destOrd="0" presId="urn:microsoft.com/office/officeart/2005/8/layout/cycle1"/>
    <dgm:cxn modelId="{4DB75CE4-87F5-4B4E-8142-6546F6E5EB67}" type="presOf" srcId="{EEAD7CE1-7504-4AF5-B588-4CE77BF06159}" destId="{4A86C87E-B9A9-4BD4-8037-EC9FCE00FEDE}" srcOrd="0" destOrd="0" presId="urn:microsoft.com/office/officeart/2005/8/layout/cycle1"/>
    <dgm:cxn modelId="{53FD714C-107E-4C2B-B682-4C0E0AD91CE9}" srcId="{EC5C6861-7BF8-4AFC-943D-A3249DC3F290}" destId="{8255510F-CA0A-4053-A27F-193DEAE70323}" srcOrd="1" destOrd="0" parTransId="{12CFDAFC-AA79-4FD1-824E-8B6759FCE54F}" sibTransId="{EEAD7CE1-7504-4AF5-B588-4CE77BF06159}"/>
    <dgm:cxn modelId="{511A5329-A8CD-4D98-A3D8-646A4C56BF8E}" type="presOf" srcId="{8255510F-CA0A-4053-A27F-193DEAE70323}" destId="{9373AC82-C4D5-4880-BCD6-83AD5F4D729C}" srcOrd="0" destOrd="0" presId="urn:microsoft.com/office/officeart/2005/8/layout/cycle1"/>
    <dgm:cxn modelId="{26C7E3F5-0C10-4652-9A2B-7B8EDA36F28C}" type="presOf" srcId="{E198721F-ED55-461C-9987-E2E01DE638C3}" destId="{D8F9302A-70B9-4833-9F46-C9C86307BB59}" srcOrd="0" destOrd="0" presId="urn:microsoft.com/office/officeart/2005/8/layout/cycle1"/>
    <dgm:cxn modelId="{EBB3D9B4-5CDC-450B-B440-D2E2187CCBED}" srcId="{EC5C6861-7BF8-4AFC-943D-A3249DC3F290}" destId="{95791FD2-B6D5-47F2-817F-CC7485715FA6}" srcOrd="2" destOrd="0" parTransId="{07BF6E74-6198-46C6-B7D1-77D7135A3432}" sibTransId="{EF2B069E-3287-4B09-9D3C-BF301BD6FAD0}"/>
    <dgm:cxn modelId="{1C48F371-E177-4047-9FB3-2F3AFCD5BE2F}" type="presOf" srcId="{95791FD2-B6D5-47F2-817F-CC7485715FA6}" destId="{C741A37E-3BDC-4FEA-9E69-24EA5B4F498A}" srcOrd="0" destOrd="0" presId="urn:microsoft.com/office/officeart/2005/8/layout/cycle1"/>
    <dgm:cxn modelId="{80DC42E7-616F-49C1-9920-C479EE13BDAC}" type="presOf" srcId="{05D5118C-67BC-4106-88AB-525D75814EF5}" destId="{D65F9B71-DACA-4F29-8A8F-5584674A601C}" srcOrd="0" destOrd="0" presId="urn:microsoft.com/office/officeart/2005/8/layout/cycle1"/>
    <dgm:cxn modelId="{42D080B7-1A9E-438F-9913-AE9B28B296E9}" type="presOf" srcId="{EF2B069E-3287-4B09-9D3C-BF301BD6FAD0}" destId="{306C4B7F-4627-4373-887F-BA38A04B43E5}" srcOrd="0" destOrd="0" presId="urn:microsoft.com/office/officeart/2005/8/layout/cycle1"/>
    <dgm:cxn modelId="{F76AB1E3-88C0-427B-A1D6-045F15C7FD8D}" srcId="{EC5C6861-7BF8-4AFC-943D-A3249DC3F290}" destId="{45B6C2A9-C815-4982-84BD-2F3A4EC34AAC}" srcOrd="3" destOrd="0" parTransId="{E5E4C957-D9CA-4F26-97BA-7A9124E853B2}" sibTransId="{06CE5E2E-AFAB-4B19-942D-EE26B9CF4863}"/>
    <dgm:cxn modelId="{EA1212D3-FEAB-4DF9-B1DF-A839F220EB1B}" srcId="{EC5C6861-7BF8-4AFC-943D-A3249DC3F290}" destId="{E198721F-ED55-461C-9987-E2E01DE638C3}" srcOrd="0" destOrd="0" parTransId="{55FF2F7C-AA83-4F0F-B8EB-3464F8DA6B2D}" sibTransId="{3A9A144B-AD7E-42F3-B04F-78A029000995}"/>
    <dgm:cxn modelId="{EB560274-309D-4BB4-BCA6-FDA1E216F4A0}" type="presOf" srcId="{EC5C6861-7BF8-4AFC-943D-A3249DC3F290}" destId="{263BFCF0-ED1D-47D3-B47A-353B107A7372}" srcOrd="0" destOrd="0" presId="urn:microsoft.com/office/officeart/2005/8/layout/cycle1"/>
    <dgm:cxn modelId="{8744B5A6-F9CF-497D-8C95-8375EF0CD6BB}" type="presParOf" srcId="{263BFCF0-ED1D-47D3-B47A-353B107A7372}" destId="{B3E05087-E466-405A-8B16-57047BC1416D}" srcOrd="0" destOrd="0" presId="urn:microsoft.com/office/officeart/2005/8/layout/cycle1"/>
    <dgm:cxn modelId="{E4054C4C-09C0-47C2-A22C-B57434891387}" type="presParOf" srcId="{263BFCF0-ED1D-47D3-B47A-353B107A7372}" destId="{D8F9302A-70B9-4833-9F46-C9C86307BB59}" srcOrd="1" destOrd="0" presId="urn:microsoft.com/office/officeart/2005/8/layout/cycle1"/>
    <dgm:cxn modelId="{01FEF5A3-3FF8-4C7C-ADD7-DC83B8B08F04}" type="presParOf" srcId="{263BFCF0-ED1D-47D3-B47A-353B107A7372}" destId="{B1F372CE-23A9-4244-B3C9-85FDD06F75DC}" srcOrd="2" destOrd="0" presId="urn:microsoft.com/office/officeart/2005/8/layout/cycle1"/>
    <dgm:cxn modelId="{319DBBD4-1830-41E3-A79D-3466E24D64D2}" type="presParOf" srcId="{263BFCF0-ED1D-47D3-B47A-353B107A7372}" destId="{9060BA38-038D-4D32-BD8A-C2F0998EA68A}" srcOrd="3" destOrd="0" presId="urn:microsoft.com/office/officeart/2005/8/layout/cycle1"/>
    <dgm:cxn modelId="{C2AAEB10-CF9D-4CC2-BC5F-F87B0736AB18}" type="presParOf" srcId="{263BFCF0-ED1D-47D3-B47A-353B107A7372}" destId="{9373AC82-C4D5-4880-BCD6-83AD5F4D729C}" srcOrd="4" destOrd="0" presId="urn:microsoft.com/office/officeart/2005/8/layout/cycle1"/>
    <dgm:cxn modelId="{5EFB85AF-10CA-4460-B17B-3C1BE359C97E}" type="presParOf" srcId="{263BFCF0-ED1D-47D3-B47A-353B107A7372}" destId="{4A86C87E-B9A9-4BD4-8037-EC9FCE00FEDE}" srcOrd="5" destOrd="0" presId="urn:microsoft.com/office/officeart/2005/8/layout/cycle1"/>
    <dgm:cxn modelId="{B09CB7BF-F002-4806-B1D9-04819E711DE1}" type="presParOf" srcId="{263BFCF0-ED1D-47D3-B47A-353B107A7372}" destId="{0480A778-D03D-4652-B19B-C9046197B7BD}" srcOrd="6" destOrd="0" presId="urn:microsoft.com/office/officeart/2005/8/layout/cycle1"/>
    <dgm:cxn modelId="{8C3B8EDA-47A8-41EC-8FE9-9508CAA63FDC}" type="presParOf" srcId="{263BFCF0-ED1D-47D3-B47A-353B107A7372}" destId="{C741A37E-3BDC-4FEA-9E69-24EA5B4F498A}" srcOrd="7" destOrd="0" presId="urn:microsoft.com/office/officeart/2005/8/layout/cycle1"/>
    <dgm:cxn modelId="{546BDA12-F2B3-482A-9EC8-F710A4D50716}" type="presParOf" srcId="{263BFCF0-ED1D-47D3-B47A-353B107A7372}" destId="{306C4B7F-4627-4373-887F-BA38A04B43E5}" srcOrd="8" destOrd="0" presId="urn:microsoft.com/office/officeart/2005/8/layout/cycle1"/>
    <dgm:cxn modelId="{F023003A-5BE1-4F72-BDA9-D5BC666BB38E}" type="presParOf" srcId="{263BFCF0-ED1D-47D3-B47A-353B107A7372}" destId="{1653BFA7-37B9-47DD-B6B2-F27EAD9F6A17}" srcOrd="9" destOrd="0" presId="urn:microsoft.com/office/officeart/2005/8/layout/cycle1"/>
    <dgm:cxn modelId="{FE7DB049-3BF4-461B-9536-89ECD6C5B665}" type="presParOf" srcId="{263BFCF0-ED1D-47D3-B47A-353B107A7372}" destId="{0FCEAE70-16B8-4CB5-8166-FAD65D98A2B5}" srcOrd="10" destOrd="0" presId="urn:microsoft.com/office/officeart/2005/8/layout/cycle1"/>
    <dgm:cxn modelId="{8FC2BA84-D781-417F-A754-69E61AA11AA2}" type="presParOf" srcId="{263BFCF0-ED1D-47D3-B47A-353B107A7372}" destId="{4354C97E-2529-4D94-A3DC-E5FD5A5A6A5D}" srcOrd="11" destOrd="0" presId="urn:microsoft.com/office/officeart/2005/8/layout/cycle1"/>
    <dgm:cxn modelId="{E16F1147-828A-4EE7-94CA-DFA558F066DE}" type="presParOf" srcId="{263BFCF0-ED1D-47D3-B47A-353B107A7372}" destId="{2FE4C18F-2F46-40BE-B739-6521AA20EDDE}" srcOrd="12" destOrd="0" presId="urn:microsoft.com/office/officeart/2005/8/layout/cycle1"/>
    <dgm:cxn modelId="{87A4515C-1B85-4DBF-A4C4-0FA6C17B7668}" type="presParOf" srcId="{263BFCF0-ED1D-47D3-B47A-353B107A7372}" destId="{D65F9B71-DACA-4F29-8A8F-5584674A601C}" srcOrd="13" destOrd="0" presId="urn:microsoft.com/office/officeart/2005/8/layout/cycle1"/>
    <dgm:cxn modelId="{A13B71D2-D778-464B-9359-BF677C3FE587}" type="presParOf" srcId="{263BFCF0-ED1D-47D3-B47A-353B107A7372}" destId="{07DDF484-554C-4BF9-82D0-27B9FAB7B9AC}"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6D3D6-7560-46DF-8C0B-032569112C10}">
      <dsp:nvSpPr>
        <dsp:cNvPr id="0" name=""/>
        <dsp:cNvSpPr/>
      </dsp:nvSpPr>
      <dsp:spPr>
        <a:xfrm>
          <a:off x="0" y="241878"/>
          <a:ext cx="6476999" cy="93785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8885" numCol="1" spcCol="1270" anchor="ctr" anchorCtr="0">
          <a:noAutofit/>
        </a:bodyPr>
        <a:lstStyle/>
        <a:p>
          <a:pPr lvl="0" algn="l" defTabSz="800100">
            <a:lnSpc>
              <a:spcPct val="90000"/>
            </a:lnSpc>
            <a:spcBef>
              <a:spcPct val="0"/>
            </a:spcBef>
            <a:spcAft>
              <a:spcPct val="35000"/>
            </a:spcAft>
          </a:pPr>
          <a:r>
            <a:rPr lang="en-US" sz="1800" kern="1200" dirty="0" smtClean="0"/>
            <a:t>Industry &amp; Government Organizations</a:t>
          </a:r>
          <a:endParaRPr lang="en-US" sz="1800" kern="1200" dirty="0"/>
        </a:p>
      </dsp:txBody>
      <dsp:txXfrm>
        <a:off x="0" y="476343"/>
        <a:ext cx="6242535" cy="468929"/>
      </dsp:txXfrm>
    </dsp:sp>
    <dsp:sp modelId="{89B7A24E-CCEC-4BB5-B28D-D65E2A251E0D}">
      <dsp:nvSpPr>
        <dsp:cNvPr id="0" name=""/>
        <dsp:cNvSpPr/>
      </dsp:nvSpPr>
      <dsp:spPr>
        <a:xfrm>
          <a:off x="73992" y="895315"/>
          <a:ext cx="1983412" cy="288809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2713" lvl="0" indent="-112713" algn="l" defTabSz="622300">
            <a:lnSpc>
              <a:spcPct val="90000"/>
            </a:lnSpc>
            <a:spcBef>
              <a:spcPct val="0"/>
            </a:spcBef>
            <a:spcAft>
              <a:spcPct val="35000"/>
            </a:spcAft>
          </a:pPr>
          <a:r>
            <a:rPr lang="en-US" sz="1400" kern="1200" dirty="0" smtClean="0"/>
            <a:t>- </a:t>
          </a:r>
          <a:r>
            <a:rPr lang="en-US" sz="1600" kern="1200" dirty="0" smtClean="0"/>
            <a:t>Join the CCAA Consortium as members</a:t>
          </a:r>
        </a:p>
        <a:p>
          <a:pPr marL="112713" lvl="0" indent="-112713" algn="l" defTabSz="622300">
            <a:lnSpc>
              <a:spcPct val="90000"/>
            </a:lnSpc>
            <a:spcBef>
              <a:spcPct val="0"/>
            </a:spcBef>
            <a:spcAft>
              <a:spcPct val="35000"/>
            </a:spcAft>
          </a:pPr>
          <a:r>
            <a:rPr lang="en-US" sz="1600" kern="1200" dirty="0" smtClean="0"/>
            <a:t>- Help Define and Guide the Multi-University Research Projects</a:t>
          </a:r>
        </a:p>
        <a:p>
          <a:pPr marL="112713" lvl="0" indent="-112713" algn="l" defTabSz="622300">
            <a:lnSpc>
              <a:spcPct val="90000"/>
            </a:lnSpc>
            <a:spcBef>
              <a:spcPct val="0"/>
            </a:spcBef>
            <a:spcAft>
              <a:spcPct val="35000"/>
            </a:spcAft>
          </a:pPr>
          <a:r>
            <a:rPr lang="en-US" sz="1600" kern="1200" dirty="0" smtClean="0"/>
            <a:t>- Share in the Intellectual Property Developed</a:t>
          </a:r>
        </a:p>
        <a:p>
          <a:pPr marL="112713" lvl="0" indent="-112713" algn="l" defTabSz="622300">
            <a:lnSpc>
              <a:spcPct val="90000"/>
            </a:lnSpc>
            <a:spcBef>
              <a:spcPct val="0"/>
            </a:spcBef>
            <a:spcAft>
              <a:spcPct val="35000"/>
            </a:spcAft>
          </a:pPr>
          <a:endParaRPr lang="en-US" sz="1400" kern="1200" dirty="0"/>
        </a:p>
      </dsp:txBody>
      <dsp:txXfrm>
        <a:off x="73992" y="895315"/>
        <a:ext cx="1983412" cy="2888091"/>
      </dsp:txXfrm>
    </dsp:sp>
    <dsp:sp modelId="{610F0E1C-DEF1-4473-A7F9-4275C7560454}">
      <dsp:nvSpPr>
        <dsp:cNvPr id="0" name=""/>
        <dsp:cNvSpPr/>
      </dsp:nvSpPr>
      <dsp:spPr>
        <a:xfrm>
          <a:off x="2138581" y="990602"/>
          <a:ext cx="4338414" cy="93785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8885" numCol="1" spcCol="1270" anchor="ctr" anchorCtr="0">
          <a:noAutofit/>
        </a:bodyPr>
        <a:lstStyle/>
        <a:p>
          <a:pPr lvl="0" algn="l" defTabSz="800100">
            <a:lnSpc>
              <a:spcPct val="90000"/>
            </a:lnSpc>
            <a:spcBef>
              <a:spcPct val="0"/>
            </a:spcBef>
            <a:spcAft>
              <a:spcPct val="35000"/>
            </a:spcAft>
          </a:pPr>
          <a:r>
            <a:rPr lang="en-US" sz="1800" kern="1200" dirty="0" smtClean="0"/>
            <a:t>Universities</a:t>
          </a:r>
          <a:endParaRPr lang="en-US" sz="1800" kern="1200" dirty="0"/>
        </a:p>
      </dsp:txBody>
      <dsp:txXfrm>
        <a:off x="2138581" y="1225067"/>
        <a:ext cx="4103950" cy="468929"/>
      </dsp:txXfrm>
    </dsp:sp>
    <dsp:sp modelId="{26693101-0306-4764-8CA7-A0847172055F}">
      <dsp:nvSpPr>
        <dsp:cNvPr id="0" name=""/>
        <dsp:cNvSpPr/>
      </dsp:nvSpPr>
      <dsp:spPr>
        <a:xfrm>
          <a:off x="2312431" y="1681749"/>
          <a:ext cx="1740721" cy="222782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2713" lvl="0" indent="-112713" algn="l" defTabSz="622300">
            <a:lnSpc>
              <a:spcPct val="90000"/>
            </a:lnSpc>
            <a:spcBef>
              <a:spcPct val="0"/>
            </a:spcBef>
            <a:spcAft>
              <a:spcPct val="35000"/>
            </a:spcAft>
          </a:pPr>
          <a:r>
            <a:rPr lang="en-US" sz="1400" kern="1200" dirty="0" smtClean="0"/>
            <a:t>- </a:t>
          </a:r>
          <a:r>
            <a:rPr lang="en-US" sz="1600" kern="1200" dirty="0" smtClean="0"/>
            <a:t>Establish CCAA research center</a:t>
          </a:r>
        </a:p>
        <a:p>
          <a:pPr marL="112713" lvl="0" indent="-112713" algn="l" defTabSz="622300">
            <a:lnSpc>
              <a:spcPct val="90000"/>
            </a:lnSpc>
            <a:spcBef>
              <a:spcPct val="0"/>
            </a:spcBef>
            <a:spcAft>
              <a:spcPct val="35000"/>
            </a:spcAft>
          </a:pPr>
          <a:r>
            <a:rPr lang="en-US" sz="1600" kern="1200" dirty="0" smtClean="0"/>
            <a:t>- Propose research projects</a:t>
          </a:r>
        </a:p>
        <a:p>
          <a:pPr marL="112713" lvl="0" indent="-112713" algn="l" defTabSz="622300">
            <a:lnSpc>
              <a:spcPct val="90000"/>
            </a:lnSpc>
            <a:spcBef>
              <a:spcPct val="0"/>
            </a:spcBef>
            <a:spcAft>
              <a:spcPct val="35000"/>
            </a:spcAft>
          </a:pPr>
          <a:r>
            <a:rPr lang="en-US" sz="1600" kern="1200" dirty="0" smtClean="0"/>
            <a:t>- Direct and manage research and develop students</a:t>
          </a:r>
        </a:p>
        <a:p>
          <a:pPr marL="112713" lvl="0" indent="-112713" algn="l" defTabSz="622300">
            <a:lnSpc>
              <a:spcPct val="90000"/>
            </a:lnSpc>
            <a:spcBef>
              <a:spcPct val="0"/>
            </a:spcBef>
            <a:spcAft>
              <a:spcPct val="35000"/>
            </a:spcAft>
          </a:pPr>
          <a:endParaRPr lang="en-US" sz="1400" kern="1200" dirty="0"/>
        </a:p>
      </dsp:txBody>
      <dsp:txXfrm>
        <a:off x="2312431" y="1681749"/>
        <a:ext cx="1740721" cy="2227829"/>
      </dsp:txXfrm>
    </dsp:sp>
    <dsp:sp modelId="{117123B9-8BCE-4926-BDA6-4C58D7872171}">
      <dsp:nvSpPr>
        <dsp:cNvPr id="0" name=""/>
        <dsp:cNvSpPr/>
      </dsp:nvSpPr>
      <dsp:spPr>
        <a:xfrm>
          <a:off x="4133250" y="1904998"/>
          <a:ext cx="2343744" cy="93785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8885" numCol="1" spcCol="1270" anchor="ctr" anchorCtr="0">
          <a:noAutofit/>
        </a:bodyPr>
        <a:lstStyle/>
        <a:p>
          <a:pPr lvl="0" algn="l" defTabSz="800100">
            <a:lnSpc>
              <a:spcPct val="90000"/>
            </a:lnSpc>
            <a:spcBef>
              <a:spcPct val="0"/>
            </a:spcBef>
            <a:spcAft>
              <a:spcPct val="35000"/>
            </a:spcAft>
          </a:pPr>
          <a:r>
            <a:rPr lang="en-US" sz="1800" kern="1200" dirty="0" smtClean="0"/>
            <a:t>NSF</a:t>
          </a:r>
          <a:endParaRPr lang="en-US" sz="1800" kern="1200" dirty="0"/>
        </a:p>
      </dsp:txBody>
      <dsp:txXfrm>
        <a:off x="4133250" y="2139463"/>
        <a:ext cx="2109280" cy="468929"/>
      </dsp:txXfrm>
    </dsp:sp>
    <dsp:sp modelId="{86F16476-BAA6-4DCC-B421-C1C507570861}">
      <dsp:nvSpPr>
        <dsp:cNvPr id="0" name=""/>
        <dsp:cNvSpPr/>
      </dsp:nvSpPr>
      <dsp:spPr>
        <a:xfrm>
          <a:off x="4291996" y="2560571"/>
          <a:ext cx="1828230" cy="208762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2713" lvl="0" indent="-112713" algn="l" defTabSz="622300">
            <a:lnSpc>
              <a:spcPct val="90000"/>
            </a:lnSpc>
            <a:spcBef>
              <a:spcPct val="0"/>
            </a:spcBef>
            <a:spcAft>
              <a:spcPct val="35000"/>
            </a:spcAft>
          </a:pPr>
          <a:r>
            <a:rPr lang="en-US" sz="1400" kern="1200" dirty="0" smtClean="0"/>
            <a:t>- </a:t>
          </a:r>
          <a:r>
            <a:rPr lang="en-US" sz="1600" kern="1200" dirty="0" smtClean="0"/>
            <a:t>Provide administrative funding for CCAA Universities</a:t>
          </a:r>
        </a:p>
        <a:p>
          <a:pPr marL="112713" lvl="0" indent="-112713" algn="l" defTabSz="622300">
            <a:lnSpc>
              <a:spcPct val="90000"/>
            </a:lnSpc>
            <a:spcBef>
              <a:spcPct val="0"/>
            </a:spcBef>
            <a:spcAft>
              <a:spcPct val="35000"/>
            </a:spcAft>
          </a:pPr>
          <a:r>
            <a:rPr lang="en-US" sz="1600" kern="1200" dirty="0" smtClean="0"/>
            <a:t>- Provide independent evaluation of research efforts</a:t>
          </a:r>
          <a:endParaRPr lang="en-US" sz="1600" kern="1200" dirty="0"/>
        </a:p>
      </dsp:txBody>
      <dsp:txXfrm>
        <a:off x="4291996" y="2560571"/>
        <a:ext cx="1828230" cy="2087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73090-8E85-4FA6-B7C4-A7B62BBEC1E9}">
      <dsp:nvSpPr>
        <dsp:cNvPr id="0" name=""/>
        <dsp:cNvSpPr/>
      </dsp:nvSpPr>
      <dsp:spPr>
        <a:xfrm>
          <a:off x="2421287" y="2164104"/>
          <a:ext cx="1394460" cy="13944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CCAA</a:t>
          </a:r>
          <a:endParaRPr lang="en-US" sz="3600" kern="1200" dirty="0"/>
        </a:p>
      </dsp:txBody>
      <dsp:txXfrm>
        <a:off x="2489359" y="2232176"/>
        <a:ext cx="1258316" cy="1258316"/>
      </dsp:txXfrm>
    </dsp:sp>
    <dsp:sp modelId="{4202E64B-FC45-4FC8-B276-ED23AFBECE6F}">
      <dsp:nvSpPr>
        <dsp:cNvPr id="0" name=""/>
        <dsp:cNvSpPr/>
      </dsp:nvSpPr>
      <dsp:spPr>
        <a:xfrm rot="16200000">
          <a:off x="2690063" y="1735650"/>
          <a:ext cx="856908" cy="0"/>
        </a:xfrm>
        <a:custGeom>
          <a:avLst/>
          <a:gdLst/>
          <a:ahLst/>
          <a:cxnLst/>
          <a:rect l="0" t="0" r="0" b="0"/>
          <a:pathLst>
            <a:path>
              <a:moveTo>
                <a:pt x="0" y="0"/>
              </a:moveTo>
              <a:lnTo>
                <a:pt x="856908"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1461028-2327-435F-9683-8C12BA282089}">
      <dsp:nvSpPr>
        <dsp:cNvPr id="0" name=""/>
        <dsp:cNvSpPr/>
      </dsp:nvSpPr>
      <dsp:spPr>
        <a:xfrm>
          <a:off x="2514597" y="130413"/>
          <a:ext cx="1207838" cy="117678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b="1" kern="1200" dirty="0" smtClean="0"/>
            <a:t>Academics</a:t>
          </a:r>
          <a:endParaRPr lang="en-US" sz="1700" b="1" kern="1200" dirty="0"/>
        </a:p>
      </dsp:txBody>
      <dsp:txXfrm>
        <a:off x="2572043" y="187859"/>
        <a:ext cx="1092946" cy="1061890"/>
      </dsp:txXfrm>
    </dsp:sp>
    <dsp:sp modelId="{E8FA8013-E4CC-42AB-83DD-496775EB02BB}">
      <dsp:nvSpPr>
        <dsp:cNvPr id="0" name=""/>
        <dsp:cNvSpPr/>
      </dsp:nvSpPr>
      <dsp:spPr>
        <a:xfrm rot="1800000">
          <a:off x="3772774" y="3424255"/>
          <a:ext cx="641499" cy="0"/>
        </a:xfrm>
        <a:custGeom>
          <a:avLst/>
          <a:gdLst/>
          <a:ahLst/>
          <a:cxnLst/>
          <a:rect l="0" t="0" r="0" b="0"/>
          <a:pathLst>
            <a:path>
              <a:moveTo>
                <a:pt x="0" y="0"/>
              </a:moveTo>
              <a:lnTo>
                <a:pt x="641499"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437B9E7-2064-49C7-A699-48591BE0085E}">
      <dsp:nvSpPr>
        <dsp:cNvPr id="0" name=""/>
        <dsp:cNvSpPr/>
      </dsp:nvSpPr>
      <dsp:spPr>
        <a:xfrm>
          <a:off x="4371302" y="3347412"/>
          <a:ext cx="1205399" cy="117037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t>Government</a:t>
          </a:r>
          <a:endParaRPr lang="en-US" sz="1500" b="1" kern="1200" dirty="0"/>
        </a:p>
      </dsp:txBody>
      <dsp:txXfrm>
        <a:off x="4428435" y="3404545"/>
        <a:ext cx="1091133" cy="1056107"/>
      </dsp:txXfrm>
    </dsp:sp>
    <dsp:sp modelId="{81B983E0-F589-471A-9FDC-4C848CE3A1D5}">
      <dsp:nvSpPr>
        <dsp:cNvPr id="0" name=""/>
        <dsp:cNvSpPr/>
      </dsp:nvSpPr>
      <dsp:spPr>
        <a:xfrm rot="9000000">
          <a:off x="1810514" y="3427536"/>
          <a:ext cx="654623" cy="0"/>
        </a:xfrm>
        <a:custGeom>
          <a:avLst/>
          <a:gdLst/>
          <a:ahLst/>
          <a:cxnLst/>
          <a:rect l="0" t="0" r="0" b="0"/>
          <a:pathLst>
            <a:path>
              <a:moveTo>
                <a:pt x="0" y="0"/>
              </a:moveTo>
              <a:lnTo>
                <a:pt x="654623"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D0F9DFA-4AEB-4AD5-BACF-4503EBD8241D}">
      <dsp:nvSpPr>
        <dsp:cNvPr id="0" name=""/>
        <dsp:cNvSpPr/>
      </dsp:nvSpPr>
      <dsp:spPr>
        <a:xfrm>
          <a:off x="671697" y="3364594"/>
          <a:ext cx="1182668" cy="113601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smtClean="0"/>
            <a:t>Industry</a:t>
          </a:r>
          <a:endParaRPr lang="en-US" sz="2100" b="1" kern="1200" dirty="0"/>
        </a:p>
      </dsp:txBody>
      <dsp:txXfrm>
        <a:off x="727152" y="3420049"/>
        <a:ext cx="1071758" cy="1025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70DB8-1CC9-48AB-926C-9774EB4C5A2E}">
      <dsp:nvSpPr>
        <dsp:cNvPr id="0" name=""/>
        <dsp:cNvSpPr/>
      </dsp:nvSpPr>
      <dsp:spPr>
        <a:xfrm>
          <a:off x="2460625" y="1266824"/>
          <a:ext cx="3155950" cy="3155950"/>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100000"/>
            </a:lnSpc>
            <a:spcBef>
              <a:spcPct val="0"/>
            </a:spcBef>
            <a:spcAft>
              <a:spcPts val="0"/>
            </a:spcAft>
          </a:pPr>
          <a:r>
            <a:rPr lang="en-US" sz="3500" b="1" kern="1200" dirty="0" smtClean="0"/>
            <a:t>CCAA</a:t>
          </a:r>
        </a:p>
        <a:p>
          <a:pPr lvl="0" algn="ctr" defTabSz="1555750">
            <a:lnSpc>
              <a:spcPct val="100000"/>
            </a:lnSpc>
            <a:spcBef>
              <a:spcPct val="0"/>
            </a:spcBef>
            <a:spcAft>
              <a:spcPts val="0"/>
            </a:spcAft>
          </a:pPr>
          <a:r>
            <a:rPr lang="en-US" sz="3500" b="1" kern="1200" dirty="0" smtClean="0"/>
            <a:t>Value </a:t>
          </a:r>
        </a:p>
        <a:p>
          <a:pPr lvl="0" algn="ctr" defTabSz="1555750">
            <a:lnSpc>
              <a:spcPct val="100000"/>
            </a:lnSpc>
            <a:spcBef>
              <a:spcPct val="0"/>
            </a:spcBef>
            <a:spcAft>
              <a:spcPts val="0"/>
            </a:spcAft>
          </a:pPr>
          <a:r>
            <a:rPr lang="en-US" sz="3500" b="1" kern="1200" dirty="0" smtClean="0"/>
            <a:t>Proposition</a:t>
          </a:r>
          <a:endParaRPr lang="en-US" sz="3500" b="1" kern="1200" dirty="0"/>
        </a:p>
      </dsp:txBody>
      <dsp:txXfrm>
        <a:off x="2922803" y="1729002"/>
        <a:ext cx="2231594" cy="2231594"/>
      </dsp:txXfrm>
    </dsp:sp>
    <dsp:sp modelId="{E7D01FD6-B67D-410F-A09F-7125B681AB5F}">
      <dsp:nvSpPr>
        <dsp:cNvPr id="0" name=""/>
        <dsp:cNvSpPr/>
      </dsp:nvSpPr>
      <dsp:spPr>
        <a:xfrm>
          <a:off x="3249612" y="563"/>
          <a:ext cx="1577975" cy="1577975"/>
        </a:xfrm>
        <a:prstGeom prst="ellipse">
          <a:avLst/>
        </a:prstGeom>
        <a:gradFill rotWithShape="0">
          <a:gsLst>
            <a:gs pos="0">
              <a:schemeClr val="accent5">
                <a:alpha val="50000"/>
                <a:hueOff val="-1655646"/>
                <a:satOff val="6635"/>
                <a:lumOff val="1438"/>
                <a:alphaOff val="0"/>
                <a:shade val="51000"/>
                <a:satMod val="130000"/>
              </a:schemeClr>
            </a:gs>
            <a:gs pos="80000">
              <a:schemeClr val="accent5">
                <a:alpha val="50000"/>
                <a:hueOff val="-1655646"/>
                <a:satOff val="6635"/>
                <a:lumOff val="1438"/>
                <a:alphaOff val="0"/>
                <a:shade val="93000"/>
                <a:satMod val="130000"/>
              </a:schemeClr>
            </a:gs>
            <a:gs pos="100000">
              <a:schemeClr val="accent5">
                <a:alpha val="50000"/>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High </a:t>
          </a:r>
        </a:p>
        <a:p>
          <a:pPr lvl="0" algn="ctr" defTabSz="755650">
            <a:lnSpc>
              <a:spcPct val="90000"/>
            </a:lnSpc>
            <a:spcBef>
              <a:spcPct val="0"/>
            </a:spcBef>
            <a:spcAft>
              <a:spcPct val="35000"/>
            </a:spcAft>
          </a:pPr>
          <a:r>
            <a:rPr lang="en-US" sz="1700" b="1" kern="1200" dirty="0" smtClean="0"/>
            <a:t>Value</a:t>
          </a:r>
          <a:endParaRPr lang="en-US" sz="1700" b="1" kern="1200" dirty="0"/>
        </a:p>
      </dsp:txBody>
      <dsp:txXfrm>
        <a:off x="3480701" y="231652"/>
        <a:ext cx="1115797" cy="1115797"/>
      </dsp:txXfrm>
    </dsp:sp>
    <dsp:sp modelId="{F0196178-9148-450C-8FA3-A0B1DFC69E3E}">
      <dsp:nvSpPr>
        <dsp:cNvPr id="0" name=""/>
        <dsp:cNvSpPr/>
      </dsp:nvSpPr>
      <dsp:spPr>
        <a:xfrm>
          <a:off x="5029510" y="1028187"/>
          <a:ext cx="1577975" cy="1577975"/>
        </a:xfrm>
        <a:prstGeom prst="ellipse">
          <a:avLst/>
        </a:prstGeom>
        <a:gradFill rotWithShape="0">
          <a:gsLst>
            <a:gs pos="0">
              <a:schemeClr val="accent5">
                <a:alpha val="50000"/>
                <a:hueOff val="-3311292"/>
                <a:satOff val="13270"/>
                <a:lumOff val="2876"/>
                <a:alphaOff val="0"/>
                <a:shade val="51000"/>
                <a:satMod val="130000"/>
              </a:schemeClr>
            </a:gs>
            <a:gs pos="80000">
              <a:schemeClr val="accent5">
                <a:alpha val="50000"/>
                <a:hueOff val="-3311292"/>
                <a:satOff val="13270"/>
                <a:lumOff val="2876"/>
                <a:alphaOff val="0"/>
                <a:shade val="93000"/>
                <a:satMod val="130000"/>
              </a:schemeClr>
            </a:gs>
            <a:gs pos="100000">
              <a:schemeClr val="accent5">
                <a:alpha val="50000"/>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Low </a:t>
          </a:r>
        </a:p>
        <a:p>
          <a:pPr lvl="0" algn="ctr" defTabSz="755650">
            <a:lnSpc>
              <a:spcPct val="90000"/>
            </a:lnSpc>
            <a:spcBef>
              <a:spcPct val="0"/>
            </a:spcBef>
            <a:spcAft>
              <a:spcPct val="35000"/>
            </a:spcAft>
          </a:pPr>
          <a:r>
            <a:rPr lang="en-US" sz="1700" b="1" kern="1200" dirty="0" smtClean="0"/>
            <a:t>Cost</a:t>
          </a:r>
          <a:endParaRPr lang="en-US" sz="1700" b="1" kern="1200" dirty="0"/>
        </a:p>
      </dsp:txBody>
      <dsp:txXfrm>
        <a:off x="5260599" y="1259276"/>
        <a:ext cx="1115797" cy="1115797"/>
      </dsp:txXfrm>
    </dsp:sp>
    <dsp:sp modelId="{A1D9D543-C5A8-4641-8205-DAEF0565C675}">
      <dsp:nvSpPr>
        <dsp:cNvPr id="0" name=""/>
        <dsp:cNvSpPr/>
      </dsp:nvSpPr>
      <dsp:spPr>
        <a:xfrm>
          <a:off x="5029510" y="3083437"/>
          <a:ext cx="1577975" cy="1577975"/>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1" kern="1200" dirty="0" smtClean="0"/>
            <a:t>Critical Mass Builder</a:t>
          </a:r>
          <a:r>
            <a:rPr lang="en-US" sz="1700" b="1" kern="1200" dirty="0" smtClean="0"/>
            <a:t> </a:t>
          </a:r>
          <a:endParaRPr lang="en-US" sz="1700" kern="1200" dirty="0"/>
        </a:p>
      </dsp:txBody>
      <dsp:txXfrm>
        <a:off x="5260599" y="3314526"/>
        <a:ext cx="1115797" cy="1115797"/>
      </dsp:txXfrm>
    </dsp:sp>
    <dsp:sp modelId="{3A75E865-FA9E-41C3-A419-1BD0D64C5913}">
      <dsp:nvSpPr>
        <dsp:cNvPr id="0" name=""/>
        <dsp:cNvSpPr/>
      </dsp:nvSpPr>
      <dsp:spPr>
        <a:xfrm>
          <a:off x="1478271" y="1031247"/>
          <a:ext cx="1577975" cy="1577975"/>
        </a:xfrm>
        <a:prstGeom prst="ellipse">
          <a:avLst/>
        </a:prstGeom>
        <a:gradFill rotWithShape="0">
          <a:gsLst>
            <a:gs pos="0">
              <a:schemeClr val="accent5">
                <a:alpha val="50000"/>
                <a:hueOff val="-6622584"/>
                <a:satOff val="26541"/>
                <a:lumOff val="5752"/>
                <a:alphaOff val="0"/>
                <a:shade val="51000"/>
                <a:satMod val="130000"/>
              </a:schemeClr>
            </a:gs>
            <a:gs pos="80000">
              <a:schemeClr val="accent5">
                <a:alpha val="50000"/>
                <a:hueOff val="-6622584"/>
                <a:satOff val="26541"/>
                <a:lumOff val="5752"/>
                <a:alphaOff val="0"/>
                <a:shade val="93000"/>
                <a:satMod val="130000"/>
              </a:schemeClr>
            </a:gs>
            <a:gs pos="100000">
              <a:schemeClr val="accent5">
                <a:alpha val="50000"/>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Future workforce Pipeline</a:t>
          </a:r>
          <a:endParaRPr lang="en-US" sz="1700" b="1" kern="1200" dirty="0"/>
        </a:p>
      </dsp:txBody>
      <dsp:txXfrm>
        <a:off x="1709360" y="1262336"/>
        <a:ext cx="1115797" cy="1115797"/>
      </dsp:txXfrm>
    </dsp:sp>
    <dsp:sp modelId="{9327600E-E7A8-4672-BE11-231150C1AAED}">
      <dsp:nvSpPr>
        <dsp:cNvPr id="0" name=""/>
        <dsp:cNvSpPr/>
      </dsp:nvSpPr>
      <dsp:spPr>
        <a:xfrm>
          <a:off x="1469714" y="3083437"/>
          <a:ext cx="1577975" cy="1577975"/>
        </a:xfrm>
        <a:prstGeom prst="ellipse">
          <a:avLst/>
        </a:prstGeom>
        <a:gradFill rotWithShape="0">
          <a:gsLst>
            <a:gs pos="0">
              <a:schemeClr val="accent5">
                <a:alpha val="50000"/>
                <a:hueOff val="-8278230"/>
                <a:satOff val="33176"/>
                <a:lumOff val="7190"/>
                <a:alphaOff val="0"/>
                <a:shade val="51000"/>
                <a:satMod val="130000"/>
              </a:schemeClr>
            </a:gs>
            <a:gs pos="80000">
              <a:schemeClr val="accent5">
                <a:alpha val="50000"/>
                <a:hueOff val="-8278230"/>
                <a:satOff val="33176"/>
                <a:lumOff val="7190"/>
                <a:alphaOff val="0"/>
                <a:shade val="93000"/>
                <a:satMod val="130000"/>
              </a:schemeClr>
            </a:gs>
            <a:gs pos="100000">
              <a:schemeClr val="accent5">
                <a:alpha val="50000"/>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1" kern="1200" dirty="0" smtClean="0"/>
            <a:t>Public-Private Partnership</a:t>
          </a:r>
          <a:endParaRPr lang="en-US" sz="1700" kern="1200" dirty="0"/>
        </a:p>
      </dsp:txBody>
      <dsp:txXfrm>
        <a:off x="1700803" y="3314526"/>
        <a:ext cx="1115797" cy="1115797"/>
      </dsp:txXfrm>
    </dsp:sp>
    <dsp:sp modelId="{BBF51C81-D6E5-462C-807A-5B47C4E6195C}">
      <dsp:nvSpPr>
        <dsp:cNvPr id="0" name=""/>
        <dsp:cNvSpPr/>
      </dsp:nvSpPr>
      <dsp:spPr>
        <a:xfrm>
          <a:off x="3185150" y="4111624"/>
          <a:ext cx="1577975" cy="1577975"/>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1" kern="1200" dirty="0" smtClean="0"/>
            <a:t>Dual Benefit</a:t>
          </a:r>
          <a:r>
            <a:rPr lang="en-US" sz="1700" b="1" kern="1200" dirty="0" smtClean="0"/>
            <a:t> </a:t>
          </a:r>
          <a:endParaRPr lang="en-US" sz="1700" kern="1200" dirty="0"/>
        </a:p>
      </dsp:txBody>
      <dsp:txXfrm>
        <a:off x="3416239" y="4342713"/>
        <a:ext cx="1115797" cy="1115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4A6DA-566B-4206-B940-0946703CE6A0}">
      <dsp:nvSpPr>
        <dsp:cNvPr id="0" name=""/>
        <dsp:cNvSpPr/>
      </dsp:nvSpPr>
      <dsp:spPr>
        <a:xfrm rot="5400000">
          <a:off x="4754237" y="-1780830"/>
          <a:ext cx="1165621"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Leverage research and development (R&amp;D) investments with multi-university centers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Research Center sponsor is NSF Directorate for Computer and Information Science and Engineering (CISE)</a:t>
          </a:r>
          <a:endParaRPr lang="en-US" sz="1400" b="1" kern="1200" dirty="0"/>
        </a:p>
      </dsp:txBody>
      <dsp:txXfrm rot="-5400000">
        <a:off x="2825496" y="204812"/>
        <a:ext cx="4966203" cy="1051819"/>
      </dsp:txXfrm>
    </dsp:sp>
    <dsp:sp modelId="{51AABE65-FAEF-402F-89CC-59D36750E28F}">
      <dsp:nvSpPr>
        <dsp:cNvPr id="0" name=""/>
        <dsp:cNvSpPr/>
      </dsp:nvSpPr>
      <dsp:spPr>
        <a:xfrm>
          <a:off x="0" y="2207"/>
          <a:ext cx="2825496" cy="1457027"/>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NSF</a:t>
          </a:r>
          <a:endParaRPr lang="en-US" sz="3700" kern="1200" dirty="0"/>
        </a:p>
      </dsp:txBody>
      <dsp:txXfrm>
        <a:off x="71126" y="73333"/>
        <a:ext cx="2683244" cy="1314775"/>
      </dsp:txXfrm>
    </dsp:sp>
    <dsp:sp modelId="{90F49A5E-F9C8-4416-A442-8270D335F564}">
      <dsp:nvSpPr>
        <dsp:cNvPr id="0" name=""/>
        <dsp:cNvSpPr/>
      </dsp:nvSpPr>
      <dsp:spPr>
        <a:xfrm rot="5400000">
          <a:off x="4754237" y="-250952"/>
          <a:ext cx="1165621"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 Financial Industry Companies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 Defense  Companies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 Government Organizations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 FFRDC (Federally Funded Research and Development Centers)</a:t>
          </a:r>
          <a:endParaRPr lang="en-US" sz="1400" b="1" kern="1200" dirty="0"/>
        </a:p>
      </dsp:txBody>
      <dsp:txXfrm rot="-5400000">
        <a:off x="2825496" y="1734690"/>
        <a:ext cx="4966203" cy="1051819"/>
      </dsp:txXfrm>
    </dsp:sp>
    <dsp:sp modelId="{14F1241F-CC04-4FC9-894E-7275F88D722E}">
      <dsp:nvSpPr>
        <dsp:cNvPr id="0" name=""/>
        <dsp:cNvSpPr/>
      </dsp:nvSpPr>
      <dsp:spPr>
        <a:xfrm>
          <a:off x="0" y="1532086"/>
          <a:ext cx="2825496" cy="1457027"/>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CCAA Members </a:t>
          </a:r>
          <a:endParaRPr lang="en-US" sz="3700" kern="1200" dirty="0"/>
        </a:p>
      </dsp:txBody>
      <dsp:txXfrm>
        <a:off x="71126" y="1603212"/>
        <a:ext cx="2683244" cy="1314775"/>
      </dsp:txXfrm>
    </dsp:sp>
    <dsp:sp modelId="{C69C3B6E-6975-46BE-BE46-DD87776DDBC3}">
      <dsp:nvSpPr>
        <dsp:cNvPr id="0" name=""/>
        <dsp:cNvSpPr/>
      </dsp:nvSpPr>
      <dsp:spPr>
        <a:xfrm rot="5400000">
          <a:off x="4754237" y="1278926"/>
          <a:ext cx="1165621"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University of North Carolina at Charlotte (Lead University)</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George Mason University, Fairfax, Virginia</a:t>
          </a:r>
          <a:endParaRPr lang="en-US" sz="1400" b="1" kern="1200" dirty="0"/>
        </a:p>
      </dsp:txBody>
      <dsp:txXfrm rot="-5400000">
        <a:off x="2825496" y="3264569"/>
        <a:ext cx="4966203" cy="1051819"/>
      </dsp:txXfrm>
    </dsp:sp>
    <dsp:sp modelId="{BCEF5876-F1CE-41F0-8A2A-9E7277B422F6}">
      <dsp:nvSpPr>
        <dsp:cNvPr id="0" name=""/>
        <dsp:cNvSpPr/>
      </dsp:nvSpPr>
      <dsp:spPr>
        <a:xfrm>
          <a:off x="0" y="3061965"/>
          <a:ext cx="2825496" cy="1457027"/>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Universities</a:t>
          </a:r>
          <a:endParaRPr lang="en-US" sz="3700" kern="1200" dirty="0"/>
        </a:p>
      </dsp:txBody>
      <dsp:txXfrm>
        <a:off x="71126" y="3133091"/>
        <a:ext cx="2683244" cy="1314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9302A-70B9-4833-9F46-C9C86307BB59}">
      <dsp:nvSpPr>
        <dsp:cNvPr id="0" name=""/>
        <dsp:cNvSpPr/>
      </dsp:nvSpPr>
      <dsp:spPr>
        <a:xfrm>
          <a:off x="3862369" y="58031"/>
          <a:ext cx="1852632" cy="110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dirty="0" smtClean="0"/>
        </a:p>
        <a:p>
          <a:pPr lvl="0" algn="ctr" defTabSz="666750">
            <a:lnSpc>
              <a:spcPct val="90000"/>
            </a:lnSpc>
            <a:spcBef>
              <a:spcPct val="0"/>
            </a:spcBef>
            <a:spcAft>
              <a:spcPct val="35000"/>
            </a:spcAft>
          </a:pPr>
          <a:r>
            <a:rPr lang="en-US" sz="1500" b="1" kern="1200" dirty="0" smtClean="0"/>
            <a:t>Reconnaissance</a:t>
          </a:r>
          <a:endParaRPr lang="en-US" sz="1500" b="1" kern="1200" dirty="0"/>
        </a:p>
      </dsp:txBody>
      <dsp:txXfrm>
        <a:off x="3862369" y="58031"/>
        <a:ext cx="1852632" cy="1108311"/>
      </dsp:txXfrm>
    </dsp:sp>
    <dsp:sp modelId="{B1F372CE-23A9-4244-B3C9-85FDD06F75DC}">
      <dsp:nvSpPr>
        <dsp:cNvPr id="0" name=""/>
        <dsp:cNvSpPr/>
      </dsp:nvSpPr>
      <dsp:spPr>
        <a:xfrm>
          <a:off x="1488805" y="198"/>
          <a:ext cx="4337589" cy="4337589"/>
        </a:xfrm>
        <a:prstGeom prst="circularArrow">
          <a:avLst>
            <a:gd name="adj1" fmla="val 5203"/>
            <a:gd name="adj2" fmla="val 336097"/>
            <a:gd name="adj3" fmla="val 21292493"/>
            <a:gd name="adj4" fmla="val 19715870"/>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73AC82-C4D5-4880-BCD6-83AD5F4D729C}">
      <dsp:nvSpPr>
        <dsp:cNvPr id="0" name=""/>
        <dsp:cNvSpPr/>
      </dsp:nvSpPr>
      <dsp:spPr>
        <a:xfrm>
          <a:off x="4909091" y="2184996"/>
          <a:ext cx="1157287" cy="11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Fingerprinting</a:t>
          </a:r>
          <a:endParaRPr lang="en-US" sz="1500" kern="1200" dirty="0"/>
        </a:p>
      </dsp:txBody>
      <dsp:txXfrm>
        <a:off x="4909091" y="2184996"/>
        <a:ext cx="1157287" cy="1157287"/>
      </dsp:txXfrm>
    </dsp:sp>
    <dsp:sp modelId="{4A86C87E-B9A9-4BD4-8037-EC9FCE00FEDE}">
      <dsp:nvSpPr>
        <dsp:cNvPr id="0" name=""/>
        <dsp:cNvSpPr/>
      </dsp:nvSpPr>
      <dsp:spPr>
        <a:xfrm>
          <a:off x="1488805" y="198"/>
          <a:ext cx="4337589" cy="4337589"/>
        </a:xfrm>
        <a:prstGeom prst="circularArrow">
          <a:avLst>
            <a:gd name="adj1" fmla="val 5203"/>
            <a:gd name="adj2" fmla="val 336097"/>
            <a:gd name="adj3" fmla="val 4013921"/>
            <a:gd name="adj4" fmla="val 2254146"/>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1A37E-3BDC-4FEA-9E69-24EA5B4F498A}">
      <dsp:nvSpPr>
        <dsp:cNvPr id="0" name=""/>
        <dsp:cNvSpPr/>
      </dsp:nvSpPr>
      <dsp:spPr>
        <a:xfrm>
          <a:off x="3078956" y="3514667"/>
          <a:ext cx="1157287" cy="11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t>Planning/ </a:t>
          </a:r>
        </a:p>
        <a:p>
          <a:pPr lvl="0" algn="ctr" defTabSz="666750">
            <a:lnSpc>
              <a:spcPct val="90000"/>
            </a:lnSpc>
            <a:spcBef>
              <a:spcPct val="0"/>
            </a:spcBef>
            <a:spcAft>
              <a:spcPct val="35000"/>
            </a:spcAft>
          </a:pPr>
          <a:r>
            <a:rPr lang="en-US" sz="1500" b="1" kern="1200" smtClean="0"/>
            <a:t>Coordinate</a:t>
          </a:r>
          <a:endParaRPr lang="en-US" sz="1500" b="1" kern="1200" dirty="0"/>
        </a:p>
      </dsp:txBody>
      <dsp:txXfrm>
        <a:off x="3078956" y="3514667"/>
        <a:ext cx="1157287" cy="1157287"/>
      </dsp:txXfrm>
    </dsp:sp>
    <dsp:sp modelId="{306C4B7F-4627-4373-887F-BA38A04B43E5}">
      <dsp:nvSpPr>
        <dsp:cNvPr id="0" name=""/>
        <dsp:cNvSpPr/>
      </dsp:nvSpPr>
      <dsp:spPr>
        <a:xfrm>
          <a:off x="1488805" y="198"/>
          <a:ext cx="4337589" cy="4337589"/>
        </a:xfrm>
        <a:prstGeom prst="circularArrow">
          <a:avLst>
            <a:gd name="adj1" fmla="val 5203"/>
            <a:gd name="adj2" fmla="val 336097"/>
            <a:gd name="adj3" fmla="val 8209757"/>
            <a:gd name="adj4" fmla="val 6449982"/>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CEAE70-16B8-4CB5-8166-FAD65D98A2B5}">
      <dsp:nvSpPr>
        <dsp:cNvPr id="0" name=""/>
        <dsp:cNvSpPr/>
      </dsp:nvSpPr>
      <dsp:spPr>
        <a:xfrm>
          <a:off x="1248821" y="2184996"/>
          <a:ext cx="1157287" cy="11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Intrusion/</a:t>
          </a:r>
        </a:p>
        <a:p>
          <a:pPr lvl="0" algn="ctr" defTabSz="666750">
            <a:lnSpc>
              <a:spcPct val="90000"/>
            </a:lnSpc>
            <a:spcBef>
              <a:spcPct val="0"/>
            </a:spcBef>
            <a:spcAft>
              <a:spcPct val="35000"/>
            </a:spcAft>
          </a:pPr>
          <a:r>
            <a:rPr lang="en-US" sz="1500" b="1" kern="1200" dirty="0" smtClean="0"/>
            <a:t>Attack</a:t>
          </a:r>
          <a:endParaRPr lang="en-US" sz="1500" b="1" kern="1200" dirty="0"/>
        </a:p>
      </dsp:txBody>
      <dsp:txXfrm>
        <a:off x="1248821" y="2184996"/>
        <a:ext cx="1157287" cy="1157287"/>
      </dsp:txXfrm>
    </dsp:sp>
    <dsp:sp modelId="{4354C97E-2529-4D94-A3DC-E5FD5A5A6A5D}">
      <dsp:nvSpPr>
        <dsp:cNvPr id="0" name=""/>
        <dsp:cNvSpPr/>
      </dsp:nvSpPr>
      <dsp:spPr>
        <a:xfrm>
          <a:off x="1488805" y="198"/>
          <a:ext cx="4337589" cy="4337589"/>
        </a:xfrm>
        <a:prstGeom prst="circularArrow">
          <a:avLst>
            <a:gd name="adj1" fmla="val 5203"/>
            <a:gd name="adj2" fmla="val 336097"/>
            <a:gd name="adj3" fmla="val 12297008"/>
            <a:gd name="adj4" fmla="val 10771410"/>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F9B71-DACA-4F29-8A8F-5584674A601C}">
      <dsp:nvSpPr>
        <dsp:cNvPr id="0" name=""/>
        <dsp:cNvSpPr/>
      </dsp:nvSpPr>
      <dsp:spPr>
        <a:xfrm>
          <a:off x="1947870" y="33543"/>
          <a:ext cx="1157287" cy="11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Propagate</a:t>
          </a:r>
          <a:endParaRPr lang="en-US" sz="1500" b="1" kern="1200" dirty="0"/>
        </a:p>
      </dsp:txBody>
      <dsp:txXfrm>
        <a:off x="1947870" y="33543"/>
        <a:ext cx="1157287" cy="1157287"/>
      </dsp:txXfrm>
    </dsp:sp>
    <dsp:sp modelId="{07DDF484-554C-4BF9-82D0-27B9FAB7B9AC}">
      <dsp:nvSpPr>
        <dsp:cNvPr id="0" name=""/>
        <dsp:cNvSpPr/>
      </dsp:nvSpPr>
      <dsp:spPr>
        <a:xfrm>
          <a:off x="1488805" y="198"/>
          <a:ext cx="4337589" cy="4337589"/>
        </a:xfrm>
        <a:prstGeom prst="circularArrow">
          <a:avLst>
            <a:gd name="adj1" fmla="val 5203"/>
            <a:gd name="adj2" fmla="val 336097"/>
            <a:gd name="adj3" fmla="val 16230413"/>
            <a:gd name="adj4" fmla="val 15198990"/>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9CC95-481D-4B4E-8CC5-550B6594DD08}" type="datetimeFigureOut">
              <a:rPr lang="en-US" smtClean="0"/>
              <a:pPr/>
              <a:t>10/5/2016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3B637-F7C3-435A-AA45-4036FCDB6E05}" type="slidenum">
              <a:rPr lang="en-US" smtClean="0"/>
              <a:pPr/>
              <a:t>‹#›</a:t>
            </a:fld>
            <a:endParaRPr lang="en-US" dirty="0"/>
          </a:p>
        </p:txBody>
      </p:sp>
    </p:spTree>
    <p:extLst>
      <p:ext uri="{BB962C8B-B14F-4D97-AF65-F5344CB8AC3E}">
        <p14:creationId xmlns:p14="http://schemas.microsoft.com/office/powerpoint/2010/main" val="399973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title suggests,</a:t>
            </a:r>
            <a:r>
              <a:rPr lang="en-US" baseline="0" dirty="0" smtClean="0"/>
              <a:t> in this project we aim at providing security analytics that augment the host compliance reports with network configuration in order to provide a holistic view of the system.</a:t>
            </a:r>
            <a:endParaRPr lang="en-US" dirty="0"/>
          </a:p>
        </p:txBody>
      </p:sp>
      <p:sp>
        <p:nvSpPr>
          <p:cNvPr id="4" name="Slide Number Placeholder 3"/>
          <p:cNvSpPr>
            <a:spLocks noGrp="1"/>
          </p:cNvSpPr>
          <p:nvPr>
            <p:ph type="sldNum" sz="quarter" idx="10"/>
          </p:nvPr>
        </p:nvSpPr>
        <p:spPr/>
        <p:txBody>
          <a:bodyPr/>
          <a:lstStyle/>
          <a:p>
            <a:fld id="{6BB3B637-F7C3-435A-AA45-4036FCDB6E05}" type="slidenum">
              <a:rPr lang="en-US" smtClean="0"/>
              <a:pPr/>
              <a:t>35</a:t>
            </a:fld>
            <a:endParaRPr lang="en-US" dirty="0"/>
          </a:p>
        </p:txBody>
      </p:sp>
    </p:spTree>
    <p:extLst>
      <p:ext uri="{BB962C8B-B14F-4D97-AF65-F5344CB8AC3E}">
        <p14:creationId xmlns:p14="http://schemas.microsoft.com/office/powerpoint/2010/main" val="417455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3B637-F7C3-435A-AA45-4036FCDB6E05}" type="slidenum">
              <a:rPr lang="en-US" smtClean="0"/>
              <a:pPr/>
              <a:t>63</a:t>
            </a:fld>
            <a:endParaRPr lang="en-US" dirty="0"/>
          </a:p>
        </p:txBody>
      </p:sp>
    </p:spTree>
    <p:extLst>
      <p:ext uri="{BB962C8B-B14F-4D97-AF65-F5344CB8AC3E}">
        <p14:creationId xmlns:p14="http://schemas.microsoft.com/office/powerpoint/2010/main" val="482315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3B637-F7C3-435A-AA45-4036FCDB6E05}" type="slidenum">
              <a:rPr lang="en-US" smtClean="0"/>
              <a:pPr/>
              <a:t>84</a:t>
            </a:fld>
            <a:endParaRPr lang="en-US" dirty="0"/>
          </a:p>
        </p:txBody>
      </p:sp>
    </p:spTree>
    <p:extLst>
      <p:ext uri="{BB962C8B-B14F-4D97-AF65-F5344CB8AC3E}">
        <p14:creationId xmlns:p14="http://schemas.microsoft.com/office/powerpoint/2010/main" val="160747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static and predictable behavior of cyber systems creates a fundamental design vulnerability</a:t>
            </a:r>
          </a:p>
          <a:p>
            <a:r>
              <a:rPr lang="en-US" sz="1200" b="0" i="0" u="none" strike="noStrike" kern="1200" baseline="0" dirty="0" smtClean="0">
                <a:solidFill>
                  <a:schemeClr val="tx1"/>
                </a:solidFill>
                <a:latin typeface="+mn-lt"/>
                <a:ea typeface="+mn-ea"/>
                <a:cs typeface="+mn-cs"/>
              </a:rPr>
              <a:t>allows adversaries to not only plan and launch attacks effectively, but also learn</a:t>
            </a:r>
          </a:p>
          <a:p>
            <a:r>
              <a:rPr lang="en-US" sz="1200" b="0" i="0" u="none" strike="noStrike" kern="1200" baseline="0" dirty="0" smtClean="0">
                <a:solidFill>
                  <a:schemeClr val="tx1"/>
                </a:solidFill>
                <a:latin typeface="+mn-lt"/>
                <a:ea typeface="+mn-ea"/>
                <a:cs typeface="+mn-cs"/>
              </a:rPr>
              <a:t>and evade detection easily.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t>
            </a:r>
            <a:r>
              <a:rPr lang="en-US" sz="1200" b="0" i="0" u="none" strike="noStrike" kern="1200" baseline="0" dirty="0" err="1" smtClean="0">
                <a:solidFill>
                  <a:schemeClr val="tx1"/>
                </a:solidFill>
                <a:latin typeface="+mn-lt"/>
                <a:ea typeface="+mn-ea"/>
                <a:cs typeface="+mn-cs"/>
              </a:rPr>
              <a:t>staticness</a:t>
            </a:r>
            <a:r>
              <a:rPr lang="en-US" sz="1200" b="0" i="0" u="none" strike="noStrike" kern="1200" baseline="0" dirty="0" smtClean="0">
                <a:solidFill>
                  <a:schemeClr val="tx1"/>
                </a:solidFill>
                <a:latin typeface="+mn-lt"/>
                <a:ea typeface="+mn-ea"/>
                <a:cs typeface="+mn-cs"/>
              </a:rPr>
              <a:t> simplifies reconnaissance and information gathering, because the collected information hardly gets obsolete.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has been shown that a worm scanning a network with a rate of one scan per minute can evade all major detection techniques, including TRW.</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B637A5-9D12-4C5F-A2E4-629E04E582D1}" type="slidenum">
              <a:rPr lang="en-US" smtClean="0"/>
              <a:t>86</a:t>
            </a:fld>
            <a:endParaRPr lang="en-US"/>
          </a:p>
        </p:txBody>
      </p:sp>
    </p:spTree>
    <p:extLst>
      <p:ext uri="{BB962C8B-B14F-4D97-AF65-F5344CB8AC3E}">
        <p14:creationId xmlns:p14="http://schemas.microsoft.com/office/powerpoint/2010/main" val="268371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propose a novel technique that establishes proactive adaptability into the network in order to defend Enterprises from known and unknown (zero-day) external and internal reconnaissance and scanning.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approach randomizes (i.e., changes) the IP addresses of network hosts frequently, in order to make them untraceable for network reconnaissance attacks.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distribution based on which these </a:t>
            </a:r>
            <a:r>
              <a:rPr lang="en-US" sz="1200" b="0" i="0" u="none" strike="noStrike" kern="1200" baseline="0" dirty="0" err="1" smtClean="0">
                <a:solidFill>
                  <a:schemeClr val="tx1"/>
                </a:solidFill>
                <a:latin typeface="+mn-lt"/>
                <a:ea typeface="+mn-ea"/>
                <a:cs typeface="+mn-cs"/>
              </a:rPr>
              <a:t>eIPs</a:t>
            </a:r>
            <a:r>
              <a:rPr lang="en-US" sz="1200" b="0" i="0" u="none" strike="noStrike" kern="1200" baseline="0" dirty="0" smtClean="0">
                <a:solidFill>
                  <a:schemeClr val="tx1"/>
                </a:solidFill>
                <a:latin typeface="+mn-lt"/>
                <a:ea typeface="+mn-ea"/>
                <a:cs typeface="+mn-cs"/>
              </a:rPr>
              <a:t> are assigned to network hosts, considers potential attacker’s actions and adapts accordingly.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Characterization of adversarial behavior and adaptation must be fast and accurate to maximize disruption against attack.</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B637A5-9D12-4C5F-A2E4-629E04E582D1}" type="slidenum">
              <a:rPr lang="en-US" smtClean="0"/>
              <a:t>92</a:t>
            </a:fld>
            <a:endParaRPr lang="en-US"/>
          </a:p>
        </p:txBody>
      </p:sp>
    </p:spTree>
    <p:extLst>
      <p:ext uri="{BB962C8B-B14F-4D97-AF65-F5344CB8AC3E}">
        <p14:creationId xmlns:p14="http://schemas.microsoft.com/office/powerpoint/2010/main" val="69066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XCCDF are evaluated for individual hosts separately. We are correlating the network-wide compliance reports with the global network configuration to provide top-down and bottom-up analytics.</a:t>
            </a:r>
          </a:p>
          <a:p>
            <a:endParaRPr lang="en-US" baseline="0" dirty="0" smtClean="0"/>
          </a:p>
          <a:p>
            <a:r>
              <a:rPr lang="en-US" baseline="0" dirty="0" smtClean="0"/>
              <a:t>In the previous work, the top-down, we verify that the configuration and the compliance state of the network satisfies a given policy. </a:t>
            </a:r>
          </a:p>
          <a:p>
            <a:endParaRPr lang="en-US" baseline="0" dirty="0" smtClean="0"/>
          </a:p>
          <a:p>
            <a:r>
              <a:rPr lang="en-US" baseline="0" dirty="0" smtClean="0"/>
              <a:t>In the bottom-up approach, our goal is to devise cost-effective risk mitigation utilizing the compliance reports of the network.</a:t>
            </a:r>
            <a:endParaRPr lang="en-US" dirty="0"/>
          </a:p>
        </p:txBody>
      </p:sp>
      <p:sp>
        <p:nvSpPr>
          <p:cNvPr id="4" name="Slide Number Placeholder 3"/>
          <p:cNvSpPr>
            <a:spLocks noGrp="1"/>
          </p:cNvSpPr>
          <p:nvPr>
            <p:ph type="sldNum" sz="quarter" idx="10"/>
          </p:nvPr>
        </p:nvSpPr>
        <p:spPr/>
        <p:txBody>
          <a:bodyPr/>
          <a:lstStyle/>
          <a:p>
            <a:fld id="{6BB3B637-F7C3-435A-AA45-4036FCDB6E05}" type="slidenum">
              <a:rPr lang="en-US" smtClean="0"/>
              <a:pPr/>
              <a:t>37</a:t>
            </a:fld>
            <a:endParaRPr lang="en-US" dirty="0"/>
          </a:p>
        </p:txBody>
      </p:sp>
    </p:spTree>
    <p:extLst>
      <p:ext uri="{BB962C8B-B14F-4D97-AF65-F5344CB8AC3E}">
        <p14:creationId xmlns:p14="http://schemas.microsoft.com/office/powerpoint/2010/main" val="70840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CVE-2015-4760</a:t>
            </a:r>
          </a:p>
          <a:p>
            <a:r>
              <a:rPr lang="en-US"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CVE-2015-2146</a:t>
            </a:r>
          </a:p>
          <a:p>
            <a:endParaRPr lang="en-US" dirty="0"/>
          </a:p>
        </p:txBody>
      </p:sp>
      <p:sp>
        <p:nvSpPr>
          <p:cNvPr id="4" name="Slide Number Placeholder 3"/>
          <p:cNvSpPr>
            <a:spLocks noGrp="1"/>
          </p:cNvSpPr>
          <p:nvPr>
            <p:ph type="sldNum" sz="quarter" idx="10"/>
          </p:nvPr>
        </p:nvSpPr>
        <p:spPr/>
        <p:txBody>
          <a:bodyPr/>
          <a:lstStyle/>
          <a:p>
            <a:fld id="{6BB3B637-F7C3-435A-AA45-4036FCDB6E05}" type="slidenum">
              <a:rPr lang="en-US" smtClean="0"/>
              <a:pPr/>
              <a:t>38</a:t>
            </a:fld>
            <a:endParaRPr lang="en-US" dirty="0"/>
          </a:p>
        </p:txBody>
      </p:sp>
    </p:spTree>
    <p:extLst>
      <p:ext uri="{BB962C8B-B14F-4D97-AF65-F5344CB8AC3E}">
        <p14:creationId xmlns:p14="http://schemas.microsoft.com/office/powerpoint/2010/main" val="248033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is a summary</a:t>
            </a:r>
            <a:r>
              <a:rPr lang="en-US" baseline="0" dirty="0" smtClean="0"/>
              <a:t> of the types of actions recommended by the mitigation planner.</a:t>
            </a:r>
            <a:endParaRPr lang="en-US" dirty="0" smtClean="0"/>
          </a:p>
          <a:p>
            <a:pPr marL="171450" indent="-171450">
              <a:buFontTx/>
              <a:buChar char="-"/>
            </a:pPr>
            <a:r>
              <a:rPr lang="en-US" dirty="0" smtClean="0"/>
              <a:t>As</a:t>
            </a:r>
            <a:r>
              <a:rPr lang="en-US" baseline="0" dirty="0" smtClean="0"/>
              <a:t> explained earlier, </a:t>
            </a:r>
          </a:p>
          <a:p>
            <a:pPr marL="171450" indent="-171450">
              <a:buFontTx/>
              <a:buChar char="-"/>
            </a:pPr>
            <a:r>
              <a:rPr lang="en-US" baseline="0" dirty="0" smtClean="0"/>
              <a:t>Host based actions are applied to each host individually, while network based actions are applied to network devices.</a:t>
            </a:r>
          </a:p>
          <a:p>
            <a:pPr marL="171450" indent="-171450">
              <a:buFontTx/>
              <a:buChar char="-"/>
            </a:pPr>
            <a:r>
              <a:rPr lang="en-US" baseline="0" dirty="0" smtClean="0"/>
              <a:t>The Impact of host based actions are measured based on the disruption value which the operational degradation. While the impact of network base actions is measured based on the effect it has on the service satisfaction by the users.</a:t>
            </a:r>
            <a:endParaRPr lang="en-US" dirty="0" smtClean="0"/>
          </a:p>
          <a:p>
            <a:pPr marL="171450" indent="-171450">
              <a:buFontTx/>
              <a:buChar char="-"/>
            </a:pPr>
            <a:r>
              <a:rPr lang="en-US" dirty="0" smtClean="0"/>
              <a:t>The cost for both types of actions </a:t>
            </a:r>
            <a:r>
              <a:rPr lang="en-US" baseline="0" dirty="0" smtClean="0"/>
              <a:t>is measured by the complexity which the difficulty of applying the actions.</a:t>
            </a:r>
          </a:p>
          <a:p>
            <a:pPr marL="171450" indent="-171450">
              <a:buFontTx/>
              <a:buChar char="-"/>
            </a:pPr>
            <a:r>
              <a:rPr lang="en-US" baseline="0" dirty="0" smtClean="0"/>
              <a:t>And finally the source for the host based actions is the XCCDF authors. Where as, the network based actions are derived by the mitigation planner based on risk, cost, and satisfaction thresholds.</a:t>
            </a: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Just emphasize that this is a summary.</a:t>
            </a:r>
          </a:p>
          <a:p>
            <a:pPr marL="171450" indent="-171450">
              <a:buFontTx/>
              <a:buChar char="-"/>
            </a:pPr>
            <a:r>
              <a:rPr lang="en-US" dirty="0" smtClean="0"/>
              <a:t>Go</a:t>
            </a:r>
            <a:r>
              <a:rPr lang="en-US" baseline="0" dirty="0" smtClean="0"/>
              <a:t> quickly over them by showing one to one comparisons.</a:t>
            </a:r>
            <a:endParaRPr lang="en-US" dirty="0"/>
          </a:p>
        </p:txBody>
      </p:sp>
      <p:sp>
        <p:nvSpPr>
          <p:cNvPr id="4" name="Slide Number Placeholder 3"/>
          <p:cNvSpPr>
            <a:spLocks noGrp="1"/>
          </p:cNvSpPr>
          <p:nvPr>
            <p:ph type="sldNum" sz="quarter" idx="10"/>
          </p:nvPr>
        </p:nvSpPr>
        <p:spPr/>
        <p:txBody>
          <a:bodyPr/>
          <a:lstStyle/>
          <a:p>
            <a:fld id="{6BB3B637-F7C3-435A-AA45-4036FCDB6E05}" type="slidenum">
              <a:rPr lang="en-US" smtClean="0"/>
              <a:pPr/>
              <a:t>39</a:t>
            </a:fld>
            <a:endParaRPr lang="en-US" dirty="0"/>
          </a:p>
        </p:txBody>
      </p:sp>
    </p:spTree>
    <p:extLst>
      <p:ext uri="{BB962C8B-B14F-4D97-AF65-F5344CB8AC3E}">
        <p14:creationId xmlns:p14="http://schemas.microsoft.com/office/powerpoint/2010/main" val="237725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problem we are trying to solve</a:t>
            </a:r>
            <a:r>
              <a:rPr lang="en-US" baseline="0" dirty="0" smtClean="0"/>
              <a:t> in this approach is to find the best investment for a specific budget to mitigate the risk, given some restrictions. By best investment we mean, finding the minimum set of fixes to mitigate the risk without violating the given restrictions such as budget and policy requirements.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problem we are trying to solve in this approach is to fine </a:t>
            </a:r>
            <a:r>
              <a:rPr lang="en-US" baseline="0" dirty="0" smtClean="0"/>
              <a:t>Find the best investment of a specific budget to mitigate the risk.</a:t>
            </a:r>
          </a:p>
          <a:p>
            <a:r>
              <a:rPr lang="en-US" dirty="0" smtClean="0"/>
              <a:t>Starting on</a:t>
            </a:r>
            <a:r>
              <a:rPr lang="en-US" baseline="0" dirty="0" smtClean="0"/>
              <a:t> the current network state Given some restrictions.</a:t>
            </a:r>
          </a:p>
          <a:p>
            <a:endParaRPr lang="en-US" dirty="0" smtClean="0"/>
          </a:p>
          <a:p>
            <a:r>
              <a:rPr lang="en-US" dirty="0" smtClean="0"/>
              <a:t>Finding the min</a:t>
            </a:r>
            <a:r>
              <a:rPr lang="en-US" baseline="0" dirty="0" smtClean="0"/>
              <a:t> set of fixes to reduce the risk, starting on the current network state given some restrictions such as residual risk, service satisfaction, policy requirements</a:t>
            </a:r>
            <a:endParaRPr lang="en-US" dirty="0"/>
          </a:p>
        </p:txBody>
      </p:sp>
      <p:sp>
        <p:nvSpPr>
          <p:cNvPr id="4" name="Slide Number Placeholder 3"/>
          <p:cNvSpPr>
            <a:spLocks noGrp="1"/>
          </p:cNvSpPr>
          <p:nvPr>
            <p:ph type="sldNum" sz="quarter" idx="10"/>
          </p:nvPr>
        </p:nvSpPr>
        <p:spPr/>
        <p:txBody>
          <a:bodyPr/>
          <a:lstStyle/>
          <a:p>
            <a:fld id="{6BB3B637-F7C3-435A-AA45-4036FCDB6E05}" type="slidenum">
              <a:rPr lang="en-US" smtClean="0"/>
              <a:pPr/>
              <a:t>40</a:t>
            </a:fld>
            <a:endParaRPr lang="en-US" dirty="0"/>
          </a:p>
        </p:txBody>
      </p:sp>
    </p:spTree>
    <p:extLst>
      <p:ext uri="{BB962C8B-B14F-4D97-AF65-F5344CB8AC3E}">
        <p14:creationId xmlns:p14="http://schemas.microsoft.com/office/powerpoint/2010/main" val="1716357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Add labels</a:t>
            </a:r>
            <a:r>
              <a:rPr lang="en-US" baseline="0" dirty="0" smtClean="0"/>
              <a:t> for the constraints.</a:t>
            </a:r>
            <a:endParaRPr lang="en-US" dirty="0"/>
          </a:p>
        </p:txBody>
      </p:sp>
      <p:sp>
        <p:nvSpPr>
          <p:cNvPr id="4" name="Slide Number Placeholder 3"/>
          <p:cNvSpPr>
            <a:spLocks noGrp="1"/>
          </p:cNvSpPr>
          <p:nvPr>
            <p:ph type="sldNum" sz="quarter" idx="10"/>
          </p:nvPr>
        </p:nvSpPr>
        <p:spPr/>
        <p:txBody>
          <a:bodyPr/>
          <a:lstStyle/>
          <a:p>
            <a:fld id="{6BB3B637-F7C3-435A-AA45-4036FCDB6E05}" type="slidenum">
              <a:rPr lang="en-US" smtClean="0"/>
              <a:pPr/>
              <a:t>41</a:t>
            </a:fld>
            <a:endParaRPr lang="en-US" dirty="0"/>
          </a:p>
        </p:txBody>
      </p:sp>
    </p:spTree>
    <p:extLst>
      <p:ext uri="{BB962C8B-B14F-4D97-AF65-F5344CB8AC3E}">
        <p14:creationId xmlns:p14="http://schemas.microsoft.com/office/powerpoint/2010/main" val="161342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3B637-F7C3-435A-AA45-4036FCDB6E05}" type="slidenum">
              <a:rPr lang="en-US" smtClean="0"/>
              <a:pPr/>
              <a:t>46</a:t>
            </a:fld>
            <a:endParaRPr lang="en-US" dirty="0"/>
          </a:p>
        </p:txBody>
      </p:sp>
    </p:spTree>
    <p:extLst>
      <p:ext uri="{BB962C8B-B14F-4D97-AF65-F5344CB8AC3E}">
        <p14:creationId xmlns:p14="http://schemas.microsoft.com/office/powerpoint/2010/main" val="360601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3B637-F7C3-435A-AA45-4036FCDB6E05}" type="slidenum">
              <a:rPr lang="en-US" smtClean="0"/>
              <a:pPr/>
              <a:t>53</a:t>
            </a:fld>
            <a:endParaRPr lang="en-US" dirty="0"/>
          </a:p>
        </p:txBody>
      </p:sp>
    </p:spTree>
    <p:extLst>
      <p:ext uri="{BB962C8B-B14F-4D97-AF65-F5344CB8AC3E}">
        <p14:creationId xmlns:p14="http://schemas.microsoft.com/office/powerpoint/2010/main" val="94468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3B637-F7C3-435A-AA45-4036FCDB6E05}" type="slidenum">
              <a:rPr lang="en-US" smtClean="0"/>
              <a:pPr/>
              <a:t>62</a:t>
            </a:fld>
            <a:endParaRPr lang="en-US" dirty="0"/>
          </a:p>
        </p:txBody>
      </p:sp>
    </p:spTree>
    <p:extLst>
      <p:ext uri="{BB962C8B-B14F-4D97-AF65-F5344CB8AC3E}">
        <p14:creationId xmlns:p14="http://schemas.microsoft.com/office/powerpoint/2010/main" val="179900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57F987-0F24-4F44-B249-FC5FE774AC81}" type="datetime1">
              <a:rPr lang="en-US" smtClean="0"/>
              <a:t>10/5/2016</a:t>
            </a:fld>
            <a:endParaRPr lang="en-US" dirty="0"/>
          </a:p>
        </p:txBody>
      </p:sp>
      <p:sp>
        <p:nvSpPr>
          <p:cNvPr id="6" name="Slide Number Placeholder 5"/>
          <p:cNvSpPr>
            <a:spLocks noGrp="1"/>
          </p:cNvSpPr>
          <p:nvPr>
            <p:ph type="sldNum" sz="quarter" idx="12"/>
          </p:nvPr>
        </p:nvSpPr>
        <p:spPr/>
        <p:txBody>
          <a:bodyPr/>
          <a:lstStyle/>
          <a:p>
            <a:fld id="{80F13DAA-1CB3-4913-BEF0-E8CDE2DCC800}" type="slidenum">
              <a:rPr lang="en-US" smtClean="0"/>
              <a:pPr/>
              <a:t>‹#›</a:t>
            </a:fld>
            <a:endParaRPr lang="en-US" dirty="0"/>
          </a:p>
        </p:txBody>
      </p:sp>
    </p:spTree>
    <p:extLst>
      <p:ext uri="{BB962C8B-B14F-4D97-AF65-F5344CB8AC3E}">
        <p14:creationId xmlns:p14="http://schemas.microsoft.com/office/powerpoint/2010/main" val="256443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a:prstGeom prst="rect">
            <a:avLst/>
          </a:prstGeo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B01FA-CA33-44A9-BC36-4A2498DBF0F7}" type="datetime1">
              <a:rPr lang="en-US" smtClean="0"/>
              <a:t>10/5/2016</a:t>
            </a:fld>
            <a:endParaRPr lang="en-US" dirty="0"/>
          </a:p>
        </p:txBody>
      </p:sp>
      <p:sp>
        <p:nvSpPr>
          <p:cNvPr id="6" name="Slide Number Placeholder 5"/>
          <p:cNvSpPr>
            <a:spLocks noGrp="1"/>
          </p:cNvSpPr>
          <p:nvPr>
            <p:ph type="sldNum" sz="quarter" idx="12"/>
          </p:nvPr>
        </p:nvSpPr>
        <p:spPr/>
        <p:txBody>
          <a:bodyPr/>
          <a:lstStyle/>
          <a:p>
            <a:fld id="{80F13DAA-1CB3-4913-BEF0-E8CDE2DCC800}" type="slidenum">
              <a:rPr lang="en-US" smtClean="0"/>
              <a:pPr/>
              <a:t>‹#›</a:t>
            </a:fld>
            <a:endParaRPr lang="en-US" dirty="0"/>
          </a:p>
        </p:txBody>
      </p:sp>
    </p:spTree>
    <p:extLst>
      <p:ext uri="{BB962C8B-B14F-4D97-AF65-F5344CB8AC3E}">
        <p14:creationId xmlns:p14="http://schemas.microsoft.com/office/powerpoint/2010/main" val="289082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1F3DC4-5974-4CE5-B1DD-745C6814D0F7}" type="datetime1">
              <a:rPr lang="en-US" smtClean="0"/>
              <a:t>10/5/2016</a:t>
            </a:fld>
            <a:endParaRPr lang="en-US" dirty="0"/>
          </a:p>
        </p:txBody>
      </p:sp>
      <p:sp>
        <p:nvSpPr>
          <p:cNvPr id="6" name="Slide Number Placeholder 5"/>
          <p:cNvSpPr>
            <a:spLocks noGrp="1"/>
          </p:cNvSpPr>
          <p:nvPr>
            <p:ph type="sldNum" sz="quarter" idx="12"/>
          </p:nvPr>
        </p:nvSpPr>
        <p:spPr/>
        <p:txBody>
          <a:bodyPr/>
          <a:lstStyle/>
          <a:p>
            <a:fld id="{80F13DAA-1CB3-4913-BEF0-E8CDE2DCC800}" type="slidenum">
              <a:rPr lang="en-US" smtClean="0"/>
              <a:pPr/>
              <a:t>‹#›</a:t>
            </a:fld>
            <a:endParaRPr lang="en-US" dirty="0"/>
          </a:p>
        </p:txBody>
      </p:sp>
    </p:spTree>
    <p:extLst>
      <p:ext uri="{BB962C8B-B14F-4D97-AF65-F5344CB8AC3E}">
        <p14:creationId xmlns:p14="http://schemas.microsoft.com/office/powerpoint/2010/main" val="361553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5300E7-C2ED-4B63-8BDA-687CE2119979}" type="datetime1">
              <a:rPr lang="en-US" smtClean="0"/>
              <a:t>10/5/2016</a:t>
            </a:fld>
            <a:endParaRPr lang="en-US" dirty="0"/>
          </a:p>
        </p:txBody>
      </p:sp>
      <p:sp>
        <p:nvSpPr>
          <p:cNvPr id="7" name="Slide Number Placeholder 6"/>
          <p:cNvSpPr>
            <a:spLocks noGrp="1"/>
          </p:cNvSpPr>
          <p:nvPr>
            <p:ph type="sldNum" sz="quarter" idx="12"/>
          </p:nvPr>
        </p:nvSpPr>
        <p:spPr/>
        <p:txBody>
          <a:bodyPr/>
          <a:lstStyle/>
          <a:p>
            <a:fld id="{80F13DAA-1CB3-4913-BEF0-E8CDE2DCC800}" type="slidenum">
              <a:rPr lang="en-US" smtClean="0"/>
              <a:pPr/>
              <a:t>‹#›</a:t>
            </a:fld>
            <a:endParaRPr lang="en-US" dirty="0"/>
          </a:p>
        </p:txBody>
      </p:sp>
      <p:sp>
        <p:nvSpPr>
          <p:cNvPr id="8" name="Title 1"/>
          <p:cNvSpPr>
            <a:spLocks noGrp="1"/>
          </p:cNvSpPr>
          <p:nvPr>
            <p:ph type="title"/>
          </p:nvPr>
        </p:nvSpPr>
        <p:spPr>
          <a:xfrm>
            <a:off x="457200" y="990600"/>
            <a:ext cx="8229600" cy="427038"/>
          </a:xfrm>
          <a:prstGeom prst="rect">
            <a:avLst/>
          </a:prstGeo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242815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445587-A8F7-4B13-9F3C-5A06FE23119C}" type="datetime1">
              <a:rPr lang="en-US" smtClean="0"/>
              <a:t>10/5/2016</a:t>
            </a:fld>
            <a:endParaRPr lang="en-US" dirty="0"/>
          </a:p>
        </p:txBody>
      </p:sp>
      <p:sp>
        <p:nvSpPr>
          <p:cNvPr id="9" name="Slide Number Placeholder 8"/>
          <p:cNvSpPr>
            <a:spLocks noGrp="1"/>
          </p:cNvSpPr>
          <p:nvPr>
            <p:ph type="sldNum" sz="quarter" idx="12"/>
          </p:nvPr>
        </p:nvSpPr>
        <p:spPr/>
        <p:txBody>
          <a:bodyPr/>
          <a:lstStyle/>
          <a:p>
            <a:fld id="{80F13DAA-1CB3-4913-BEF0-E8CDE2DCC800}" type="slidenum">
              <a:rPr lang="en-US" smtClean="0"/>
              <a:pPr/>
              <a:t>‹#›</a:t>
            </a:fld>
            <a:endParaRPr lang="en-US" dirty="0"/>
          </a:p>
        </p:txBody>
      </p:sp>
    </p:spTree>
    <p:extLst>
      <p:ext uri="{BB962C8B-B14F-4D97-AF65-F5344CB8AC3E}">
        <p14:creationId xmlns:p14="http://schemas.microsoft.com/office/powerpoint/2010/main" val="359664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C41E19-1042-45F2-B41D-599B3F7D201F}" type="datetime1">
              <a:rPr lang="en-US" smtClean="0"/>
              <a:t>10/5/2016</a:t>
            </a:fld>
            <a:endParaRPr lang="en-US" dirty="0"/>
          </a:p>
        </p:txBody>
      </p:sp>
      <p:sp>
        <p:nvSpPr>
          <p:cNvPr id="5" name="Slide Number Placeholder 4"/>
          <p:cNvSpPr>
            <a:spLocks noGrp="1"/>
          </p:cNvSpPr>
          <p:nvPr>
            <p:ph type="sldNum" sz="quarter" idx="12"/>
          </p:nvPr>
        </p:nvSpPr>
        <p:spPr/>
        <p:txBody>
          <a:bodyPr/>
          <a:lstStyle/>
          <a:p>
            <a:fld id="{80F13DAA-1CB3-4913-BEF0-E8CDE2DCC800}" type="slidenum">
              <a:rPr lang="en-US" smtClean="0"/>
              <a:pPr/>
              <a:t>‹#›</a:t>
            </a:fld>
            <a:endParaRPr lang="en-US" dirty="0"/>
          </a:p>
        </p:txBody>
      </p:sp>
      <p:sp>
        <p:nvSpPr>
          <p:cNvPr id="6" name="Title 1"/>
          <p:cNvSpPr>
            <a:spLocks noGrp="1"/>
          </p:cNvSpPr>
          <p:nvPr>
            <p:ph type="title"/>
          </p:nvPr>
        </p:nvSpPr>
        <p:spPr>
          <a:xfrm>
            <a:off x="457200" y="990600"/>
            <a:ext cx="8229600" cy="427038"/>
          </a:xfrm>
          <a:prstGeom prst="rect">
            <a:avLst/>
          </a:prstGeo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308739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9509F-7692-465D-9E8C-62A19B3B9B7B}" type="datetime1">
              <a:rPr lang="en-US" smtClean="0"/>
              <a:t>10/5/2016</a:t>
            </a:fld>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a:t>
            </a:fld>
            <a:endParaRPr lang="en-US" dirty="0"/>
          </a:p>
        </p:txBody>
      </p:sp>
    </p:spTree>
    <p:extLst>
      <p:ext uri="{BB962C8B-B14F-4D97-AF65-F5344CB8AC3E}">
        <p14:creationId xmlns:p14="http://schemas.microsoft.com/office/powerpoint/2010/main" val="195119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60960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178A5-1126-4BBB-99AF-FB835F6057FE}" type="datetime1">
              <a:rPr lang="en-US" smtClean="0"/>
              <a:t>10/5/2016</a:t>
            </a:fld>
            <a:endParaRPr lang="en-US" dirty="0"/>
          </a:p>
        </p:txBody>
      </p:sp>
      <p:sp>
        <p:nvSpPr>
          <p:cNvPr id="7" name="Slide Number Placeholder 6"/>
          <p:cNvSpPr>
            <a:spLocks noGrp="1"/>
          </p:cNvSpPr>
          <p:nvPr>
            <p:ph type="sldNum" sz="quarter" idx="12"/>
          </p:nvPr>
        </p:nvSpPr>
        <p:spPr/>
        <p:txBody>
          <a:bodyPr/>
          <a:lstStyle/>
          <a:p>
            <a:fld id="{80F13DAA-1CB3-4913-BEF0-E8CDE2DCC800}" type="slidenum">
              <a:rPr lang="en-US" smtClean="0"/>
              <a:pPr/>
              <a:t>‹#›</a:t>
            </a:fld>
            <a:endParaRPr lang="en-US" dirty="0"/>
          </a:p>
        </p:txBody>
      </p:sp>
    </p:spTree>
    <p:extLst>
      <p:ext uri="{BB962C8B-B14F-4D97-AF65-F5344CB8AC3E}">
        <p14:creationId xmlns:p14="http://schemas.microsoft.com/office/powerpoint/2010/main" val="313382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B1BF8-E45C-4227-848E-92D7C21FB588}" type="datetime1">
              <a:rPr lang="en-US" smtClean="0"/>
              <a:t>10/5/2016</a:t>
            </a:fld>
            <a:endParaRPr lang="en-US" dirty="0"/>
          </a:p>
        </p:txBody>
      </p:sp>
      <p:sp>
        <p:nvSpPr>
          <p:cNvPr id="7" name="Slide Number Placeholder 6"/>
          <p:cNvSpPr>
            <a:spLocks noGrp="1"/>
          </p:cNvSpPr>
          <p:nvPr>
            <p:ph type="sldNum" sz="quarter" idx="12"/>
          </p:nvPr>
        </p:nvSpPr>
        <p:spPr/>
        <p:txBody>
          <a:bodyPr/>
          <a:lstStyle/>
          <a:p>
            <a:fld id="{80F13DAA-1CB3-4913-BEF0-E8CDE2DCC800}" type="slidenum">
              <a:rPr lang="en-US" smtClean="0"/>
              <a:pPr/>
              <a:t>‹#›</a:t>
            </a:fld>
            <a:endParaRPr lang="en-US" dirty="0"/>
          </a:p>
        </p:txBody>
      </p:sp>
    </p:spTree>
    <p:extLst>
      <p:ext uri="{BB962C8B-B14F-4D97-AF65-F5344CB8AC3E}">
        <p14:creationId xmlns:p14="http://schemas.microsoft.com/office/powerpoint/2010/main" val="360948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C9064-90D5-460B-969F-4BA8234CDB61}" type="datetime1">
              <a:rPr lang="en-US" smtClean="0"/>
              <a:t>10/5/2016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13DAA-1CB3-4913-BEF0-E8CDE2DCC800}" type="slidenum">
              <a:rPr lang="en-US" smtClean="0"/>
              <a:pPr/>
              <a:t>‹#›</a:t>
            </a:fld>
            <a:endParaRPr lang="en-US" dirty="0"/>
          </a:p>
        </p:txBody>
      </p:sp>
      <p:pic>
        <p:nvPicPr>
          <p:cNvPr id="8" name="Picture 7" descr="Invitation Top Banne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042" y="0"/>
            <a:ext cx="9117957" cy="1237615"/>
          </a:xfrm>
          <a:prstGeom prst="rect">
            <a:avLst/>
          </a:prstGeom>
          <a:noFill/>
          <a:ln w="9525">
            <a:noFill/>
          </a:ln>
        </p:spPr>
      </p:pic>
    </p:spTree>
    <p:extLst>
      <p:ext uri="{BB962C8B-B14F-4D97-AF65-F5344CB8AC3E}">
        <p14:creationId xmlns:p14="http://schemas.microsoft.com/office/powerpoint/2010/main" val="35702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www.ccaa-crc.org/" TargetMode="Externa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yberdna.uncc.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eweek.com/security/darpa-announces-grand-challenge-for-automated-cyber-defens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ealshaer@uncc.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0.png"/><Relationship Id="rId4" Type="http://schemas.openxmlformats.org/officeDocument/2006/relationships/image" Target="../media/image260.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5.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30.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gif"/></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ealshaer@uncc.edu"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ccaa-crc.org/"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nsf.gov/eng/iip/iucrc/"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5.xml"/><Relationship Id="rId7" Type="http://schemas.openxmlformats.org/officeDocument/2006/relationships/image" Target="../media/image5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microsoft.com/office/2007/relationships/hdphoto" Target="../media/hdphoto2.wdp"/><Relationship Id="rId4" Type="http://schemas.openxmlformats.org/officeDocument/2006/relationships/diagramQuickStyle" Target="../diagrams/quickStyle5.xml"/><Relationship Id="rId9" Type="http://schemas.openxmlformats.org/officeDocument/2006/relationships/image" Target="../media/image5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jpg"/></Relationships>
</file>

<file path=ppt/slides/_rels/slide9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emf"/><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534400" cy="1470025"/>
          </a:xfrm>
        </p:spPr>
        <p:txBody>
          <a:bodyPr/>
          <a:lstStyle/>
          <a:p>
            <a:r>
              <a:rPr lang="en-US" sz="4000" b="1" dirty="0"/>
              <a:t>Research </a:t>
            </a:r>
            <a:r>
              <a:rPr lang="en-US" sz="4000" b="1" dirty="0" smtClean="0"/>
              <a:t>Overview of</a:t>
            </a:r>
            <a:r>
              <a:rPr lang="en-US" sz="4000" b="1" dirty="0"/>
              <a:t/>
            </a:r>
            <a:br>
              <a:rPr lang="en-US" sz="4000" b="1" dirty="0"/>
            </a:br>
            <a:r>
              <a:rPr lang="en-US" sz="4000" b="1" dirty="0"/>
              <a:t>Cybersecurity Centers </a:t>
            </a:r>
            <a:r>
              <a:rPr lang="en-US" sz="4000" b="1" dirty="0" smtClean="0"/>
              <a:t>(</a:t>
            </a:r>
            <a:r>
              <a:rPr lang="en-US" sz="4000" b="1" dirty="0" err="1" smtClean="0"/>
              <a:t>CyberDNA</a:t>
            </a:r>
            <a:r>
              <a:rPr lang="en-US" sz="4000" b="1" dirty="0" smtClean="0"/>
              <a:t> &amp; CCAA) at UNC Charlotte </a:t>
            </a:r>
            <a:br>
              <a:rPr lang="en-US" sz="4000" b="1" dirty="0" smtClean="0"/>
            </a:br>
            <a:r>
              <a:rPr lang="en-US" sz="4000" b="1" dirty="0" smtClean="0"/>
              <a:t> </a:t>
            </a:r>
            <a:r>
              <a:rPr lang="en-US" sz="4000" b="1" dirty="0"/>
              <a:t/>
            </a:r>
            <a:br>
              <a:rPr lang="en-US" sz="4000" b="1" dirty="0"/>
            </a:br>
            <a:r>
              <a:rPr lang="en-US" sz="2400" b="1" dirty="0" smtClean="0"/>
              <a:t>Ehab Al-</a:t>
            </a:r>
            <a:r>
              <a:rPr lang="en-US" sz="2400" b="1" dirty="0" err="1" smtClean="0"/>
              <a:t>Shaer</a:t>
            </a:r>
            <a:r>
              <a:rPr lang="en-US" sz="2400" b="1" dirty="0" smtClean="0"/>
              <a:t/>
            </a:r>
            <a:br>
              <a:rPr lang="en-US" sz="2400" b="1" dirty="0" smtClean="0"/>
            </a:br>
            <a:r>
              <a:rPr lang="en-US" sz="2000" b="1" dirty="0" smtClean="0"/>
              <a:t>Director of Cyber Defense &amp; Network Assur ability Center and </a:t>
            </a:r>
            <a:br>
              <a:rPr lang="en-US" sz="2000" b="1" dirty="0" smtClean="0"/>
            </a:br>
            <a:r>
              <a:rPr lang="en-US" sz="2000" b="1" dirty="0" smtClean="0"/>
              <a:t>NSF Center on Security Configuration Analytics and Automation</a:t>
            </a:r>
            <a:br>
              <a:rPr lang="en-US" sz="2000" b="1" dirty="0" smtClean="0"/>
            </a:br>
            <a:r>
              <a:rPr lang="en-US" sz="2000" b="1" dirty="0" smtClean="0"/>
              <a:t>University of North Carolina charlotte</a:t>
            </a:r>
            <a:br>
              <a:rPr lang="en-US" sz="2000" b="1" dirty="0" smtClean="0"/>
            </a:br>
            <a:r>
              <a:rPr lang="en-US" sz="2000" b="1" dirty="0" smtClean="0"/>
              <a:t>College of Computing and Informatics</a:t>
            </a:r>
            <a:br>
              <a:rPr lang="en-US" sz="2000" b="1" dirty="0" smtClean="0"/>
            </a:br>
            <a:r>
              <a:rPr lang="en-US" sz="2000" b="1" dirty="0" smtClean="0"/>
              <a:t>ealshaer@uncc.edu</a:t>
            </a:r>
            <a:br>
              <a:rPr lang="en-US" sz="2000" b="1" dirty="0" smtClean="0"/>
            </a:br>
            <a:r>
              <a:rPr lang="en-US" sz="2000" b="1" dirty="0" smtClean="0"/>
              <a:t/>
            </a:r>
            <a:br>
              <a:rPr lang="en-US" sz="2000" b="1" dirty="0" smtClean="0"/>
            </a:br>
            <a:r>
              <a:rPr lang="en-US" sz="2000" b="1" dirty="0" smtClean="0"/>
              <a:t> </a:t>
            </a:r>
            <a:endParaRPr lang="en-US" sz="2000" b="1" dirty="0"/>
          </a:p>
        </p:txBody>
      </p:sp>
      <p:sp>
        <p:nvSpPr>
          <p:cNvPr id="5" name="Subtitle 2"/>
          <p:cNvSpPr txBox="1">
            <a:spLocks/>
          </p:cNvSpPr>
          <p:nvPr/>
        </p:nvSpPr>
        <p:spPr>
          <a:xfrm>
            <a:off x="1524000" y="40386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000" b="1" dirty="0" smtClean="0">
              <a:solidFill>
                <a:schemeClr val="accent3">
                  <a:lumMod val="50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473970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9362"/>
            <a:ext cx="8458200" cy="427038"/>
          </a:xfrm>
        </p:spPr>
        <p:txBody>
          <a:bodyPr/>
          <a:lstStyle/>
          <a:p>
            <a:r>
              <a:rPr lang="en-US" sz="2400" b="1" dirty="0" smtClean="0">
                <a:solidFill>
                  <a:srgbClr val="4F6228"/>
                </a:solidFill>
              </a:rPr>
              <a:t>Collective Research Efforts Needed to Address the Gap Between CyberSecuirty Risks and Defensive Management Capabilities</a:t>
            </a:r>
            <a:endParaRPr lang="en-US" sz="2400" b="1" dirty="0">
              <a:solidFill>
                <a:srgbClr val="4F6228"/>
              </a:solidFill>
            </a:endParaRPr>
          </a:p>
        </p:txBody>
      </p:sp>
      <p:sp>
        <p:nvSpPr>
          <p:cNvPr id="5" name="TextBox 4"/>
          <p:cNvSpPr txBox="1"/>
          <p:nvPr/>
        </p:nvSpPr>
        <p:spPr>
          <a:xfrm>
            <a:off x="914401" y="2590800"/>
            <a:ext cx="3657600" cy="43088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dirty="0"/>
              <a:t>Systems complexity Increasing </a:t>
            </a:r>
          </a:p>
        </p:txBody>
      </p:sp>
      <p:sp>
        <p:nvSpPr>
          <p:cNvPr id="6" name="TextBox 5"/>
          <p:cNvSpPr txBox="1"/>
          <p:nvPr/>
        </p:nvSpPr>
        <p:spPr>
          <a:xfrm>
            <a:off x="5016674" y="2590800"/>
            <a:ext cx="3080202" cy="430887"/>
          </a:xfrm>
          <a:prstGeom prst="rect">
            <a:avLst/>
          </a:prstGeom>
          <a:noFill/>
        </p:spPr>
        <p:txBody>
          <a:bodyPr wrap="none" rtlCol="0">
            <a:spAutoFit/>
          </a:bodyPr>
          <a:lstStyle/>
          <a:p>
            <a:pPr lvl="1" algn="r">
              <a:spcBef>
                <a:spcPts val="400"/>
              </a:spcBef>
            </a:pPr>
            <a:r>
              <a:rPr lang="en-US" sz="2200" b="1" dirty="0">
                <a:solidFill>
                  <a:schemeClr val="accent2"/>
                </a:solidFill>
                <a:sym typeface="Wingdings" panose="05000000000000000000" pitchFamily="2" charset="2"/>
              </a:rPr>
              <a:t>Bigger attack surface</a:t>
            </a:r>
          </a:p>
        </p:txBody>
      </p:sp>
      <p:sp>
        <p:nvSpPr>
          <p:cNvPr id="7" name="TextBox 6"/>
          <p:cNvSpPr txBox="1"/>
          <p:nvPr/>
        </p:nvSpPr>
        <p:spPr>
          <a:xfrm>
            <a:off x="895611" y="3352800"/>
            <a:ext cx="3676389" cy="43088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dirty="0"/>
              <a:t>Systems are more integrated</a:t>
            </a:r>
          </a:p>
        </p:txBody>
      </p:sp>
      <p:sp>
        <p:nvSpPr>
          <p:cNvPr id="8" name="TextBox 7"/>
          <p:cNvSpPr txBox="1"/>
          <p:nvPr/>
        </p:nvSpPr>
        <p:spPr>
          <a:xfrm>
            <a:off x="4876800" y="3216667"/>
            <a:ext cx="3387247" cy="769441"/>
          </a:xfrm>
          <a:prstGeom prst="rect">
            <a:avLst/>
          </a:prstGeom>
          <a:noFill/>
        </p:spPr>
        <p:txBody>
          <a:bodyPr wrap="square" rtlCol="0">
            <a:spAutoFit/>
          </a:bodyPr>
          <a:lstStyle/>
          <a:p>
            <a:pPr lvl="1" algn="ctr">
              <a:spcBef>
                <a:spcPts val="400"/>
              </a:spcBef>
            </a:pPr>
            <a:r>
              <a:rPr lang="en-US" sz="2200" b="1" dirty="0" smtClean="0">
                <a:solidFill>
                  <a:schemeClr val="accent2"/>
                </a:solidFill>
                <a:sym typeface="Wingdings" panose="05000000000000000000" pitchFamily="2" charset="2"/>
              </a:rPr>
              <a:t>More Opportunity for Misconfiguration</a:t>
            </a:r>
            <a:endParaRPr lang="en-US" sz="2200" b="1" dirty="0">
              <a:solidFill>
                <a:schemeClr val="accent2"/>
              </a:solidFill>
              <a:sym typeface="Wingdings" panose="05000000000000000000" pitchFamily="2" charset="2"/>
            </a:endParaRPr>
          </a:p>
        </p:txBody>
      </p:sp>
      <p:sp>
        <p:nvSpPr>
          <p:cNvPr id="9" name="TextBox 8"/>
          <p:cNvSpPr txBox="1"/>
          <p:nvPr/>
        </p:nvSpPr>
        <p:spPr>
          <a:xfrm>
            <a:off x="895611" y="4038600"/>
            <a:ext cx="3676389"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200" dirty="0" smtClean="0"/>
              <a:t>“Internet of Things” – more connectivity</a:t>
            </a:r>
            <a:endParaRPr lang="en-US" sz="2200" dirty="0"/>
          </a:p>
        </p:txBody>
      </p:sp>
      <p:sp>
        <p:nvSpPr>
          <p:cNvPr id="10" name="TextBox 9"/>
          <p:cNvSpPr txBox="1"/>
          <p:nvPr/>
        </p:nvSpPr>
        <p:spPr>
          <a:xfrm>
            <a:off x="4907071" y="4191000"/>
            <a:ext cx="3551129" cy="769441"/>
          </a:xfrm>
          <a:prstGeom prst="rect">
            <a:avLst/>
          </a:prstGeom>
          <a:noFill/>
        </p:spPr>
        <p:txBody>
          <a:bodyPr wrap="square" rtlCol="0">
            <a:spAutoFit/>
          </a:bodyPr>
          <a:lstStyle/>
          <a:p>
            <a:pPr lvl="1" algn="ctr">
              <a:spcBef>
                <a:spcPts val="400"/>
              </a:spcBef>
            </a:pPr>
            <a:r>
              <a:rPr lang="en-US" sz="2200" b="1" dirty="0" smtClean="0">
                <a:solidFill>
                  <a:schemeClr val="accent2"/>
                </a:solidFill>
                <a:sym typeface="Wingdings" panose="05000000000000000000" pitchFamily="2" charset="2"/>
              </a:rPr>
              <a:t>More Exposure and Big Data</a:t>
            </a:r>
            <a:endParaRPr lang="en-US" sz="2200" b="1" dirty="0">
              <a:solidFill>
                <a:schemeClr val="accent2"/>
              </a:solidFill>
              <a:sym typeface="Wingdings" panose="05000000000000000000" pitchFamily="2" charset="2"/>
            </a:endParaRPr>
          </a:p>
        </p:txBody>
      </p:sp>
      <p:sp>
        <p:nvSpPr>
          <p:cNvPr id="11" name="TextBox 10"/>
          <p:cNvSpPr txBox="1"/>
          <p:nvPr/>
        </p:nvSpPr>
        <p:spPr>
          <a:xfrm>
            <a:off x="895611" y="5061309"/>
            <a:ext cx="3676389"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200" dirty="0" smtClean="0"/>
              <a:t>Increased Adversary Sophistication</a:t>
            </a:r>
            <a:endParaRPr lang="en-US" sz="2200" dirty="0"/>
          </a:p>
        </p:txBody>
      </p:sp>
      <p:sp>
        <p:nvSpPr>
          <p:cNvPr id="12" name="TextBox 11"/>
          <p:cNvSpPr txBox="1"/>
          <p:nvPr/>
        </p:nvSpPr>
        <p:spPr>
          <a:xfrm>
            <a:off x="4878887" y="4953000"/>
            <a:ext cx="3387247" cy="769441"/>
          </a:xfrm>
          <a:prstGeom prst="rect">
            <a:avLst/>
          </a:prstGeom>
          <a:noFill/>
        </p:spPr>
        <p:txBody>
          <a:bodyPr wrap="square" rtlCol="0">
            <a:spAutoFit/>
          </a:bodyPr>
          <a:lstStyle/>
          <a:p>
            <a:pPr lvl="1" algn="ctr">
              <a:spcBef>
                <a:spcPts val="400"/>
              </a:spcBef>
            </a:pPr>
            <a:r>
              <a:rPr lang="en-US" sz="2200" b="1" dirty="0" smtClean="0">
                <a:solidFill>
                  <a:schemeClr val="accent2"/>
                </a:solidFill>
                <a:sym typeface="Wingdings" panose="05000000000000000000" pitchFamily="2" charset="2"/>
              </a:rPr>
              <a:t>Better Defensive Measures Required</a:t>
            </a:r>
            <a:endParaRPr lang="en-US" sz="2200" b="1" dirty="0">
              <a:solidFill>
                <a:schemeClr val="accent2"/>
              </a:solidFill>
              <a:sym typeface="Wingdings" panose="05000000000000000000" pitchFamily="2" charset="2"/>
            </a:endParaRPr>
          </a:p>
        </p:txBody>
      </p:sp>
      <p:sp>
        <p:nvSpPr>
          <p:cNvPr id="14" name="Right Arrow 13"/>
          <p:cNvSpPr/>
          <p:nvPr/>
        </p:nvSpPr>
        <p:spPr>
          <a:xfrm>
            <a:off x="4705611" y="2743200"/>
            <a:ext cx="475989" cy="215443"/>
          </a:xfrm>
          <a:prstGeom prst="rightArrow">
            <a:avLst/>
          </a:prstGeom>
          <a:solidFill>
            <a:srgbClr val="4F62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4705610" y="3505200"/>
            <a:ext cx="475989" cy="215443"/>
          </a:xfrm>
          <a:prstGeom prst="rightArrow">
            <a:avLst/>
          </a:prstGeom>
          <a:solidFill>
            <a:srgbClr val="4F62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4705611" y="4343400"/>
            <a:ext cx="475989" cy="215443"/>
          </a:xfrm>
          <a:prstGeom prst="rightArrow">
            <a:avLst/>
          </a:prstGeom>
          <a:solidFill>
            <a:srgbClr val="4F62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4705611" y="5270957"/>
            <a:ext cx="475989" cy="215443"/>
          </a:xfrm>
          <a:prstGeom prst="rightArrow">
            <a:avLst/>
          </a:prstGeom>
          <a:solidFill>
            <a:srgbClr val="4F62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17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smtClean="0"/>
              <a:t>MoveNet</a:t>
            </a:r>
            <a:r>
              <a:rPr lang="en-US" sz="3200" b="1" dirty="0" smtClean="0"/>
              <a:t>: Objectives and Capabilities </a:t>
            </a:r>
            <a:endParaRPr lang="en-US" sz="3200" b="1" dirty="0"/>
          </a:p>
        </p:txBody>
      </p:sp>
      <p:sp>
        <p:nvSpPr>
          <p:cNvPr id="3" name="Content Placeholder 2"/>
          <p:cNvSpPr>
            <a:spLocks noGrp="1"/>
          </p:cNvSpPr>
          <p:nvPr>
            <p:ph idx="1"/>
          </p:nvPr>
        </p:nvSpPr>
        <p:spPr>
          <a:xfrm>
            <a:off x="76200" y="1600200"/>
            <a:ext cx="9067800" cy="5181600"/>
          </a:xfrm>
        </p:spPr>
        <p:txBody>
          <a:bodyPr>
            <a:normAutofit fontScale="70000" lnSpcReduction="20000"/>
          </a:bodyPr>
          <a:lstStyle/>
          <a:p>
            <a:pPr>
              <a:lnSpc>
                <a:spcPct val="120000"/>
              </a:lnSpc>
            </a:pPr>
            <a:r>
              <a:rPr lang="en-US" b="1" dirty="0" err="1" smtClean="0"/>
              <a:t>MoveNet</a:t>
            </a:r>
            <a:r>
              <a:rPr lang="en-US" dirty="0" smtClean="0"/>
              <a:t> is a </a:t>
            </a:r>
            <a:r>
              <a:rPr lang="en-US" i="1" dirty="0" smtClean="0">
                <a:solidFill>
                  <a:schemeClr val="accent1">
                    <a:lumMod val="75000"/>
                  </a:schemeClr>
                </a:solidFill>
              </a:rPr>
              <a:t>decision-making engine/framework for synthesizing, planning, and coordinating a correct-by-construction active cyber defense strategies on Software Defined Networks</a:t>
            </a:r>
            <a:r>
              <a:rPr lang="en-US" dirty="0" smtClean="0"/>
              <a:t>. </a:t>
            </a:r>
          </a:p>
          <a:p>
            <a:pPr>
              <a:lnSpc>
                <a:spcPct val="120000"/>
              </a:lnSpc>
            </a:pPr>
            <a:r>
              <a:rPr lang="en-US" b="1" dirty="0" err="1" smtClean="0"/>
              <a:t>MovNet</a:t>
            </a:r>
            <a:r>
              <a:rPr lang="en-US" b="1" dirty="0" smtClean="0"/>
              <a:t> ACD Capabilities and Tasks</a:t>
            </a:r>
            <a:endParaRPr lang="en-US" b="1" dirty="0"/>
          </a:p>
          <a:p>
            <a:pPr lvl="1">
              <a:lnSpc>
                <a:spcPct val="120000"/>
              </a:lnSpc>
            </a:pPr>
            <a:r>
              <a:rPr lang="en-US" b="1" dirty="0" smtClean="0">
                <a:solidFill>
                  <a:schemeClr val="accent2">
                    <a:lumMod val="50000"/>
                  </a:schemeClr>
                </a:solidFill>
              </a:rPr>
              <a:t>Provable ACD: </a:t>
            </a:r>
            <a:r>
              <a:rPr lang="en-US" dirty="0" smtClean="0"/>
              <a:t>It automatically creates course-of-actions to </a:t>
            </a:r>
            <a:r>
              <a:rPr lang="en-US" i="1" dirty="0" smtClean="0"/>
              <a:t>deter</a:t>
            </a:r>
            <a:r>
              <a:rPr lang="en-US" dirty="0" smtClean="0"/>
              <a:t> and/or </a:t>
            </a:r>
            <a:r>
              <a:rPr lang="en-US" i="1" dirty="0"/>
              <a:t>mitigate</a:t>
            </a:r>
            <a:r>
              <a:rPr lang="en-US" dirty="0"/>
              <a:t> </a:t>
            </a:r>
            <a:r>
              <a:rPr lang="en-US" dirty="0" smtClean="0"/>
              <a:t>stealthy </a:t>
            </a:r>
            <a:r>
              <a:rPr lang="en-US" dirty="0" err="1" smtClean="0"/>
              <a:t>DDoS</a:t>
            </a:r>
            <a:r>
              <a:rPr lang="en-US" dirty="0" smtClean="0"/>
              <a:t>, </a:t>
            </a:r>
            <a:r>
              <a:rPr lang="en-US" dirty="0" err="1" smtClean="0"/>
              <a:t>MiM</a:t>
            </a:r>
            <a:r>
              <a:rPr lang="en-US" dirty="0" smtClean="0"/>
              <a:t>, and recon infrastructure attacks with </a:t>
            </a:r>
            <a:r>
              <a:rPr lang="en-US" b="1" dirty="0" smtClean="0"/>
              <a:t>provable</a:t>
            </a:r>
            <a:r>
              <a:rPr lang="en-US" dirty="0" smtClean="0"/>
              <a:t> security and performance guarantees.</a:t>
            </a:r>
          </a:p>
          <a:p>
            <a:pPr lvl="1">
              <a:lnSpc>
                <a:spcPct val="120000"/>
              </a:lnSpc>
            </a:pPr>
            <a:r>
              <a:rPr lang="en-US" b="1" dirty="0" smtClean="0">
                <a:solidFill>
                  <a:schemeClr val="accent2">
                    <a:lumMod val="50000"/>
                  </a:schemeClr>
                </a:solidFill>
              </a:rPr>
              <a:t>Automated: </a:t>
            </a:r>
            <a:r>
              <a:rPr lang="en-US" dirty="0" err="1" smtClean="0"/>
              <a:t>MoveNet</a:t>
            </a:r>
            <a:r>
              <a:rPr lang="en-US" dirty="0" smtClean="0"/>
              <a:t> can automatically </a:t>
            </a:r>
            <a:r>
              <a:rPr lang="en-US" dirty="0" smtClean="0">
                <a:solidFill>
                  <a:schemeClr val="accent1">
                    <a:lumMod val="75000"/>
                  </a:schemeClr>
                </a:solidFill>
              </a:rPr>
              <a:t>migrate, swap, split</a:t>
            </a:r>
            <a:r>
              <a:rPr lang="en-US" dirty="0" smtClean="0"/>
              <a:t>, or </a:t>
            </a:r>
            <a:r>
              <a:rPr lang="en-US" dirty="0" smtClean="0">
                <a:solidFill>
                  <a:schemeClr val="accent1">
                    <a:lumMod val="75000"/>
                  </a:schemeClr>
                </a:solidFill>
              </a:rPr>
              <a:t>merge</a:t>
            </a:r>
            <a:r>
              <a:rPr lang="en-US" dirty="0" smtClean="0"/>
              <a:t> multiple virtual networks (VNs) </a:t>
            </a:r>
            <a:r>
              <a:rPr lang="en-US" i="1" dirty="0"/>
              <a:t>randomly </a:t>
            </a:r>
            <a:r>
              <a:rPr lang="en-US" dirty="0" smtClean="0"/>
              <a:t>to </a:t>
            </a:r>
            <a:r>
              <a:rPr lang="en-US" i="1" dirty="0" smtClean="0"/>
              <a:t>frequently change </a:t>
            </a:r>
            <a:r>
              <a:rPr lang="en-US" i="1" dirty="0"/>
              <a:t>the critical </a:t>
            </a:r>
            <a:r>
              <a:rPr lang="en-US" i="1" dirty="0" smtClean="0"/>
              <a:t>network physical </a:t>
            </a:r>
            <a:r>
              <a:rPr lang="en-US" i="1" dirty="0"/>
              <a:t>footprint</a:t>
            </a:r>
            <a:r>
              <a:rPr lang="en-US" dirty="0"/>
              <a:t> </a:t>
            </a:r>
            <a:r>
              <a:rPr lang="en-US" dirty="0" smtClean="0"/>
              <a:t>and deceive and mitigate attacks in timely</a:t>
            </a:r>
            <a:r>
              <a:rPr lang="en-US" b="1" dirty="0" smtClean="0"/>
              <a:t> </a:t>
            </a:r>
            <a:r>
              <a:rPr lang="en-US" dirty="0" smtClean="0"/>
              <a:t>manner</a:t>
            </a:r>
            <a:r>
              <a:rPr lang="en-US" b="1" dirty="0" smtClean="0"/>
              <a:t>.</a:t>
            </a:r>
            <a:endParaRPr lang="en-US" dirty="0"/>
          </a:p>
          <a:p>
            <a:pPr lvl="1">
              <a:lnSpc>
                <a:spcPct val="120000"/>
              </a:lnSpc>
            </a:pPr>
            <a:r>
              <a:rPr lang="en-US" b="1" dirty="0" smtClean="0">
                <a:solidFill>
                  <a:schemeClr val="accent2">
                    <a:lumMod val="50000"/>
                  </a:schemeClr>
                </a:solidFill>
              </a:rPr>
              <a:t>Extensible Framework:</a:t>
            </a:r>
            <a:r>
              <a:rPr lang="en-US" dirty="0" smtClean="0">
                <a:solidFill>
                  <a:schemeClr val="accent2">
                    <a:lumMod val="50000"/>
                  </a:schemeClr>
                </a:solidFill>
              </a:rPr>
              <a:t> </a:t>
            </a:r>
            <a:r>
              <a:rPr lang="en-US" dirty="0" smtClean="0"/>
              <a:t>It provides </a:t>
            </a:r>
            <a:r>
              <a:rPr lang="en-US" b="1" dirty="0" smtClean="0"/>
              <a:t>cyber agility primitives</a:t>
            </a:r>
            <a:r>
              <a:rPr lang="en-US" dirty="0" smtClean="0"/>
              <a:t> (</a:t>
            </a:r>
            <a:r>
              <a:rPr lang="en-US" dirty="0" smtClean="0">
                <a:solidFill>
                  <a:schemeClr val="accent1">
                    <a:lumMod val="75000"/>
                  </a:schemeClr>
                </a:solidFill>
              </a:rPr>
              <a:t>monitor, detect, migrate</a:t>
            </a:r>
            <a:r>
              <a:rPr lang="en-US" dirty="0">
                <a:solidFill>
                  <a:schemeClr val="accent1">
                    <a:lumMod val="75000"/>
                  </a:schemeClr>
                </a:solidFill>
              </a:rPr>
              <a:t>, swap, split</a:t>
            </a:r>
            <a:r>
              <a:rPr lang="en-US" dirty="0"/>
              <a:t>, </a:t>
            </a:r>
            <a:r>
              <a:rPr lang="en-US" dirty="0" smtClean="0">
                <a:solidFill>
                  <a:schemeClr val="accent1">
                    <a:lumMod val="75000"/>
                  </a:schemeClr>
                </a:solidFill>
              </a:rPr>
              <a:t>merge, redirect,  </a:t>
            </a:r>
            <a:r>
              <a:rPr lang="en-US" dirty="0" err="1" smtClean="0">
                <a:solidFill>
                  <a:schemeClr val="accent1">
                    <a:lumMod val="75000"/>
                  </a:schemeClr>
                </a:solidFill>
              </a:rPr>
              <a:t>erc</a:t>
            </a:r>
            <a:r>
              <a:rPr lang="en-US" dirty="0" smtClean="0">
                <a:solidFill>
                  <a:schemeClr val="accent1">
                    <a:lumMod val="75000"/>
                  </a:schemeClr>
                </a:solidFill>
              </a:rPr>
              <a:t>)</a:t>
            </a:r>
            <a:r>
              <a:rPr lang="en-US" dirty="0" smtClean="0"/>
              <a:t> </a:t>
            </a:r>
            <a:r>
              <a:rPr lang="en-US" dirty="0"/>
              <a:t>to </a:t>
            </a:r>
            <a:r>
              <a:rPr lang="en-US" dirty="0" smtClean="0"/>
              <a:t>can be used for developing novel active cyber defense in SDN (on going task).</a:t>
            </a:r>
          </a:p>
          <a:p>
            <a:pPr lvl="1">
              <a:lnSpc>
                <a:spcPct val="120000"/>
              </a:lnSpc>
            </a:pPr>
            <a:r>
              <a:rPr lang="en-US" b="1" dirty="0" smtClean="0">
                <a:solidFill>
                  <a:schemeClr val="accent2">
                    <a:lumMod val="50000"/>
                  </a:schemeClr>
                </a:solidFill>
              </a:rPr>
              <a:t>Automated Orchestration: </a:t>
            </a:r>
            <a:r>
              <a:rPr lang="en-US" dirty="0" smtClean="0"/>
              <a:t>and coordination of ACD </a:t>
            </a:r>
            <a:r>
              <a:rPr lang="en-US" dirty="0"/>
              <a:t>using  SDN (on going task</a:t>
            </a:r>
            <a:r>
              <a:rPr lang="en-US" dirty="0" smtClean="0"/>
              <a:t>).</a:t>
            </a:r>
          </a:p>
          <a:p>
            <a:pPr lvl="1">
              <a:lnSpc>
                <a:spcPct val="120000"/>
              </a:lnSpc>
            </a:pPr>
            <a:r>
              <a:rPr lang="en-US" dirty="0" err="1" smtClean="0"/>
              <a:t>MoveNet</a:t>
            </a:r>
            <a:r>
              <a:rPr lang="en-US" dirty="0" smtClean="0"/>
              <a:t> provides </a:t>
            </a:r>
            <a:r>
              <a:rPr lang="en-US" b="1" dirty="0" smtClean="0"/>
              <a:t>proactive</a:t>
            </a:r>
            <a:r>
              <a:rPr lang="en-US" dirty="0"/>
              <a:t>, </a:t>
            </a:r>
            <a:r>
              <a:rPr lang="en-US" b="1" dirty="0"/>
              <a:t>reactive</a:t>
            </a:r>
            <a:r>
              <a:rPr lang="en-US" dirty="0"/>
              <a:t> and </a:t>
            </a:r>
            <a:r>
              <a:rPr lang="en-US" b="1" dirty="0"/>
              <a:t>hybrid</a:t>
            </a:r>
            <a:r>
              <a:rPr lang="en-US" dirty="0"/>
              <a:t> </a:t>
            </a:r>
            <a:r>
              <a:rPr lang="en-US" dirty="0" smtClean="0"/>
              <a:t>defense</a:t>
            </a:r>
            <a:r>
              <a:rPr lang="en-US" dirty="0"/>
              <a:t> (on going task</a:t>
            </a:r>
            <a:r>
              <a:rPr lang="en-US" dirty="0" smtClean="0"/>
              <a:t>).</a:t>
            </a:r>
            <a:endParaRPr lang="en-US" dirty="0"/>
          </a:p>
        </p:txBody>
      </p:sp>
    </p:spTree>
    <p:extLst>
      <p:ext uri="{BB962C8B-B14F-4D97-AF65-F5344CB8AC3E}">
        <p14:creationId xmlns:p14="http://schemas.microsoft.com/office/powerpoint/2010/main" val="88734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7275"/>
            <a:ext cx="9067800" cy="628650"/>
          </a:xfrm>
        </p:spPr>
        <p:txBody>
          <a:bodyPr>
            <a:normAutofit fontScale="90000"/>
          </a:bodyPr>
          <a:lstStyle/>
          <a:p>
            <a:r>
              <a:rPr lang="en-US" sz="3200" b="1" dirty="0" err="1" smtClean="0"/>
              <a:t>MoveNet</a:t>
            </a:r>
            <a:r>
              <a:rPr lang="en-US" sz="3200" b="1" dirty="0" smtClean="0"/>
              <a:t> Correct-by-Construction Planning Approach</a:t>
            </a:r>
            <a:endParaRPr lang="en-US" sz="3200" b="1" dirty="0"/>
          </a:p>
        </p:txBody>
      </p:sp>
      <p:sp>
        <p:nvSpPr>
          <p:cNvPr id="3" name="Content Placeholder 2"/>
          <p:cNvSpPr>
            <a:spLocks noGrp="1"/>
          </p:cNvSpPr>
          <p:nvPr>
            <p:ph idx="1"/>
          </p:nvPr>
        </p:nvSpPr>
        <p:spPr>
          <a:xfrm>
            <a:off x="152400" y="1371600"/>
            <a:ext cx="8915400" cy="5105400"/>
          </a:xfrm>
        </p:spPr>
        <p:txBody>
          <a:bodyPr>
            <a:noAutofit/>
          </a:bodyPr>
          <a:lstStyle/>
          <a:p>
            <a:endParaRPr lang="en-US" sz="2400" dirty="0" smtClean="0"/>
          </a:p>
          <a:p>
            <a:r>
              <a:rPr lang="en-US" sz="2400" dirty="0" smtClean="0"/>
              <a:t>Migrating VNs to frequently mutate </a:t>
            </a:r>
            <a:r>
              <a:rPr lang="en-US" sz="2400" dirty="0"/>
              <a:t>the </a:t>
            </a:r>
            <a:r>
              <a:rPr lang="en-US" sz="2400" dirty="0" smtClean="0"/>
              <a:t>critical physical cyber footprint randomly, while satisfying the following constraints:</a:t>
            </a:r>
          </a:p>
          <a:p>
            <a:pPr lvl="1"/>
            <a:r>
              <a:rPr lang="en-US" sz="2000" b="1" dirty="0" smtClean="0"/>
              <a:t>Timely Mutation: </a:t>
            </a:r>
            <a:r>
              <a:rPr lang="en-US" sz="2000" dirty="0" smtClean="0"/>
              <a:t>The mutation time to new footprint must be fast to invalidate the attacker’s knowledge (migration time &lt; </a:t>
            </a:r>
            <a:r>
              <a:rPr lang="en-US" sz="2000" dirty="0" err="1" smtClean="0"/>
              <a:t>reconn</a:t>
            </a:r>
            <a:r>
              <a:rPr lang="en-US" sz="2000" dirty="0" smtClean="0"/>
              <a:t> time), and isolate attack traffic quickly.</a:t>
            </a:r>
          </a:p>
          <a:p>
            <a:pPr lvl="1"/>
            <a:r>
              <a:rPr lang="en-US" sz="2000" b="1" dirty="0" smtClean="0"/>
              <a:t>Unpredictable Migration</a:t>
            </a:r>
            <a:r>
              <a:rPr lang="en-US" sz="2000" dirty="0" smtClean="0"/>
              <a:t>: Attackers must not predict the new critical footprint.</a:t>
            </a:r>
          </a:p>
          <a:p>
            <a:pPr lvl="1"/>
            <a:r>
              <a:rPr lang="en-US" sz="2000" b="1" dirty="0" err="1" smtClean="0"/>
              <a:t>QoS</a:t>
            </a:r>
            <a:r>
              <a:rPr lang="en-US" sz="2000" b="1" dirty="0" smtClean="0"/>
              <a:t>-aware Mutation</a:t>
            </a:r>
            <a:r>
              <a:rPr lang="en-US" sz="2000" dirty="0" smtClean="0"/>
              <a:t>: VN mutation must satisfy the </a:t>
            </a:r>
            <a:r>
              <a:rPr lang="en-US" sz="2000" dirty="0" err="1" smtClean="0"/>
              <a:t>QoS</a:t>
            </a:r>
            <a:r>
              <a:rPr lang="en-US" sz="2000" dirty="0" smtClean="0"/>
              <a:t> and continuity for all active flows.</a:t>
            </a:r>
          </a:p>
          <a:p>
            <a:pPr lvl="1"/>
            <a:r>
              <a:rPr lang="en-US" sz="2000" b="1" dirty="0" smtClean="0"/>
              <a:t>Cost-effective network-aware migration: </a:t>
            </a:r>
            <a:r>
              <a:rPr lang="en-US" sz="2000" dirty="0" smtClean="0"/>
              <a:t>VN must consider </a:t>
            </a:r>
          </a:p>
          <a:p>
            <a:pPr lvl="1"/>
            <a:r>
              <a:rPr lang="en-US" sz="2000" b="1" dirty="0" smtClean="0"/>
              <a:t>Adaptive ACD</a:t>
            </a:r>
            <a:r>
              <a:rPr lang="en-US" sz="2000" dirty="0" smtClean="0"/>
              <a:t>: migration/mutation strategy is tunable to adapt to various attack models that consider knowledge, resources, and speed.</a:t>
            </a:r>
          </a:p>
        </p:txBody>
      </p:sp>
    </p:spTree>
    <p:extLst>
      <p:ext uri="{BB962C8B-B14F-4D97-AF65-F5344CB8AC3E}">
        <p14:creationId xmlns:p14="http://schemas.microsoft.com/office/powerpoint/2010/main" val="149927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1974"/>
            <a:ext cx="7886700" cy="1592843"/>
          </a:xfrm>
        </p:spPr>
        <p:txBody>
          <a:bodyPr>
            <a:normAutofit/>
          </a:bodyPr>
          <a:lstStyle/>
          <a:p>
            <a:r>
              <a:rPr lang="en-US" sz="1800" dirty="0"/>
              <a:t>Proactively migrates the critical footprint of VN to replace with threat-safe network resources to invalidate network reconnaissance for </a:t>
            </a:r>
            <a:r>
              <a:rPr lang="en-US" sz="1800" dirty="0" err="1"/>
              <a:t>DDoS</a:t>
            </a:r>
            <a:r>
              <a:rPr lang="en-US" sz="1800" dirty="0"/>
              <a:t> </a:t>
            </a:r>
          </a:p>
          <a:p>
            <a:r>
              <a:rPr lang="en-US" sz="1800" dirty="0" err="1"/>
              <a:t>MovNet</a:t>
            </a:r>
            <a:r>
              <a:rPr lang="en-US" sz="1800" dirty="0"/>
              <a:t> Constitutes 4 components as follows:</a:t>
            </a:r>
          </a:p>
          <a:p>
            <a:r>
              <a:rPr lang="en-US" sz="1800" dirty="0"/>
              <a:t>Used </a:t>
            </a:r>
            <a:r>
              <a:rPr lang="en-US" sz="1800" dirty="0" err="1"/>
              <a:t>Satisfiability</a:t>
            </a:r>
            <a:r>
              <a:rPr lang="en-US" sz="1800" dirty="0"/>
              <a:t> Modulo Theory (SMT) to develop </a:t>
            </a:r>
            <a:r>
              <a:rPr lang="en-US" sz="1800" dirty="0" err="1"/>
              <a:t>MoveNet</a:t>
            </a:r>
            <a:endParaRPr lang="en-US" sz="1800" dirty="0"/>
          </a:p>
        </p:txBody>
      </p:sp>
      <p:sp>
        <p:nvSpPr>
          <p:cNvPr id="26" name="Cloud Callout 25"/>
          <p:cNvSpPr/>
          <p:nvPr/>
        </p:nvSpPr>
        <p:spPr>
          <a:xfrm>
            <a:off x="1216568" y="3148382"/>
            <a:ext cx="7054913" cy="638269"/>
          </a:xfrm>
          <a:prstGeom prst="cloudCallout">
            <a:avLst>
              <a:gd name="adj1" fmla="val 16945"/>
              <a:gd name="adj2" fmla="val 114627"/>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r>
              <a:rPr lang="en-US" sz="1350" dirty="0">
                <a:solidFill>
                  <a:prstClr val="black"/>
                </a:solidFill>
              </a:rPr>
              <a:t>Implements migration strategy onto a virtualized physical network by </a:t>
            </a:r>
            <a:r>
              <a:rPr lang="en-US" sz="1350" i="1" u="sng" dirty="0">
                <a:solidFill>
                  <a:prstClr val="black"/>
                </a:solidFill>
              </a:rPr>
              <a:t>handling sequence/scheduling </a:t>
            </a:r>
            <a:r>
              <a:rPr lang="en-US" sz="1350" dirty="0">
                <a:solidFill>
                  <a:prstClr val="black"/>
                </a:solidFill>
              </a:rPr>
              <a:t>of migration steps</a:t>
            </a:r>
            <a:endParaRPr lang="en-US" sz="1350" i="1" u="sng" dirty="0">
              <a:solidFill>
                <a:prstClr val="black"/>
              </a:solidFill>
            </a:endParaRPr>
          </a:p>
        </p:txBody>
      </p:sp>
      <p:sp>
        <p:nvSpPr>
          <p:cNvPr id="13" name="Down Arrow 12"/>
          <p:cNvSpPr/>
          <p:nvPr/>
        </p:nvSpPr>
        <p:spPr>
          <a:xfrm rot="16200000">
            <a:off x="2735875" y="4490901"/>
            <a:ext cx="184339" cy="1013622"/>
          </a:xfrm>
          <a:prstGeom prst="downArrow">
            <a:avLst>
              <a:gd name="adj1" fmla="val 18727"/>
              <a:gd name="adj2" fmla="val 5636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50">
              <a:solidFill>
                <a:prstClr val="white"/>
              </a:solidFill>
            </a:endParaRPr>
          </a:p>
        </p:txBody>
      </p:sp>
      <p:sp>
        <p:nvSpPr>
          <p:cNvPr id="18" name="TextBox 17"/>
          <p:cNvSpPr txBox="1"/>
          <p:nvPr/>
        </p:nvSpPr>
        <p:spPr>
          <a:xfrm>
            <a:off x="2147689" y="4618531"/>
            <a:ext cx="1302950" cy="415498"/>
          </a:xfrm>
          <a:prstGeom prst="rect">
            <a:avLst/>
          </a:prstGeom>
          <a:noFill/>
        </p:spPr>
        <p:txBody>
          <a:bodyPr wrap="square" rtlCol="0">
            <a:spAutoFit/>
          </a:bodyPr>
          <a:lstStyle/>
          <a:p>
            <a:pPr algn="ctr"/>
            <a:r>
              <a:rPr lang="en-US" sz="1050" b="1" dirty="0">
                <a:solidFill>
                  <a:prstClr val="black"/>
                </a:solidFill>
              </a:rPr>
              <a:t>What to Migrate &amp; When to Migrate</a:t>
            </a:r>
          </a:p>
        </p:txBody>
      </p:sp>
      <p:sp>
        <p:nvSpPr>
          <p:cNvPr id="21" name="TextBox 20"/>
          <p:cNvSpPr txBox="1"/>
          <p:nvPr/>
        </p:nvSpPr>
        <p:spPr>
          <a:xfrm>
            <a:off x="2282166" y="4156166"/>
            <a:ext cx="1046080" cy="415498"/>
          </a:xfrm>
          <a:prstGeom prst="rect">
            <a:avLst/>
          </a:prstGeom>
          <a:noFill/>
        </p:spPr>
        <p:txBody>
          <a:bodyPr wrap="square" rtlCol="0">
            <a:spAutoFit/>
          </a:bodyPr>
          <a:lstStyle/>
          <a:p>
            <a:pPr algn="ctr"/>
            <a:r>
              <a:rPr lang="en-US" sz="1050" b="1" dirty="0">
                <a:solidFill>
                  <a:prstClr val="black"/>
                </a:solidFill>
              </a:rPr>
              <a:t>How to Migrate</a:t>
            </a:r>
          </a:p>
        </p:txBody>
      </p:sp>
      <p:sp>
        <p:nvSpPr>
          <p:cNvPr id="19" name="Down Arrow 18"/>
          <p:cNvSpPr/>
          <p:nvPr/>
        </p:nvSpPr>
        <p:spPr>
          <a:xfrm rot="16200000">
            <a:off x="2753421" y="3887444"/>
            <a:ext cx="184339" cy="1013622"/>
          </a:xfrm>
          <a:prstGeom prst="downArrow">
            <a:avLst>
              <a:gd name="adj1" fmla="val 18727"/>
              <a:gd name="adj2" fmla="val 5636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50">
              <a:solidFill>
                <a:prstClr val="white"/>
              </a:solidFill>
            </a:endParaRPr>
          </a:p>
        </p:txBody>
      </p:sp>
      <p:sp>
        <p:nvSpPr>
          <p:cNvPr id="25" name="Cloud Callout 24"/>
          <p:cNvSpPr/>
          <p:nvPr/>
        </p:nvSpPr>
        <p:spPr>
          <a:xfrm>
            <a:off x="1226761" y="3158441"/>
            <a:ext cx="7054913" cy="638269"/>
          </a:xfrm>
          <a:prstGeom prst="cloudCallout">
            <a:avLst>
              <a:gd name="adj1" fmla="val -34547"/>
              <a:gd name="adj2" fmla="val 292287"/>
            </a:avLst>
          </a:prstGeom>
        </p:spPr>
        <p:style>
          <a:lnRef idx="1">
            <a:schemeClr val="accent3"/>
          </a:lnRef>
          <a:fillRef idx="2">
            <a:schemeClr val="accent3"/>
          </a:fillRef>
          <a:effectRef idx="1">
            <a:schemeClr val="accent3"/>
          </a:effectRef>
          <a:fontRef idx="minor">
            <a:schemeClr val="dk1"/>
          </a:fontRef>
        </p:style>
        <p:txBody>
          <a:bodyPr rtlCol="0" anchor="ctr"/>
          <a:lstStyle/>
          <a:p>
            <a:pPr marL="0" lvl="1" algn="ctr"/>
            <a:r>
              <a:rPr lang="en-US" sz="1350" dirty="0">
                <a:solidFill>
                  <a:prstClr val="black"/>
                </a:solidFill>
              </a:rPr>
              <a:t>Formally define </a:t>
            </a:r>
            <a:r>
              <a:rPr lang="en-US" sz="1350" i="1" u="sng" dirty="0">
                <a:solidFill>
                  <a:prstClr val="black"/>
                </a:solidFill>
              </a:rPr>
              <a:t>migration time </a:t>
            </a:r>
            <a:r>
              <a:rPr lang="en-US" sz="1350" dirty="0">
                <a:solidFill>
                  <a:prstClr val="black"/>
                </a:solidFill>
              </a:rPr>
              <a:t>and </a:t>
            </a:r>
            <a:r>
              <a:rPr lang="en-US" sz="1350" i="1" u="sng" dirty="0">
                <a:solidFill>
                  <a:prstClr val="black"/>
                </a:solidFill>
              </a:rPr>
              <a:t>unpredictability</a:t>
            </a:r>
            <a:r>
              <a:rPr lang="en-US" sz="1350" dirty="0">
                <a:solidFill>
                  <a:prstClr val="black"/>
                </a:solidFill>
              </a:rPr>
              <a:t> constraints to ensure safe migration</a:t>
            </a:r>
            <a:endParaRPr lang="en-US" sz="1350" i="1" u="sng" dirty="0">
              <a:solidFill>
                <a:prstClr val="black"/>
              </a:solidFill>
            </a:endParaRPr>
          </a:p>
        </p:txBody>
      </p:sp>
      <p:sp>
        <p:nvSpPr>
          <p:cNvPr id="23" name="Cloud Callout 22"/>
          <p:cNvSpPr/>
          <p:nvPr/>
        </p:nvSpPr>
        <p:spPr>
          <a:xfrm>
            <a:off x="1222230" y="3153902"/>
            <a:ext cx="7054913" cy="638269"/>
          </a:xfrm>
          <a:prstGeom prst="cloudCallout">
            <a:avLst>
              <a:gd name="adj1" fmla="val -38878"/>
              <a:gd name="adj2" fmla="val 103989"/>
            </a:avLst>
          </a:prstGeom>
        </p:spPr>
        <p:style>
          <a:lnRef idx="1">
            <a:schemeClr val="accent6"/>
          </a:lnRef>
          <a:fillRef idx="2">
            <a:schemeClr val="accent6"/>
          </a:fillRef>
          <a:effectRef idx="1">
            <a:schemeClr val="accent6"/>
          </a:effectRef>
          <a:fontRef idx="minor">
            <a:schemeClr val="dk1"/>
          </a:fontRef>
        </p:style>
        <p:txBody>
          <a:bodyPr rtlCol="0" anchor="ctr"/>
          <a:lstStyle/>
          <a:p>
            <a:pPr marL="0" lvl="1" algn="ctr"/>
            <a:r>
              <a:rPr lang="en-US" sz="1350" dirty="0">
                <a:solidFill>
                  <a:prstClr val="black"/>
                </a:solidFill>
              </a:rPr>
              <a:t>Formal model of VN placement to ensure </a:t>
            </a:r>
            <a:r>
              <a:rPr lang="en-US" sz="1350" i="1" u="sng" dirty="0">
                <a:solidFill>
                  <a:prstClr val="black"/>
                </a:solidFill>
              </a:rPr>
              <a:t>provably correct resource allocation under continuous migration</a:t>
            </a:r>
          </a:p>
        </p:txBody>
      </p:sp>
      <p:sp>
        <p:nvSpPr>
          <p:cNvPr id="24" name="Cloud Callout 23"/>
          <p:cNvSpPr/>
          <p:nvPr/>
        </p:nvSpPr>
        <p:spPr>
          <a:xfrm>
            <a:off x="1227892" y="3159570"/>
            <a:ext cx="7054913" cy="638269"/>
          </a:xfrm>
          <a:prstGeom prst="cloudCallout">
            <a:avLst>
              <a:gd name="adj1" fmla="val -35606"/>
              <a:gd name="adj2" fmla="val 198670"/>
            </a:avLst>
          </a:prstGeom>
        </p:spPr>
        <p:style>
          <a:lnRef idx="1">
            <a:schemeClr val="accent5"/>
          </a:lnRef>
          <a:fillRef idx="2">
            <a:schemeClr val="accent5"/>
          </a:fillRef>
          <a:effectRef idx="1">
            <a:schemeClr val="accent5"/>
          </a:effectRef>
          <a:fontRef idx="minor">
            <a:schemeClr val="dk1"/>
          </a:fontRef>
        </p:style>
        <p:txBody>
          <a:bodyPr rtlCol="0" anchor="ctr"/>
          <a:lstStyle/>
          <a:p>
            <a:pPr marL="0" lvl="1" algn="ctr"/>
            <a:r>
              <a:rPr lang="en-US" sz="1350" dirty="0">
                <a:solidFill>
                  <a:prstClr val="black"/>
                </a:solidFill>
              </a:rPr>
              <a:t>Stealthy </a:t>
            </a:r>
            <a:r>
              <a:rPr lang="en-US" sz="1350" dirty="0" err="1">
                <a:solidFill>
                  <a:prstClr val="black"/>
                </a:solidFill>
              </a:rPr>
              <a:t>DDoS</a:t>
            </a:r>
            <a:r>
              <a:rPr lang="en-US" sz="1350" dirty="0">
                <a:solidFill>
                  <a:prstClr val="black"/>
                </a:solidFill>
              </a:rPr>
              <a:t> threat modeling to know </a:t>
            </a:r>
            <a:r>
              <a:rPr lang="en-US" sz="1350" i="1" u="sng" dirty="0">
                <a:solidFill>
                  <a:prstClr val="black"/>
                </a:solidFill>
              </a:rPr>
              <a:t>what could be attacked and when it could happen</a:t>
            </a:r>
          </a:p>
        </p:txBody>
      </p:sp>
      <p:sp>
        <p:nvSpPr>
          <p:cNvPr id="2" name="Title 1"/>
          <p:cNvSpPr>
            <a:spLocks noGrp="1"/>
          </p:cNvSpPr>
          <p:nvPr>
            <p:ph type="title"/>
          </p:nvPr>
        </p:nvSpPr>
        <p:spPr>
          <a:xfrm>
            <a:off x="562650" y="994944"/>
            <a:ext cx="8162031" cy="700505"/>
          </a:xfrm>
        </p:spPr>
        <p:txBody>
          <a:bodyPr>
            <a:normAutofit/>
          </a:bodyPr>
          <a:lstStyle/>
          <a:p>
            <a:r>
              <a:rPr lang="en-US" sz="3200" b="1" dirty="0" err="1"/>
              <a:t>MoveNet</a:t>
            </a:r>
            <a:r>
              <a:rPr lang="en-US" sz="3200" b="1" dirty="0"/>
              <a:t> </a:t>
            </a:r>
            <a:r>
              <a:rPr lang="en-US" sz="3200" b="1" dirty="0" smtClean="0"/>
              <a:t>Proactive Resiliency Approach</a:t>
            </a:r>
            <a:endParaRPr lang="en-US" sz="3200" b="1" dirty="0"/>
          </a:p>
        </p:txBody>
      </p:sp>
      <p:sp>
        <p:nvSpPr>
          <p:cNvPr id="4" name="Rounded Rectangle 3"/>
          <p:cNvSpPr/>
          <p:nvPr/>
        </p:nvSpPr>
        <p:spPr>
          <a:xfrm>
            <a:off x="473620" y="4165510"/>
            <a:ext cx="1839491" cy="45752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350" dirty="0">
                <a:solidFill>
                  <a:prstClr val="white"/>
                </a:solidFill>
                <a:latin typeface="Aharoni" panose="02010803020104030203" pitchFamily="2" charset="-79"/>
                <a:cs typeface="Aharoni" panose="02010803020104030203" pitchFamily="2" charset="-79"/>
              </a:rPr>
              <a:t>VN Placement</a:t>
            </a:r>
          </a:p>
        </p:txBody>
      </p:sp>
      <p:sp>
        <p:nvSpPr>
          <p:cNvPr id="5" name="Rounded Rectangle 4"/>
          <p:cNvSpPr/>
          <p:nvPr/>
        </p:nvSpPr>
        <p:spPr>
          <a:xfrm>
            <a:off x="473609" y="5372408"/>
            <a:ext cx="1839489" cy="45753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350" dirty="0">
                <a:solidFill>
                  <a:prstClr val="white"/>
                </a:solidFill>
                <a:latin typeface="Aharoni" panose="02010803020104030203" pitchFamily="2" charset="-79"/>
                <a:cs typeface="Aharoni" panose="02010803020104030203" pitchFamily="2" charset="-79"/>
              </a:rPr>
              <a:t>Threat-aware Migration</a:t>
            </a:r>
          </a:p>
        </p:txBody>
      </p:sp>
      <p:sp>
        <p:nvSpPr>
          <p:cNvPr id="6" name="Rounded Rectangle 5"/>
          <p:cNvSpPr/>
          <p:nvPr/>
        </p:nvSpPr>
        <p:spPr>
          <a:xfrm>
            <a:off x="473609" y="4768969"/>
            <a:ext cx="1837167" cy="4575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350" dirty="0">
                <a:solidFill>
                  <a:prstClr val="white"/>
                </a:solidFill>
                <a:latin typeface="Aharoni" panose="02010803020104030203" pitchFamily="2" charset="-79"/>
                <a:cs typeface="Aharoni" panose="02010803020104030203" pitchFamily="2" charset="-79"/>
              </a:rPr>
              <a:t>Threat Model</a:t>
            </a:r>
          </a:p>
        </p:txBody>
      </p:sp>
      <p:sp>
        <p:nvSpPr>
          <p:cNvPr id="7" name="Oval 6"/>
          <p:cNvSpPr/>
          <p:nvPr/>
        </p:nvSpPr>
        <p:spPr>
          <a:xfrm>
            <a:off x="3322606" y="4245880"/>
            <a:ext cx="1288682" cy="15037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solidFill>
                <a:prstClr val="white"/>
              </a:solidFill>
              <a:latin typeface="Aharoni" panose="02010803020104030203" pitchFamily="2" charset="-79"/>
              <a:cs typeface="Aharoni" panose="02010803020104030203" pitchFamily="2" charset="-79"/>
            </a:endParaRPr>
          </a:p>
        </p:txBody>
      </p:sp>
      <p:sp>
        <p:nvSpPr>
          <p:cNvPr id="8" name="Rounded Rectangle 7"/>
          <p:cNvSpPr/>
          <p:nvPr/>
        </p:nvSpPr>
        <p:spPr>
          <a:xfrm>
            <a:off x="5482401" y="4245880"/>
            <a:ext cx="1198388" cy="15037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a:solidFill>
                  <a:prstClr val="white"/>
                </a:solidFill>
                <a:latin typeface="Aharoni" panose="02010803020104030203" pitchFamily="2" charset="-79"/>
                <a:cs typeface="Aharoni" panose="02010803020104030203" pitchFamily="2" charset="-79"/>
              </a:rPr>
              <a:t>Migration Mechanism</a:t>
            </a:r>
          </a:p>
        </p:txBody>
      </p:sp>
      <p:sp>
        <p:nvSpPr>
          <p:cNvPr id="9" name="Rounded Rectangle 8"/>
          <p:cNvSpPr/>
          <p:nvPr/>
        </p:nvSpPr>
        <p:spPr>
          <a:xfrm>
            <a:off x="7616002" y="4245880"/>
            <a:ext cx="1070798" cy="15037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err="1">
                <a:solidFill>
                  <a:prstClr val="white"/>
                </a:solidFill>
                <a:latin typeface="Aharoni" panose="02010803020104030203" pitchFamily="2" charset="-79"/>
                <a:cs typeface="Aharoni" panose="02010803020104030203" pitchFamily="2" charset="-79"/>
              </a:rPr>
              <a:t>PlanetLab</a:t>
            </a:r>
            <a:endParaRPr lang="en-US" sz="1200" b="1" dirty="0">
              <a:solidFill>
                <a:prstClr val="white"/>
              </a:solidFill>
              <a:latin typeface="Aharoni" panose="02010803020104030203" pitchFamily="2" charset="-79"/>
              <a:cs typeface="Aharoni" panose="02010803020104030203" pitchFamily="2" charset="-79"/>
            </a:endParaRPr>
          </a:p>
          <a:p>
            <a:pPr algn="ctr"/>
            <a:r>
              <a:rPr lang="en-US" sz="1200" b="1" dirty="0">
                <a:solidFill>
                  <a:prstClr val="white"/>
                </a:solidFill>
                <a:latin typeface="Aharoni" panose="02010803020104030203" pitchFamily="2" charset="-79"/>
                <a:cs typeface="Aharoni" panose="02010803020104030203" pitchFamily="2" charset="-79"/>
              </a:rPr>
              <a:t>&amp;</a:t>
            </a:r>
          </a:p>
          <a:p>
            <a:pPr algn="ctr"/>
            <a:r>
              <a:rPr lang="en-US" sz="1200" b="1" dirty="0" err="1">
                <a:solidFill>
                  <a:prstClr val="white"/>
                </a:solidFill>
                <a:latin typeface="Aharoni" panose="02010803020104030203" pitchFamily="2" charset="-79"/>
                <a:cs typeface="Aharoni" panose="02010803020104030203" pitchFamily="2" charset="-79"/>
              </a:rPr>
              <a:t>Mininet</a:t>
            </a:r>
            <a:endParaRPr lang="en-US" sz="1200" b="1" dirty="0">
              <a:solidFill>
                <a:prstClr val="white"/>
              </a:solidFill>
              <a:latin typeface="Aharoni" panose="02010803020104030203" pitchFamily="2" charset="-79"/>
              <a:cs typeface="Aharoni" panose="02010803020104030203" pitchFamily="2" charset="-79"/>
            </a:endParaRPr>
          </a:p>
        </p:txBody>
      </p:sp>
      <p:sp>
        <p:nvSpPr>
          <p:cNvPr id="14" name="Down Arrow 13"/>
          <p:cNvSpPr/>
          <p:nvPr/>
        </p:nvSpPr>
        <p:spPr>
          <a:xfrm rot="16200000">
            <a:off x="4970871" y="4578345"/>
            <a:ext cx="184339" cy="838749"/>
          </a:xfrm>
          <a:prstGeom prst="downArrow">
            <a:avLst>
              <a:gd name="adj1" fmla="val 18727"/>
              <a:gd name="adj2" fmla="val 5636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50">
              <a:solidFill>
                <a:prstClr val="white"/>
              </a:solidFill>
            </a:endParaRPr>
          </a:p>
        </p:txBody>
      </p:sp>
      <p:sp>
        <p:nvSpPr>
          <p:cNvPr id="15" name="Down Arrow 14"/>
          <p:cNvSpPr/>
          <p:nvPr/>
        </p:nvSpPr>
        <p:spPr>
          <a:xfrm rot="16200000">
            <a:off x="7048829" y="4522722"/>
            <a:ext cx="184354" cy="949997"/>
          </a:xfrm>
          <a:prstGeom prst="downArrow">
            <a:avLst>
              <a:gd name="adj1" fmla="val 18727"/>
              <a:gd name="adj2" fmla="val 5636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50">
              <a:solidFill>
                <a:prstClr val="white"/>
              </a:solidFill>
            </a:endParaRPr>
          </a:p>
        </p:txBody>
      </p:sp>
      <p:sp>
        <p:nvSpPr>
          <p:cNvPr id="16" name="TextBox 15"/>
          <p:cNvSpPr txBox="1"/>
          <p:nvPr/>
        </p:nvSpPr>
        <p:spPr>
          <a:xfrm>
            <a:off x="6666006" y="4514868"/>
            <a:ext cx="1030196" cy="461665"/>
          </a:xfrm>
          <a:prstGeom prst="rect">
            <a:avLst/>
          </a:prstGeom>
          <a:noFill/>
        </p:spPr>
        <p:txBody>
          <a:bodyPr wrap="square" rtlCol="0">
            <a:spAutoFit/>
          </a:bodyPr>
          <a:lstStyle/>
          <a:p>
            <a:pPr algn="ctr"/>
            <a:r>
              <a:rPr lang="en-US" sz="1200" b="1" dirty="0">
                <a:solidFill>
                  <a:prstClr val="black"/>
                </a:solidFill>
              </a:rPr>
              <a:t>How to Implement</a:t>
            </a:r>
          </a:p>
        </p:txBody>
      </p:sp>
      <p:sp>
        <p:nvSpPr>
          <p:cNvPr id="17" name="TextBox 16"/>
          <p:cNvSpPr txBox="1"/>
          <p:nvPr/>
        </p:nvSpPr>
        <p:spPr>
          <a:xfrm>
            <a:off x="4433731" y="4537749"/>
            <a:ext cx="1126790" cy="461665"/>
          </a:xfrm>
          <a:prstGeom prst="rect">
            <a:avLst/>
          </a:prstGeom>
          <a:noFill/>
        </p:spPr>
        <p:txBody>
          <a:bodyPr wrap="square" rtlCol="0">
            <a:spAutoFit/>
          </a:bodyPr>
          <a:lstStyle/>
          <a:p>
            <a:pPr algn="ctr"/>
            <a:r>
              <a:rPr lang="en-US" sz="1200" b="1" dirty="0">
                <a:solidFill>
                  <a:prstClr val="black"/>
                </a:solidFill>
              </a:rPr>
              <a:t>Migration Strategy</a:t>
            </a:r>
          </a:p>
        </p:txBody>
      </p:sp>
      <p:sp>
        <p:nvSpPr>
          <p:cNvPr id="20" name="Down Arrow 19"/>
          <p:cNvSpPr/>
          <p:nvPr/>
        </p:nvSpPr>
        <p:spPr>
          <a:xfrm rot="16200000">
            <a:off x="2741921" y="5083647"/>
            <a:ext cx="184339" cy="1013622"/>
          </a:xfrm>
          <a:prstGeom prst="downArrow">
            <a:avLst>
              <a:gd name="adj1" fmla="val 18727"/>
              <a:gd name="adj2" fmla="val 5636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50">
              <a:solidFill>
                <a:prstClr val="white"/>
              </a:solidFill>
            </a:endParaRPr>
          </a:p>
        </p:txBody>
      </p:sp>
      <p:sp>
        <p:nvSpPr>
          <p:cNvPr id="22" name="TextBox 21"/>
          <p:cNvSpPr txBox="1"/>
          <p:nvPr/>
        </p:nvSpPr>
        <p:spPr>
          <a:xfrm>
            <a:off x="2231369" y="5357126"/>
            <a:ext cx="1193325" cy="253916"/>
          </a:xfrm>
          <a:prstGeom prst="rect">
            <a:avLst/>
          </a:prstGeom>
          <a:noFill/>
        </p:spPr>
        <p:txBody>
          <a:bodyPr wrap="square" rtlCol="0">
            <a:spAutoFit/>
          </a:bodyPr>
          <a:lstStyle/>
          <a:p>
            <a:pPr algn="ctr"/>
            <a:r>
              <a:rPr lang="en-US" sz="1050" b="1" dirty="0">
                <a:solidFill>
                  <a:prstClr val="black"/>
                </a:solidFill>
              </a:rPr>
              <a:t>Where to Migrate</a:t>
            </a:r>
          </a:p>
        </p:txBody>
      </p:sp>
      <p:sp>
        <p:nvSpPr>
          <p:cNvPr id="10" name="TextBox 9"/>
          <p:cNvSpPr txBox="1"/>
          <p:nvPr/>
        </p:nvSpPr>
        <p:spPr>
          <a:xfrm>
            <a:off x="3477258" y="4711242"/>
            <a:ext cx="931153" cy="553998"/>
          </a:xfrm>
          <a:prstGeom prst="rect">
            <a:avLst/>
          </a:prstGeom>
          <a:noFill/>
        </p:spPr>
        <p:txBody>
          <a:bodyPr wrap="none" rtlCol="0">
            <a:spAutoFit/>
          </a:bodyPr>
          <a:lstStyle/>
          <a:p>
            <a:pPr algn="ctr"/>
            <a:r>
              <a:rPr lang="en-US" sz="1500" b="1" dirty="0" err="1">
                <a:solidFill>
                  <a:prstClr val="white"/>
                </a:solidFill>
              </a:rPr>
              <a:t>MoveNet</a:t>
            </a:r>
            <a:endParaRPr lang="en-US" sz="1500" b="1" dirty="0">
              <a:solidFill>
                <a:prstClr val="white"/>
              </a:solidFill>
            </a:endParaRPr>
          </a:p>
          <a:p>
            <a:pPr algn="ctr"/>
            <a:r>
              <a:rPr lang="en-US" sz="1500" b="1" dirty="0">
                <a:solidFill>
                  <a:prstClr val="white"/>
                </a:solidFill>
              </a:rPr>
              <a:t>Strategy</a:t>
            </a:r>
          </a:p>
        </p:txBody>
      </p:sp>
    </p:spTree>
    <p:extLst>
      <p:ext uri="{BB962C8B-B14F-4D97-AF65-F5344CB8AC3E}">
        <p14:creationId xmlns:p14="http://schemas.microsoft.com/office/powerpoint/2010/main" val="614522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par>
                          <p:cTn id="55" fill="hold">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childTnLst>
                          </p:cTn>
                        </p:par>
                        <p:par>
                          <p:cTn id="85" fill="hold">
                            <p:stCondLst>
                              <p:cond delay="500"/>
                            </p:stCondLst>
                            <p:childTnLst>
                              <p:par>
                                <p:cTn id="86" presetID="22" presetClass="entr" presetSubtype="4"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down)">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26"/>
                                        </p:tgtEl>
                                      </p:cBhvr>
                                    </p:animEffect>
                                    <p:set>
                                      <p:cBhvr>
                                        <p:cTn id="102" dur="1" fill="hold">
                                          <p:stCondLst>
                                            <p:cond delay="499"/>
                                          </p:stCondLst>
                                        </p:cTn>
                                        <p:tgtEl>
                                          <p:spTgt spid="26"/>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fade">
                                      <p:cBhvr>
                                        <p:cTn id="105" dur="500"/>
                                        <p:tgtEl>
                                          <p:spTgt spid="9"/>
                                        </p:tgtEl>
                                      </p:cBhvr>
                                    </p:animEffec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3">
                                            <p:txEl>
                                              <p:pRg st="2" end="2"/>
                                            </p:txEl>
                                          </p:spTgt>
                                        </p:tgtEl>
                                        <p:attrNameLst>
                                          <p:attrName>style.visibility</p:attrName>
                                        </p:attrNameLst>
                                      </p:cBhvr>
                                      <p:to>
                                        <p:strVal val="visible"/>
                                      </p:to>
                                    </p:set>
                                    <p:animEffect transition="in" filter="fade">
                                      <p:cBhvr>
                                        <p:cTn id="10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13" grpId="0" animBg="1"/>
      <p:bldP spid="18" grpId="0"/>
      <p:bldP spid="21" grpId="0"/>
      <p:bldP spid="19" grpId="0" animBg="1"/>
      <p:bldP spid="25" grpId="0" animBg="1"/>
      <p:bldP spid="25" grpId="1" animBg="1"/>
      <p:bldP spid="23" grpId="0" animBg="1"/>
      <p:bldP spid="23" grpId="1" animBg="1"/>
      <p:bldP spid="24" grpId="0" animBg="1"/>
      <p:bldP spid="24" grpId="1" animBg="1"/>
      <p:bldP spid="4" grpId="0" animBg="1"/>
      <p:bldP spid="5" grpId="0" animBg="1"/>
      <p:bldP spid="6" grpId="0" animBg="1"/>
      <p:bldP spid="7" grpId="0" animBg="1"/>
      <p:bldP spid="8" grpId="0" animBg="1"/>
      <p:bldP spid="9" grpId="0" animBg="1"/>
      <p:bldP spid="14" grpId="0" animBg="1"/>
      <p:bldP spid="15" grpId="0" animBg="1"/>
      <p:bldP spid="16" grpId="0"/>
      <p:bldP spid="17" grpId="0"/>
      <p:bldP spid="20" grpId="0" animBg="1"/>
      <p:bldP spid="2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b="1" dirty="0" smtClean="0"/>
              <a:t>Comprehensive Multi DDoS Resiliency Mechanism</a:t>
            </a:r>
            <a:endParaRPr lang="en-US" sz="2900" b="1" dirty="0"/>
          </a:p>
        </p:txBody>
      </p:sp>
      <p:sp>
        <p:nvSpPr>
          <p:cNvPr id="3" name="Content Placeholder 2"/>
          <p:cNvSpPr>
            <a:spLocks noGrp="1"/>
          </p:cNvSpPr>
          <p:nvPr>
            <p:ph idx="1"/>
          </p:nvPr>
        </p:nvSpPr>
        <p:spPr/>
        <p:txBody>
          <a:bodyPr>
            <a:normAutofit fontScale="92500" lnSpcReduction="10000"/>
          </a:bodyPr>
          <a:lstStyle/>
          <a:p>
            <a:r>
              <a:rPr lang="en-US" dirty="0" smtClean="0"/>
              <a:t>Different DDoS attacks require different defense mechanisms</a:t>
            </a:r>
          </a:p>
          <a:p>
            <a:r>
              <a:rPr lang="en-US" dirty="0" smtClean="0"/>
              <a:t>Developed VN agility based primitives such that these can be combined in different combinations to comprehensively defend DDoS attack</a:t>
            </a:r>
          </a:p>
          <a:p>
            <a:r>
              <a:rPr lang="en-US" dirty="0" smtClean="0"/>
              <a:t>Four primitives are:</a:t>
            </a:r>
          </a:p>
          <a:p>
            <a:pPr lvl="1"/>
            <a:r>
              <a:rPr lang="en-US" dirty="0" smtClean="0"/>
              <a:t>Move Primitive</a:t>
            </a:r>
          </a:p>
          <a:p>
            <a:pPr lvl="1"/>
            <a:r>
              <a:rPr lang="en-US" dirty="0" smtClean="0"/>
              <a:t>Split </a:t>
            </a:r>
            <a:r>
              <a:rPr lang="en-US" dirty="0"/>
              <a:t>Primitive</a:t>
            </a:r>
          </a:p>
          <a:p>
            <a:pPr lvl="1"/>
            <a:r>
              <a:rPr lang="en-US" dirty="0" smtClean="0"/>
              <a:t>Swap Primitive</a:t>
            </a:r>
          </a:p>
          <a:p>
            <a:pPr lvl="1"/>
            <a:r>
              <a:rPr lang="en-US" dirty="0" smtClean="0"/>
              <a:t>Merge Primitive</a:t>
            </a:r>
          </a:p>
        </p:txBody>
      </p:sp>
      <p:sp>
        <p:nvSpPr>
          <p:cNvPr id="4" name="Slide Number Placeholder 3"/>
          <p:cNvSpPr>
            <a:spLocks noGrp="1"/>
          </p:cNvSpPr>
          <p:nvPr>
            <p:ph type="sldNum" sz="quarter" idx="12"/>
          </p:nvPr>
        </p:nvSpPr>
        <p:spPr/>
        <p:txBody>
          <a:bodyPr/>
          <a:lstStyle/>
          <a:p>
            <a:fld id="{70F0CADD-B6E5-4D3C-A861-C2294A5CBB4F}" type="slidenum">
              <a:rPr lang="en-US" smtClean="0"/>
              <a:pPr/>
              <a:t>103</a:t>
            </a:fld>
            <a:endParaRPr lang="en-US"/>
          </a:p>
        </p:txBody>
      </p:sp>
    </p:spTree>
    <p:extLst>
      <p:ext uri="{BB962C8B-B14F-4D97-AF65-F5344CB8AC3E}">
        <p14:creationId xmlns:p14="http://schemas.microsoft.com/office/powerpoint/2010/main" val="132894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Adaptive </a:t>
            </a:r>
            <a:r>
              <a:rPr lang="en-US" sz="3200" b="1" dirty="0"/>
              <a:t>Defense </a:t>
            </a:r>
            <a:r>
              <a:rPr lang="en-US" sz="3200" b="1" dirty="0" smtClean="0"/>
              <a:t>Strategy</a:t>
            </a:r>
            <a:endParaRPr lang="en-US" sz="3200" b="1" dirty="0"/>
          </a:p>
        </p:txBody>
      </p:sp>
      <p:graphicFrame>
        <p:nvGraphicFramePr>
          <p:cNvPr id="5" name="Content Placeholder 4"/>
          <p:cNvGraphicFramePr>
            <a:graphicFrameLocks noGrp="1"/>
          </p:cNvGraphicFramePr>
          <p:nvPr>
            <p:ph idx="1"/>
            <p:extLst/>
          </p:nvPr>
        </p:nvGraphicFramePr>
        <p:xfrm>
          <a:off x="114299" y="3215761"/>
          <a:ext cx="8915401" cy="35661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838201">
                  <a:extLst>
                    <a:ext uri="{9D8B030D-6E8A-4147-A177-3AD203B41FA5}">
                      <a16:colId xmlns:a16="http://schemas.microsoft.com/office/drawing/2014/main" val="20007"/>
                    </a:ext>
                  </a:extLst>
                </a:gridCol>
              </a:tblGrid>
              <a:tr h="320040">
                <a:tc rowSpan="2">
                  <a:txBody>
                    <a:bodyPr/>
                    <a:lstStyle/>
                    <a:p>
                      <a:pPr algn="ctr"/>
                      <a:r>
                        <a:rPr lang="en-US" dirty="0" smtClean="0"/>
                        <a:t>DDoS Type</a:t>
                      </a:r>
                      <a:endParaRPr lang="en-US" dirty="0"/>
                    </a:p>
                  </a:txBody>
                  <a:tcPr/>
                </a:tc>
                <a:tc rowSpan="2">
                  <a:txBody>
                    <a:bodyPr/>
                    <a:lstStyle/>
                    <a:p>
                      <a:pPr algn="ctr"/>
                      <a:r>
                        <a:rPr lang="en-US" dirty="0" smtClean="0"/>
                        <a:t>Defense Mode</a:t>
                      </a:r>
                      <a:endParaRPr lang="en-US" dirty="0"/>
                    </a:p>
                  </a:txBody>
                  <a:tcPr/>
                </a:tc>
                <a:tc rowSpan="2">
                  <a:txBody>
                    <a:bodyPr/>
                    <a:lstStyle/>
                    <a:p>
                      <a:pPr algn="ctr"/>
                      <a:r>
                        <a:rPr lang="en-US" dirty="0" smtClean="0"/>
                        <a:t>Move</a:t>
                      </a:r>
                      <a:endParaRPr lang="en-US" dirty="0"/>
                    </a:p>
                  </a:txBody>
                  <a:tcPr/>
                </a:tc>
                <a:tc gridSpan="3">
                  <a:txBody>
                    <a:bodyPr/>
                    <a:lstStyle/>
                    <a:p>
                      <a:pPr algn="ctr"/>
                      <a:r>
                        <a:rPr lang="en-US" dirty="0" smtClean="0"/>
                        <a:t>Split</a:t>
                      </a:r>
                      <a:endParaRPr lang="en-US" dirty="0"/>
                    </a:p>
                  </a:txBody>
                  <a:tcPr/>
                </a:tc>
                <a:tc hMerge="1">
                  <a:txBody>
                    <a:bodyPr/>
                    <a:lstStyle/>
                    <a:p>
                      <a:pPr algn="ctr"/>
                      <a:endParaRPr lang="en-US" dirty="0"/>
                    </a:p>
                  </a:txBody>
                  <a:tcPr/>
                </a:tc>
                <a:tc hMerge="1">
                  <a:txBody>
                    <a:bodyPr/>
                    <a:lstStyle/>
                    <a:p>
                      <a:pPr algn="ctr"/>
                      <a:endParaRPr lang="en-US" dirty="0"/>
                    </a:p>
                  </a:txBody>
                  <a:tcPr/>
                </a:tc>
                <a:tc rowSpan="2">
                  <a:txBody>
                    <a:bodyPr/>
                    <a:lstStyle/>
                    <a:p>
                      <a:pPr algn="ctr"/>
                      <a:r>
                        <a:rPr lang="en-US" dirty="0" smtClean="0"/>
                        <a:t>Swap</a:t>
                      </a:r>
                      <a:endParaRPr lang="en-US" dirty="0"/>
                    </a:p>
                  </a:txBody>
                  <a:tcPr/>
                </a:tc>
                <a:tc rowSpan="2">
                  <a:txBody>
                    <a:bodyPr/>
                    <a:lstStyle/>
                    <a:p>
                      <a:pPr algn="ctr"/>
                      <a:r>
                        <a:rPr lang="en-US" dirty="0" smtClean="0"/>
                        <a:t>Merge</a:t>
                      </a:r>
                      <a:endParaRPr lang="en-US" dirty="0"/>
                    </a:p>
                  </a:txBody>
                  <a:tcPr/>
                </a:tc>
                <a:extLst>
                  <a:ext uri="{0D108BD9-81ED-4DB2-BD59-A6C34878D82A}">
                    <a16:rowId xmlns:a16="http://schemas.microsoft.com/office/drawing/2014/main" val="10000"/>
                  </a:ext>
                </a:extLst>
              </a:tr>
              <a:tr h="3200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dirty="0" smtClean="0"/>
                        <a:t>DS</a:t>
                      </a:r>
                      <a:endParaRPr lang="en-US" dirty="0"/>
                    </a:p>
                  </a:txBody>
                  <a:tcPr/>
                </a:tc>
                <a:tc>
                  <a:txBody>
                    <a:bodyPr/>
                    <a:lstStyle/>
                    <a:p>
                      <a:pPr algn="ctr"/>
                      <a:r>
                        <a:rPr lang="en-US" dirty="0" smtClean="0"/>
                        <a:t>FS</a:t>
                      </a:r>
                      <a:endParaRPr lang="en-US" dirty="0"/>
                    </a:p>
                  </a:txBody>
                  <a:tcPr/>
                </a:tc>
                <a:tc>
                  <a:txBody>
                    <a:bodyPr/>
                    <a:lstStyle/>
                    <a:p>
                      <a:pPr algn="ctr"/>
                      <a:r>
                        <a:rPr lang="en-US" dirty="0" smtClean="0"/>
                        <a:t>CS</a:t>
                      </a:r>
                      <a:endParaRPr lang="en-US"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70840">
                <a:tc>
                  <a:txBody>
                    <a:bodyPr/>
                    <a:lstStyle/>
                    <a:p>
                      <a:r>
                        <a:rPr lang="en-US" dirty="0" smtClean="0"/>
                        <a:t>Slow Low Rate Indirect </a:t>
                      </a:r>
                      <a:r>
                        <a:rPr lang="en-US" dirty="0" err="1" smtClean="0"/>
                        <a:t>DDoS</a:t>
                      </a:r>
                      <a:r>
                        <a:rPr lang="en-US" dirty="0" smtClean="0"/>
                        <a:t> Attack</a:t>
                      </a:r>
                      <a:endParaRPr lang="en-US" dirty="0"/>
                    </a:p>
                  </a:txBody>
                  <a:tcPr/>
                </a:tc>
                <a:tc>
                  <a:txBody>
                    <a:bodyPr/>
                    <a:lstStyle/>
                    <a:p>
                      <a:r>
                        <a:rPr lang="en-US" dirty="0" smtClean="0"/>
                        <a:t>Proactive</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smtClean="0"/>
                        <a:t>Aggressive Direct </a:t>
                      </a:r>
                      <a:r>
                        <a:rPr lang="en-US" dirty="0" err="1" smtClean="0"/>
                        <a:t>DDoS</a:t>
                      </a:r>
                      <a:r>
                        <a:rPr lang="en-US" dirty="0" smtClean="0"/>
                        <a:t> Attack</a:t>
                      </a:r>
                    </a:p>
                    <a:p>
                      <a:endParaRPr lang="en-US" dirty="0"/>
                    </a:p>
                  </a:txBody>
                  <a:tcPr/>
                </a:tc>
                <a:tc>
                  <a:txBody>
                    <a:bodyPr/>
                    <a:lstStyle/>
                    <a:p>
                      <a:r>
                        <a:rPr lang="en-US" dirty="0" smtClean="0"/>
                        <a:t>Reactive</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smtClean="0"/>
                        <a:t>Slow High Rate Direct </a:t>
                      </a:r>
                      <a:r>
                        <a:rPr lang="en-US" dirty="0" err="1" smtClean="0"/>
                        <a:t>DDoS</a:t>
                      </a:r>
                      <a:r>
                        <a:rPr lang="en-US" baseline="0" dirty="0" smtClean="0"/>
                        <a:t> </a:t>
                      </a:r>
                      <a:r>
                        <a:rPr lang="en-US" dirty="0" smtClean="0"/>
                        <a:t>Attack</a:t>
                      </a:r>
                      <a:endParaRPr lang="en-US" dirty="0"/>
                    </a:p>
                  </a:txBody>
                  <a:tcPr/>
                </a:tc>
                <a:tc>
                  <a:txBody>
                    <a:bodyPr/>
                    <a:lstStyle/>
                    <a:p>
                      <a:r>
                        <a:rPr lang="en-US" dirty="0" smtClean="0"/>
                        <a:t>Proactive</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Aggressive Indirect Direct </a:t>
                      </a:r>
                      <a:r>
                        <a:rPr lang="en-US" dirty="0" err="1" smtClean="0"/>
                        <a:t>DDoS</a:t>
                      </a:r>
                      <a:r>
                        <a:rPr lang="en-US" baseline="0" dirty="0" smtClean="0"/>
                        <a:t> </a:t>
                      </a:r>
                      <a:r>
                        <a:rPr lang="en-US" dirty="0" smtClean="0"/>
                        <a:t>Attack</a:t>
                      </a:r>
                      <a:endParaRPr lang="en-US" dirty="0"/>
                    </a:p>
                  </a:txBody>
                  <a:tcPr/>
                </a:tc>
                <a:tc>
                  <a:txBody>
                    <a:bodyPr/>
                    <a:lstStyle/>
                    <a:p>
                      <a:r>
                        <a:rPr lang="en-US" dirty="0" smtClean="0"/>
                        <a:t>Reactive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70F0CADD-B6E5-4D3C-A861-C2294A5CBB4F}" type="slidenum">
              <a:rPr lang="en-US" smtClean="0"/>
              <a:pPr/>
              <a:t>104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4267200"/>
            <a:ext cx="348763" cy="39915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4267200"/>
            <a:ext cx="348763" cy="399156"/>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4876800"/>
            <a:ext cx="348763" cy="399156"/>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4844428"/>
            <a:ext cx="348763" cy="399156"/>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653" y="4876800"/>
            <a:ext cx="348763" cy="399156"/>
          </a:xfrm>
          <a:prstGeom prst="rect">
            <a:avLst/>
          </a:prstGeom>
        </p:spPr>
      </p:pic>
      <p:sp>
        <p:nvSpPr>
          <p:cNvPr id="11" name="TextBox 10"/>
          <p:cNvSpPr txBox="1"/>
          <p:nvPr/>
        </p:nvSpPr>
        <p:spPr>
          <a:xfrm>
            <a:off x="5698881" y="2393678"/>
            <a:ext cx="251460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Reactive</a:t>
            </a:r>
          </a:p>
        </p:txBody>
      </p:sp>
      <p:sp>
        <p:nvSpPr>
          <p:cNvPr id="12" name="TextBox 11"/>
          <p:cNvSpPr txBox="1"/>
          <p:nvPr/>
        </p:nvSpPr>
        <p:spPr>
          <a:xfrm>
            <a:off x="228600" y="1654314"/>
            <a:ext cx="8534400"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Times New Roman" pitchFamily="18" charset="0"/>
                <a:cs typeface="Times New Roman" pitchFamily="18" charset="0"/>
              </a:rPr>
              <a:t>Defense Strategy: </a:t>
            </a:r>
            <a:r>
              <a:rPr lang="en-US" sz="2000" dirty="0" smtClean="0">
                <a:latin typeface="Times New Roman" pitchFamily="18" charset="0"/>
                <a:cs typeface="Times New Roman" pitchFamily="18" charset="0"/>
              </a:rPr>
              <a:t>Combining </a:t>
            </a:r>
            <a:r>
              <a:rPr lang="en-US" sz="2000" dirty="0">
                <a:latin typeface="Times New Roman" pitchFamily="18" charset="0"/>
                <a:cs typeface="Times New Roman" pitchFamily="18" charset="0"/>
              </a:rPr>
              <a:t>these agility </a:t>
            </a:r>
            <a:r>
              <a:rPr lang="en-US" sz="2000" dirty="0" smtClean="0">
                <a:latin typeface="Times New Roman" pitchFamily="18" charset="0"/>
                <a:cs typeface="Times New Roman" pitchFamily="18" charset="0"/>
              </a:rPr>
              <a:t>primitives in </a:t>
            </a:r>
            <a:r>
              <a:rPr lang="en-US" sz="2000" dirty="0">
                <a:latin typeface="Times New Roman" pitchFamily="18" charset="0"/>
                <a:cs typeface="Times New Roman" pitchFamily="18" charset="0"/>
              </a:rPr>
              <a:t>different combinations to devise a defense approach against different DDoS </a:t>
            </a:r>
            <a:r>
              <a:rPr lang="en-US" sz="2000" dirty="0" smtClean="0">
                <a:latin typeface="Times New Roman" pitchFamily="18" charset="0"/>
                <a:cs typeface="Times New Roman" pitchFamily="18" charset="0"/>
              </a:rPr>
              <a:t>attacks</a:t>
            </a:r>
          </a:p>
        </p:txBody>
      </p:sp>
      <p:sp>
        <p:nvSpPr>
          <p:cNvPr id="13" name="TextBox 12"/>
          <p:cNvSpPr txBox="1"/>
          <p:nvPr/>
        </p:nvSpPr>
        <p:spPr>
          <a:xfrm>
            <a:off x="883653" y="2396761"/>
            <a:ext cx="304800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Proactive </a:t>
            </a:r>
          </a:p>
        </p:txBody>
      </p:sp>
      <p:sp>
        <p:nvSpPr>
          <p:cNvPr id="14" name="TextBox 13"/>
          <p:cNvSpPr txBox="1"/>
          <p:nvPr/>
        </p:nvSpPr>
        <p:spPr>
          <a:xfrm>
            <a:off x="6594231" y="2849194"/>
            <a:ext cx="723900" cy="369332"/>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New</a:t>
            </a:r>
          </a:p>
        </p:txBody>
      </p:sp>
      <p:sp>
        <p:nvSpPr>
          <p:cNvPr id="15" name="TextBox 14"/>
          <p:cNvSpPr txBox="1"/>
          <p:nvPr/>
        </p:nvSpPr>
        <p:spPr>
          <a:xfrm>
            <a:off x="1387666" y="2846429"/>
            <a:ext cx="2265460" cy="369332"/>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Revised (Fine grain)</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399" y="5574857"/>
            <a:ext cx="348763" cy="39915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7884" y="5583785"/>
            <a:ext cx="348763" cy="399156"/>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6145070"/>
            <a:ext cx="348763" cy="39915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6200081"/>
            <a:ext cx="348763" cy="399156"/>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3652" y="6200081"/>
            <a:ext cx="348763" cy="399156"/>
          </a:xfrm>
          <a:prstGeom prst="rect">
            <a:avLst/>
          </a:prstGeom>
        </p:spPr>
      </p:pic>
    </p:spTree>
    <p:extLst>
      <p:ext uri="{BB962C8B-B14F-4D97-AF65-F5344CB8AC3E}">
        <p14:creationId xmlns:p14="http://schemas.microsoft.com/office/powerpoint/2010/main" val="373630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Composing Agility based Defense</a:t>
            </a:r>
          </a:p>
        </p:txBody>
      </p:sp>
      <p:sp>
        <p:nvSpPr>
          <p:cNvPr id="4" name="Slide Number Placeholder 3"/>
          <p:cNvSpPr>
            <a:spLocks noGrp="1"/>
          </p:cNvSpPr>
          <p:nvPr>
            <p:ph type="sldNum" sz="quarter" idx="12"/>
          </p:nvPr>
        </p:nvSpPr>
        <p:spPr/>
        <p:txBody>
          <a:bodyPr/>
          <a:lstStyle/>
          <a:p>
            <a:fld id="{70F0CADD-B6E5-4D3C-A861-C2294A5CBB4F}" type="slidenum">
              <a:rPr lang="en-US" smtClean="0"/>
              <a:pPr/>
              <a:t>105</a:t>
            </a:fld>
            <a:endParaRPr lang="en-US"/>
          </a:p>
        </p:txBody>
      </p:sp>
      <p:sp>
        <p:nvSpPr>
          <p:cNvPr id="5" name="Oval 4"/>
          <p:cNvSpPr/>
          <p:nvPr/>
        </p:nvSpPr>
        <p:spPr>
          <a:xfrm>
            <a:off x="1582154" y="2279487"/>
            <a:ext cx="15240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Proactive</a:t>
            </a:r>
          </a:p>
        </p:txBody>
      </p:sp>
      <p:sp>
        <p:nvSpPr>
          <p:cNvPr id="6" name="Oval 5"/>
          <p:cNvSpPr/>
          <p:nvPr/>
        </p:nvSpPr>
        <p:spPr>
          <a:xfrm>
            <a:off x="5620754" y="2279487"/>
            <a:ext cx="15240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Reactive</a:t>
            </a:r>
          </a:p>
        </p:txBody>
      </p:sp>
      <p:sp>
        <p:nvSpPr>
          <p:cNvPr id="7" name="Arc 6"/>
          <p:cNvSpPr/>
          <p:nvPr/>
        </p:nvSpPr>
        <p:spPr>
          <a:xfrm>
            <a:off x="896354" y="2127087"/>
            <a:ext cx="762000" cy="762000"/>
          </a:xfrm>
          <a:prstGeom prst="arc">
            <a:avLst>
              <a:gd name="adj1" fmla="val 2443487"/>
              <a:gd name="adj2" fmla="val 0"/>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91554" y="1605204"/>
            <a:ext cx="1371600" cy="523220"/>
          </a:xfrm>
          <a:prstGeom prst="rect">
            <a:avLst/>
          </a:prstGeom>
          <a:noFill/>
        </p:spPr>
        <p:txBody>
          <a:bodyPr wrap="square" rtlCol="0">
            <a:spAutoFit/>
          </a:bodyPr>
          <a:lstStyle/>
          <a:p>
            <a:pPr algn="ctr"/>
            <a:r>
              <a:rPr lang="en-US" sz="1400" b="1" dirty="0">
                <a:solidFill>
                  <a:srgbClr val="00B050"/>
                </a:solidFill>
                <a:latin typeface="Times New Roman" pitchFamily="18" charset="0"/>
                <a:cs typeface="Times New Roman" pitchFamily="18" charset="0"/>
              </a:rPr>
              <a:t>No attack with decay function</a:t>
            </a:r>
          </a:p>
        </p:txBody>
      </p:sp>
      <p:sp>
        <p:nvSpPr>
          <p:cNvPr id="9" name="Arc 8"/>
          <p:cNvSpPr/>
          <p:nvPr/>
        </p:nvSpPr>
        <p:spPr>
          <a:xfrm>
            <a:off x="2648954" y="1751267"/>
            <a:ext cx="3360821" cy="1056440"/>
          </a:xfrm>
          <a:prstGeom prst="arc">
            <a:avLst>
              <a:gd name="adj1" fmla="val 10791193"/>
              <a:gd name="adj2" fmla="val 86944"/>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414964" y="1441287"/>
            <a:ext cx="1828800" cy="307777"/>
          </a:xfrm>
          <a:prstGeom prst="rect">
            <a:avLst/>
          </a:prstGeom>
          <a:noFill/>
        </p:spPr>
        <p:txBody>
          <a:bodyPr wrap="square" rtlCol="0">
            <a:spAutoFit/>
          </a:bodyPr>
          <a:lstStyle/>
          <a:p>
            <a:pPr algn="ctr"/>
            <a:r>
              <a:rPr lang="en-US" sz="1400" b="1" dirty="0">
                <a:solidFill>
                  <a:srgbClr val="FF0000"/>
                </a:solidFill>
                <a:latin typeface="Times New Roman" pitchFamily="18" charset="0"/>
                <a:cs typeface="Times New Roman" pitchFamily="18" charset="0"/>
              </a:rPr>
              <a:t>Attack detected</a:t>
            </a:r>
          </a:p>
        </p:txBody>
      </p:sp>
      <p:sp>
        <p:nvSpPr>
          <p:cNvPr id="11" name="Arc 10"/>
          <p:cNvSpPr/>
          <p:nvPr/>
        </p:nvSpPr>
        <p:spPr>
          <a:xfrm rot="7790047">
            <a:off x="6995582" y="2022441"/>
            <a:ext cx="762000" cy="762000"/>
          </a:xfrm>
          <a:prstGeom prst="arc">
            <a:avLst>
              <a:gd name="adj1" fmla="val 2443487"/>
              <a:gd name="adj2" fmla="val 0"/>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6547184" y="1487454"/>
                <a:ext cx="1828801" cy="578428"/>
              </a:xfrm>
              <a:prstGeom prst="rect">
                <a:avLst/>
              </a:prstGeom>
              <a:noFill/>
            </p:spPr>
            <p:txBody>
              <a:bodyPr wrap="square" rtlCol="0">
                <a:spAutoFit/>
              </a:bodyPr>
              <a:lstStyle/>
              <a:p>
                <a:pPr algn="ctr"/>
                <a14:m>
                  <m:oMath xmlns:m="http://schemas.openxmlformats.org/officeDocument/2006/math">
                    <m:r>
                      <a:rPr lang="en-US" b="1" i="1" smtClean="0">
                        <a:solidFill>
                          <a:srgbClr val="FF0000"/>
                        </a:solidFill>
                        <a:latin typeface="Cambria Math" panose="02040503050406030204" pitchFamily="18" charset="0"/>
                        <a:cs typeface="Times New Roman" pitchFamily="18" charset="0"/>
                      </a:rPr>
                      <m:t>¬</m:t>
                    </m:r>
                  </m:oMath>
                </a14:m>
                <a:r>
                  <a:rPr lang="en-US" sz="1400" b="1" dirty="0">
                    <a:solidFill>
                      <a:srgbClr val="FF0000"/>
                    </a:solidFill>
                    <a:latin typeface="Times New Roman" pitchFamily="18" charset="0"/>
                    <a:cs typeface="Times New Roman" pitchFamily="18" charset="0"/>
                  </a:rPr>
                  <a:t> mitigated </a:t>
                </a:r>
                <a:r>
                  <a:rPr lang="en-US" sz="1400" b="1" dirty="0">
                    <a:solidFill>
                      <a:srgbClr val="FF0000"/>
                    </a:solidFill>
                    <a:latin typeface="Times New Roman" pitchFamily="18" charset="0"/>
                    <a:cs typeface="Times New Roman" pitchFamily="18" charset="0"/>
                    <a:sym typeface="Wingdings" panose="05000000000000000000" pitchFamily="2" charset="2"/>
                  </a:rPr>
                  <a:t> </a:t>
                </a:r>
                <a:r>
                  <a:rPr lang="en-US" sz="1400" b="1" dirty="0">
                    <a:solidFill>
                      <a:srgbClr val="FF0000"/>
                    </a:solidFill>
                    <a:latin typeface="Times New Roman" pitchFamily="18" charset="0"/>
                    <a:cs typeface="Times New Roman" pitchFamily="18" charset="0"/>
                  </a:rPr>
                  <a:t>increased sensitivity</a:t>
                </a:r>
              </a:p>
            </p:txBody>
          </p:sp>
        </mc:Choice>
        <mc:Fallback xmlns="">
          <p:sp>
            <p:nvSpPr>
              <p:cNvPr id="12" name="TextBox 11"/>
              <p:cNvSpPr txBox="1">
                <a:spLocks noRot="1" noChangeAspect="1" noMove="1" noResize="1" noEditPoints="1" noAdjustHandles="1" noChangeArrowheads="1" noChangeShapeType="1" noTextEdit="1"/>
              </p:cNvSpPr>
              <p:nvPr/>
            </p:nvSpPr>
            <p:spPr>
              <a:xfrm>
                <a:off x="6547184" y="1487454"/>
                <a:ext cx="1828801" cy="578428"/>
              </a:xfrm>
              <a:prstGeom prst="rect">
                <a:avLst/>
              </a:prstGeom>
              <a:blipFill rotWithShape="0">
                <a:blip r:embed="rId2"/>
                <a:stretch>
                  <a:fillRect b="-10526"/>
                </a:stretch>
              </a:blipFill>
            </p:spPr>
            <p:txBody>
              <a:bodyPr/>
              <a:lstStyle/>
              <a:p>
                <a:r>
                  <a:rPr lang="en-US">
                    <a:noFill/>
                  </a:rPr>
                  <a:t> </a:t>
                </a:r>
              </a:p>
            </p:txBody>
          </p:sp>
        </mc:Fallback>
      </mc:AlternateContent>
      <p:grpSp>
        <p:nvGrpSpPr>
          <p:cNvPr id="15" name="Group 14"/>
          <p:cNvGrpSpPr/>
          <p:nvPr/>
        </p:nvGrpSpPr>
        <p:grpSpPr>
          <a:xfrm>
            <a:off x="3694992" y="3267470"/>
            <a:ext cx="1481197" cy="738664"/>
            <a:chOff x="3790458" y="4340783"/>
            <a:chExt cx="1394067" cy="738664"/>
          </a:xfrm>
        </p:grpSpPr>
        <p:sp>
          <p:nvSpPr>
            <p:cNvPr id="13" name="Rectangle 12"/>
            <p:cNvSpPr/>
            <p:nvPr/>
          </p:nvSpPr>
          <p:spPr>
            <a:xfrm>
              <a:off x="3856597" y="4390900"/>
              <a:ext cx="1219200" cy="649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err="1">
                <a:solidFill>
                  <a:schemeClr val="tx1"/>
                </a:solidFill>
                <a:latin typeface="Times New Roman" pitchFamily="18" charset="0"/>
                <a:cs typeface="Times New Roman" pitchFamily="18" charset="0"/>
              </a:endParaRPr>
            </a:p>
          </p:txBody>
        </p:sp>
        <p:sp>
          <p:nvSpPr>
            <p:cNvPr id="14" name="TextBox 13"/>
            <p:cNvSpPr txBox="1"/>
            <p:nvPr/>
          </p:nvSpPr>
          <p:spPr>
            <a:xfrm>
              <a:off x="3790458" y="4340783"/>
              <a:ext cx="1394067" cy="738664"/>
            </a:xfrm>
            <a:prstGeom prst="rect">
              <a:avLst/>
            </a:prstGeom>
            <a:noFill/>
          </p:spPr>
          <p:txBody>
            <a:bodyPr wrap="square" rtlCol="0">
              <a:spAutoFit/>
            </a:bodyPr>
            <a:lstStyle/>
            <a:p>
              <a:pPr algn="ctr"/>
              <a:r>
                <a:rPr lang="en-US" sz="1400" b="1" dirty="0">
                  <a:latin typeface="Times New Roman" pitchFamily="18" charset="0"/>
                  <a:cs typeface="Times New Roman" pitchFamily="18" charset="0"/>
                </a:rPr>
                <a:t>Update Proactive Strategy</a:t>
              </a:r>
            </a:p>
          </p:txBody>
        </p:sp>
      </p:grpSp>
      <p:sp>
        <p:nvSpPr>
          <p:cNvPr id="18" name="Arc 17"/>
          <p:cNvSpPr/>
          <p:nvPr/>
        </p:nvSpPr>
        <p:spPr>
          <a:xfrm rot="9603402">
            <a:off x="5008382" y="3094251"/>
            <a:ext cx="1348697" cy="634589"/>
          </a:xfrm>
          <a:prstGeom prst="arc">
            <a:avLst>
              <a:gd name="adj1" fmla="val 10791193"/>
              <a:gd name="adj2" fmla="val 86944"/>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12121688">
            <a:off x="2411579" y="3113025"/>
            <a:ext cx="1348697" cy="634589"/>
          </a:xfrm>
          <a:prstGeom prst="arc">
            <a:avLst>
              <a:gd name="adj1" fmla="val 10791193"/>
              <a:gd name="adj2" fmla="val 86944"/>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5791200" y="3581400"/>
            <a:ext cx="1371600" cy="307777"/>
          </a:xfrm>
          <a:prstGeom prst="rect">
            <a:avLst/>
          </a:prstGeom>
          <a:noFill/>
        </p:spPr>
        <p:txBody>
          <a:bodyPr wrap="square" rtlCol="0">
            <a:spAutoFit/>
          </a:bodyPr>
          <a:lstStyle/>
          <a:p>
            <a:pPr algn="ctr"/>
            <a:r>
              <a:rPr lang="en-US" sz="1400" b="1" dirty="0">
                <a:solidFill>
                  <a:srgbClr val="00B050"/>
                </a:solidFill>
                <a:latin typeface="Times New Roman" pitchFamily="18" charset="0"/>
                <a:cs typeface="Times New Roman" pitchFamily="18" charset="0"/>
              </a:rPr>
              <a:t>Mitigated</a:t>
            </a:r>
          </a:p>
        </p:txBody>
      </p:sp>
      <p:sp>
        <p:nvSpPr>
          <p:cNvPr id="21" name="TextBox 20"/>
          <p:cNvSpPr txBox="1"/>
          <p:nvPr/>
        </p:nvSpPr>
        <p:spPr>
          <a:xfrm>
            <a:off x="154408" y="4401546"/>
            <a:ext cx="4209046" cy="1200329"/>
          </a:xfrm>
          <a:prstGeom prst="rect">
            <a:avLst/>
          </a:prstGeom>
          <a:noFill/>
        </p:spPr>
        <p:txBody>
          <a:bodyPr wrap="square" rtlCol="0">
            <a:spAutoFit/>
          </a:bodyPr>
          <a:lstStyle/>
          <a:p>
            <a:pPr algn="ctr"/>
            <a:r>
              <a:rPr lang="en-US" b="1" dirty="0">
                <a:latin typeface="Times New Roman" pitchFamily="18" charset="0"/>
                <a:cs typeface="Times New Roman" pitchFamily="18" charset="0"/>
              </a:rPr>
              <a:t>Decay Function</a:t>
            </a:r>
            <a:endParaRPr lang="en-US" dirty="0">
              <a:latin typeface="Times New Roman" pitchFamily="18" charset="0"/>
              <a:cs typeface="Times New Roman" pitchFamily="18" charset="0"/>
            </a:endParaRPr>
          </a:p>
          <a:p>
            <a:pPr marL="342900" indent="-342900">
              <a:buFont typeface="+mj-lt"/>
              <a:buAutoNum type="arabicPeriod"/>
            </a:pPr>
            <a:r>
              <a:rPr lang="en-US" dirty="0">
                <a:latin typeface="Times New Roman" pitchFamily="18" charset="0"/>
                <a:cs typeface="Times New Roman" pitchFamily="18" charset="0"/>
              </a:rPr>
              <a:t>Reduce the frequency of migration, </a:t>
            </a:r>
          </a:p>
          <a:p>
            <a:pPr marL="342900" indent="-342900">
              <a:buFont typeface="+mj-lt"/>
              <a:buAutoNum type="arabicPeriod"/>
            </a:pPr>
            <a:r>
              <a:rPr lang="en-US" dirty="0">
                <a:latin typeface="Times New Roman" pitchFamily="18" charset="0"/>
                <a:cs typeface="Times New Roman" pitchFamily="18" charset="0"/>
              </a:rPr>
              <a:t>Reduce the number of destinations to be migrated, Etc.</a:t>
            </a:r>
          </a:p>
        </p:txBody>
      </p:sp>
      <p:sp>
        <p:nvSpPr>
          <p:cNvPr id="22" name="TextBox 21"/>
          <p:cNvSpPr txBox="1"/>
          <p:nvPr/>
        </p:nvSpPr>
        <p:spPr>
          <a:xfrm>
            <a:off x="4800600" y="4401547"/>
            <a:ext cx="4209046" cy="1754326"/>
          </a:xfrm>
          <a:prstGeom prst="rect">
            <a:avLst/>
          </a:prstGeom>
          <a:noFill/>
        </p:spPr>
        <p:txBody>
          <a:bodyPr wrap="square" rtlCol="0">
            <a:spAutoFit/>
          </a:bodyPr>
          <a:lstStyle/>
          <a:p>
            <a:pPr algn="ctr"/>
            <a:r>
              <a:rPr lang="en-US" b="1" dirty="0">
                <a:latin typeface="Times New Roman" pitchFamily="18" charset="0"/>
                <a:cs typeface="Times New Roman" pitchFamily="18" charset="0"/>
              </a:rPr>
              <a:t>Update Strategy</a:t>
            </a:r>
            <a:endParaRPr lang="en-US" dirty="0">
              <a:latin typeface="Times New Roman" pitchFamily="18" charset="0"/>
              <a:cs typeface="Times New Roman" pitchFamily="18" charset="0"/>
            </a:endParaRPr>
          </a:p>
          <a:p>
            <a:pPr marL="342900" indent="-342900">
              <a:buFont typeface="+mj-lt"/>
              <a:buAutoNum type="arabicPeriod"/>
            </a:pPr>
            <a:r>
              <a:rPr lang="en-US" dirty="0">
                <a:latin typeface="Times New Roman" pitchFamily="18" charset="0"/>
                <a:cs typeface="Times New Roman" pitchFamily="18" charset="0"/>
              </a:rPr>
              <a:t>Adjust the reconnaissance time based trigger</a:t>
            </a:r>
          </a:p>
          <a:p>
            <a:pPr marL="342900" indent="-342900">
              <a:buFont typeface="+mj-lt"/>
              <a:buAutoNum type="arabicPeriod"/>
            </a:pPr>
            <a:r>
              <a:rPr lang="en-US" dirty="0">
                <a:latin typeface="Times New Roman" pitchFamily="18" charset="0"/>
                <a:cs typeface="Times New Roman" pitchFamily="18" charset="0"/>
              </a:rPr>
              <a:t>Adjust flow level detection threshold</a:t>
            </a:r>
          </a:p>
          <a:p>
            <a:pPr marL="342900" indent="-342900">
              <a:buFont typeface="+mj-lt"/>
              <a:buAutoNum type="arabicPeriod"/>
            </a:pPr>
            <a:r>
              <a:rPr lang="en-US" dirty="0">
                <a:latin typeface="Times New Roman" pitchFamily="18" charset="0"/>
                <a:cs typeface="Times New Roman" pitchFamily="18" charset="0"/>
              </a:rPr>
              <a:t>Adjust migration frequency</a:t>
            </a:r>
          </a:p>
          <a:p>
            <a:pPr marL="342900" indent="-342900">
              <a:buFont typeface="+mj-lt"/>
              <a:buAutoNum type="arabicPeriod"/>
            </a:pPr>
            <a:r>
              <a:rPr lang="en-US" dirty="0">
                <a:latin typeface="Times New Roman" pitchFamily="18" charset="0"/>
                <a:cs typeface="Times New Roman" pitchFamily="18" charset="0"/>
              </a:rPr>
              <a:t>Adjust unpredictability parameter, etc.</a:t>
            </a:r>
          </a:p>
        </p:txBody>
      </p:sp>
    </p:spTree>
    <p:extLst>
      <p:ext uri="{BB962C8B-B14F-4D97-AF65-F5344CB8AC3E}">
        <p14:creationId xmlns:p14="http://schemas.microsoft.com/office/powerpoint/2010/main" val="152697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562"/>
            <a:ext cx="8229600" cy="427038"/>
          </a:xfrm>
        </p:spPr>
        <p:txBody>
          <a:bodyPr/>
          <a:lstStyle/>
          <a:p>
            <a:r>
              <a:rPr lang="en-US" dirty="0" smtClean="0"/>
              <a:t>NSF I/UCRC Research Consortium Model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9130360"/>
              </p:ext>
            </p:extLst>
          </p:nvPr>
        </p:nvGraphicFramePr>
        <p:xfrm>
          <a:off x="457200" y="1752600"/>
          <a:ext cx="6477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934200" y="2133600"/>
            <a:ext cx="1981200" cy="2209800"/>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solidFill>
                  <a:schemeClr val="tx1"/>
                </a:solidFill>
              </a:rPr>
              <a:t>Research Innovations</a:t>
            </a:r>
            <a:endParaRPr lang="en-US" sz="1900" b="1" dirty="0">
              <a:solidFill>
                <a:schemeClr val="tx1"/>
              </a:solidFill>
            </a:endParaRPr>
          </a:p>
        </p:txBody>
      </p:sp>
    </p:spTree>
    <p:extLst>
      <p:ext uri="{BB962C8B-B14F-4D97-AF65-F5344CB8AC3E}">
        <p14:creationId xmlns:p14="http://schemas.microsoft.com/office/powerpoint/2010/main" val="170757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914400"/>
            <a:ext cx="7924800" cy="4270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Public-Private-Academic Consortium for Addressing I&amp;T Challenges Security A&amp;A</a:t>
            </a:r>
            <a:endParaRPr lang="en-US" sz="3200" b="1" dirty="0"/>
          </a:p>
        </p:txBody>
      </p:sp>
      <p:graphicFrame>
        <p:nvGraphicFramePr>
          <p:cNvPr id="2" name="Diagram 1"/>
          <p:cNvGraphicFramePr/>
          <p:nvPr>
            <p:extLst/>
          </p:nvPr>
        </p:nvGraphicFramePr>
        <p:xfrm>
          <a:off x="1371600" y="1981200"/>
          <a:ext cx="6248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a:off x="5105400" y="2743200"/>
            <a:ext cx="1219200" cy="2590800"/>
          </a:xfrm>
          <a:prstGeom prst="straightConnector1">
            <a:avLst/>
          </a:prstGeom>
          <a:ln>
            <a:prstDash val="dash"/>
            <a:headEnd type="arrow"/>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2590800" y="2667000"/>
            <a:ext cx="1295400" cy="2667000"/>
          </a:xfrm>
          <a:prstGeom prst="straightConnector1">
            <a:avLst/>
          </a:prstGeom>
          <a:ln>
            <a:prstDash val="dash"/>
            <a:headEnd type="arrow"/>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238500" y="5943600"/>
            <a:ext cx="2476500" cy="0"/>
          </a:xfrm>
          <a:prstGeom prst="straightConnector1">
            <a:avLst/>
          </a:prstGeom>
          <a:ln>
            <a:prstDash val="dash"/>
            <a:headEnd type="arrow"/>
            <a:tailEnd type="arrow"/>
          </a:ln>
        </p:spPr>
        <p:style>
          <a:lnRef idx="2">
            <a:schemeClr val="dk1"/>
          </a:lnRef>
          <a:fillRef idx="0">
            <a:schemeClr val="dk1"/>
          </a:fillRef>
          <a:effectRef idx="1">
            <a:schemeClr val="dk1"/>
          </a:effectRef>
          <a:fontRef idx="minor">
            <a:schemeClr val="tx1"/>
          </a:fontRef>
        </p:style>
      </p:cxnSp>
      <p:sp>
        <p:nvSpPr>
          <p:cNvPr id="13" name="Left Brace 12"/>
          <p:cNvSpPr/>
          <p:nvPr/>
        </p:nvSpPr>
        <p:spPr>
          <a:xfrm>
            <a:off x="6934200" y="5334000"/>
            <a:ext cx="304800" cy="1219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10800000">
            <a:off x="1600199" y="5181600"/>
            <a:ext cx="457200" cy="1524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239000" y="5576170"/>
            <a:ext cx="1529521" cy="923330"/>
          </a:xfrm>
          <a:prstGeom prst="rect">
            <a:avLst/>
          </a:prstGeom>
          <a:noFill/>
        </p:spPr>
        <p:txBody>
          <a:bodyPr wrap="none" rtlCol="0">
            <a:spAutoFit/>
          </a:bodyPr>
          <a:lstStyle/>
          <a:p>
            <a:r>
              <a:rPr lang="en-US" dirty="0" smtClean="0">
                <a:solidFill>
                  <a:schemeClr val="tx2"/>
                </a:solidFill>
              </a:rPr>
              <a:t>- Agencies</a:t>
            </a:r>
          </a:p>
          <a:p>
            <a:pPr marL="285750" indent="-285750">
              <a:buFontTx/>
              <a:buChar char="-"/>
            </a:pPr>
            <a:endParaRPr lang="en-US" dirty="0" smtClean="0">
              <a:solidFill>
                <a:schemeClr val="tx2"/>
              </a:solidFill>
            </a:endParaRPr>
          </a:p>
          <a:p>
            <a:r>
              <a:rPr lang="en-US" dirty="0" smtClean="0">
                <a:solidFill>
                  <a:schemeClr val="tx2"/>
                </a:solidFill>
              </a:rPr>
              <a:t>- National labs</a:t>
            </a:r>
            <a:endParaRPr lang="en-US" dirty="0">
              <a:solidFill>
                <a:schemeClr val="tx2"/>
              </a:solidFill>
            </a:endParaRPr>
          </a:p>
        </p:txBody>
      </p:sp>
      <p:sp>
        <p:nvSpPr>
          <p:cNvPr id="16" name="TextBox 15"/>
          <p:cNvSpPr txBox="1"/>
          <p:nvPr/>
        </p:nvSpPr>
        <p:spPr>
          <a:xfrm>
            <a:off x="299279" y="5181600"/>
            <a:ext cx="1495859" cy="1477328"/>
          </a:xfrm>
          <a:prstGeom prst="rect">
            <a:avLst/>
          </a:prstGeom>
          <a:noFill/>
        </p:spPr>
        <p:txBody>
          <a:bodyPr wrap="none" rtlCol="0">
            <a:spAutoFit/>
          </a:bodyPr>
          <a:lstStyle/>
          <a:p>
            <a:pPr marL="285750" indent="-285750">
              <a:buFontTx/>
              <a:buChar char="-"/>
            </a:pPr>
            <a:r>
              <a:rPr lang="en-US" dirty="0" smtClean="0">
                <a:solidFill>
                  <a:schemeClr val="tx2"/>
                </a:solidFill>
              </a:rPr>
              <a:t>Financial </a:t>
            </a:r>
          </a:p>
          <a:p>
            <a:pPr marL="285750" indent="-285750">
              <a:buFontTx/>
              <a:buChar char="-"/>
            </a:pPr>
            <a:r>
              <a:rPr lang="en-US" dirty="0" smtClean="0">
                <a:solidFill>
                  <a:schemeClr val="tx2"/>
                </a:solidFill>
              </a:rPr>
              <a:t>Energy</a:t>
            </a:r>
          </a:p>
          <a:p>
            <a:pPr marL="285750" indent="-285750">
              <a:buFontTx/>
              <a:buChar char="-"/>
            </a:pPr>
            <a:r>
              <a:rPr lang="en-US" dirty="0" smtClean="0">
                <a:solidFill>
                  <a:schemeClr val="tx2"/>
                </a:solidFill>
              </a:rPr>
              <a:t>Integrators</a:t>
            </a:r>
          </a:p>
          <a:p>
            <a:pPr marL="285750" indent="-285750">
              <a:buFontTx/>
              <a:buChar char="-"/>
            </a:pPr>
            <a:r>
              <a:rPr lang="en-US" dirty="0" smtClean="0">
                <a:solidFill>
                  <a:schemeClr val="tx2"/>
                </a:solidFill>
              </a:rPr>
              <a:t>Vendors</a:t>
            </a:r>
          </a:p>
          <a:p>
            <a:pPr marL="285750" indent="-285750">
              <a:buFontTx/>
              <a:buChar char="-"/>
            </a:pPr>
            <a:r>
              <a:rPr lang="en-US" dirty="0" smtClean="0">
                <a:solidFill>
                  <a:schemeClr val="tx2"/>
                </a:solidFill>
              </a:rPr>
              <a:t>startups</a:t>
            </a:r>
          </a:p>
        </p:txBody>
      </p:sp>
      <p:sp>
        <p:nvSpPr>
          <p:cNvPr id="17" name="TextBox 16"/>
          <p:cNvSpPr txBox="1"/>
          <p:nvPr/>
        </p:nvSpPr>
        <p:spPr>
          <a:xfrm>
            <a:off x="3159415" y="5943600"/>
            <a:ext cx="2707985" cy="646331"/>
          </a:xfrm>
          <a:prstGeom prst="rect">
            <a:avLst/>
          </a:prstGeom>
          <a:noFill/>
        </p:spPr>
        <p:txBody>
          <a:bodyPr wrap="none" rtlCol="0">
            <a:spAutoFit/>
          </a:bodyPr>
          <a:lstStyle/>
          <a:p>
            <a:r>
              <a:rPr lang="en-US" dirty="0" smtClean="0"/>
              <a:t>Community-driven vision</a:t>
            </a:r>
          </a:p>
          <a:p>
            <a:r>
              <a:rPr lang="en-US" dirty="0" smtClean="0"/>
              <a:t> best practices &amp; standards</a:t>
            </a:r>
            <a:endParaRPr lang="en-US" dirty="0"/>
          </a:p>
        </p:txBody>
      </p:sp>
      <p:sp>
        <p:nvSpPr>
          <p:cNvPr id="18" name="TextBox 17"/>
          <p:cNvSpPr txBox="1"/>
          <p:nvPr/>
        </p:nvSpPr>
        <p:spPr>
          <a:xfrm rot="4096195">
            <a:off x="5080253" y="3815833"/>
            <a:ext cx="1975092" cy="369332"/>
          </a:xfrm>
          <a:prstGeom prst="rect">
            <a:avLst/>
          </a:prstGeom>
          <a:noFill/>
        </p:spPr>
        <p:txBody>
          <a:bodyPr wrap="none" rtlCol="0">
            <a:spAutoFit/>
          </a:bodyPr>
          <a:lstStyle/>
          <a:p>
            <a:r>
              <a:rPr lang="en-US" dirty="0" smtClean="0"/>
              <a:t>Guided Innovation </a:t>
            </a:r>
            <a:endParaRPr lang="en-US" dirty="0"/>
          </a:p>
        </p:txBody>
      </p:sp>
      <p:sp>
        <p:nvSpPr>
          <p:cNvPr id="19" name="TextBox 18"/>
          <p:cNvSpPr txBox="1"/>
          <p:nvPr/>
        </p:nvSpPr>
        <p:spPr>
          <a:xfrm rot="17895608">
            <a:off x="2330362" y="3805015"/>
            <a:ext cx="1418017" cy="369332"/>
          </a:xfrm>
          <a:prstGeom prst="rect">
            <a:avLst/>
          </a:prstGeom>
          <a:noFill/>
        </p:spPr>
        <p:txBody>
          <a:bodyPr wrap="none" rtlCol="0">
            <a:spAutoFit/>
          </a:bodyPr>
          <a:lstStyle/>
          <a:p>
            <a:r>
              <a:rPr lang="en-US" dirty="0" smtClean="0"/>
              <a:t>Tech Transfer</a:t>
            </a:r>
            <a:endParaRPr lang="en-US" dirty="0"/>
          </a:p>
        </p:txBody>
      </p:sp>
    </p:spTree>
    <p:extLst>
      <p:ext uri="{BB962C8B-B14F-4D97-AF65-F5344CB8AC3E}">
        <p14:creationId xmlns:p14="http://schemas.microsoft.com/office/powerpoint/2010/main" val="230731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609600" y="1016000"/>
          <a:ext cx="8077200"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020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Value Proposition </a:t>
            </a:r>
            <a:endParaRPr lang="en-US" b="1" dirty="0"/>
          </a:p>
        </p:txBody>
      </p:sp>
      <p:sp>
        <p:nvSpPr>
          <p:cNvPr id="3" name="Content Placeholder 2"/>
          <p:cNvSpPr>
            <a:spLocks noGrp="1"/>
          </p:cNvSpPr>
          <p:nvPr>
            <p:ph idx="1"/>
          </p:nvPr>
        </p:nvSpPr>
        <p:spPr/>
        <p:txBody>
          <a:bodyPr>
            <a:normAutofit/>
          </a:bodyPr>
          <a:lstStyle/>
          <a:p>
            <a:pPr lvl="0"/>
            <a:r>
              <a:rPr lang="en-US" sz="1800" b="1" i="1" dirty="0" smtClean="0"/>
              <a:t>High </a:t>
            </a:r>
            <a:r>
              <a:rPr lang="en-US" sz="1800" b="1" i="1" dirty="0"/>
              <a:t>value</a:t>
            </a:r>
            <a:r>
              <a:rPr lang="en-US" sz="1800" b="1" dirty="0"/>
              <a:t> </a:t>
            </a:r>
            <a:r>
              <a:rPr lang="en-US" sz="1800" b="1" dirty="0" smtClean="0"/>
              <a:t>–</a:t>
            </a:r>
            <a:r>
              <a:rPr lang="en-US" sz="1800" dirty="0" smtClean="0"/>
              <a:t>cutting </a:t>
            </a:r>
            <a:r>
              <a:rPr lang="en-US" sz="1800" dirty="0"/>
              <a:t>edge and high-impact applied research in security analytics, automation, agility, resiliency and regeneration, </a:t>
            </a:r>
            <a:r>
              <a:rPr lang="en-US" sz="1800" dirty="0" smtClean="0"/>
              <a:t>to  </a:t>
            </a:r>
            <a:r>
              <a:rPr lang="en-US" sz="1800" dirty="0"/>
              <a:t>produces tools and prototypes </a:t>
            </a:r>
            <a:r>
              <a:rPr lang="en-US" sz="1800" dirty="0" smtClean="0"/>
              <a:t>that </a:t>
            </a:r>
            <a:r>
              <a:rPr lang="en-US" sz="1800" dirty="0"/>
              <a:t>are </a:t>
            </a:r>
            <a:r>
              <a:rPr lang="en-US" sz="1800" dirty="0" smtClean="0"/>
              <a:t>easy-to-customize and integrate. The research is collectively steered, driven and owned by the industry members.</a:t>
            </a:r>
            <a:endParaRPr lang="en-US" sz="1800" dirty="0"/>
          </a:p>
          <a:p>
            <a:pPr lvl="0"/>
            <a:r>
              <a:rPr lang="en-US" sz="1800" b="1" i="1" dirty="0"/>
              <a:t>Low cost</a:t>
            </a:r>
            <a:r>
              <a:rPr lang="en-US" sz="1800" b="1" dirty="0"/>
              <a:t> –</a:t>
            </a:r>
            <a:r>
              <a:rPr lang="en-US" sz="1800" dirty="0"/>
              <a:t> The membership fees is very low, </a:t>
            </a:r>
            <a:r>
              <a:rPr lang="en-US" sz="1800" dirty="0" smtClean="0"/>
              <a:t>and granted </a:t>
            </a:r>
            <a:r>
              <a:rPr lang="en-US" sz="1800" dirty="0"/>
              <a:t>full access and shared ownership to entire research portfolio.</a:t>
            </a:r>
          </a:p>
          <a:p>
            <a:pPr lvl="0"/>
            <a:r>
              <a:rPr lang="en-US" sz="1800" b="1" i="1" dirty="0"/>
              <a:t>A Critical Mass Builder</a:t>
            </a:r>
            <a:r>
              <a:rPr lang="en-US" sz="1800" b="1" dirty="0"/>
              <a:t> </a:t>
            </a:r>
            <a:r>
              <a:rPr lang="en-US" sz="1800" b="1" dirty="0" smtClean="0"/>
              <a:t>–</a:t>
            </a:r>
            <a:r>
              <a:rPr lang="en-US" sz="1800" i="1" dirty="0" smtClean="0"/>
              <a:t>horizontal </a:t>
            </a:r>
            <a:r>
              <a:rPr lang="en-US" sz="1800" i="1" dirty="0"/>
              <a:t>integration</a:t>
            </a:r>
            <a:r>
              <a:rPr lang="en-US" sz="1800" dirty="0"/>
              <a:t> among researchers and </a:t>
            </a:r>
            <a:r>
              <a:rPr lang="en-US" sz="1800" dirty="0" smtClean="0"/>
              <a:t>SME of different </a:t>
            </a:r>
            <a:r>
              <a:rPr lang="en-US" sz="1800" dirty="0"/>
              <a:t>academic and research institutions.</a:t>
            </a:r>
          </a:p>
          <a:p>
            <a:pPr lvl="0"/>
            <a:r>
              <a:rPr lang="en-US" sz="1800" b="1" i="1" dirty="0"/>
              <a:t>A Future Talent Workforce Enabler</a:t>
            </a:r>
            <a:r>
              <a:rPr lang="en-US" sz="1800" b="1" dirty="0"/>
              <a:t> </a:t>
            </a:r>
            <a:r>
              <a:rPr lang="en-US" sz="1800" b="1" dirty="0" smtClean="0"/>
              <a:t>–</a:t>
            </a:r>
            <a:r>
              <a:rPr lang="en-US" sz="1800" dirty="0" smtClean="0"/>
              <a:t>a means </a:t>
            </a:r>
            <a:r>
              <a:rPr lang="en-US" sz="1800" dirty="0"/>
              <a:t>to </a:t>
            </a:r>
            <a:r>
              <a:rPr lang="en-US" sz="1800" dirty="0" smtClean="0"/>
              <a:t>provide a </a:t>
            </a:r>
            <a:r>
              <a:rPr lang="en-US" sz="1800" dirty="0"/>
              <a:t>hiring pipeline for high-end students.</a:t>
            </a:r>
          </a:p>
          <a:p>
            <a:pPr lvl="0"/>
            <a:r>
              <a:rPr lang="en-US" sz="1800" b="1" i="1" dirty="0"/>
              <a:t>A Public-Private Partnership Builder</a:t>
            </a:r>
            <a:r>
              <a:rPr lang="en-US" sz="1800" b="1" dirty="0"/>
              <a:t> </a:t>
            </a:r>
            <a:r>
              <a:rPr lang="en-US" sz="1800" b="1" dirty="0" smtClean="0"/>
              <a:t>–</a:t>
            </a:r>
            <a:r>
              <a:rPr lang="en-US" sz="1800" dirty="0" smtClean="0"/>
              <a:t>strengthening </a:t>
            </a:r>
            <a:r>
              <a:rPr lang="en-US" sz="1800" dirty="0"/>
              <a:t>private sector, academia, national labs and government </a:t>
            </a:r>
            <a:r>
              <a:rPr lang="en-US" sz="1800" dirty="0" smtClean="0"/>
              <a:t>collaboration </a:t>
            </a:r>
            <a:r>
              <a:rPr lang="en-US" sz="1800" dirty="0"/>
              <a:t>in cybersecurity research.</a:t>
            </a:r>
          </a:p>
          <a:p>
            <a:pPr lvl="0"/>
            <a:r>
              <a:rPr lang="en-US" sz="1800" b="1" i="1" dirty="0"/>
              <a:t>Dual Benefit</a:t>
            </a:r>
            <a:r>
              <a:rPr lang="en-US" sz="1800" b="1" dirty="0"/>
              <a:t> –</a:t>
            </a:r>
            <a:r>
              <a:rPr lang="en-US" sz="1800" dirty="0"/>
              <a:t> CCAA innovation can directly benefit both private and USG capability development.</a:t>
            </a:r>
          </a:p>
          <a:p>
            <a:endParaRPr lang="en-US" sz="1600" dirty="0"/>
          </a:p>
        </p:txBody>
      </p:sp>
    </p:spTree>
    <p:extLst>
      <p:ext uri="{BB962C8B-B14F-4D97-AF65-F5344CB8AC3E}">
        <p14:creationId xmlns:p14="http://schemas.microsoft.com/office/powerpoint/2010/main" val="3371093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427038"/>
          </a:xfrm>
        </p:spPr>
        <p:txBody>
          <a:bodyPr/>
          <a:lstStyle/>
          <a:p>
            <a:r>
              <a:rPr lang="en-US" dirty="0" smtClean="0"/>
              <a:t>Inaugural CCAA Participants </a:t>
            </a:r>
            <a:endParaRPr lang="en-US" dirty="0"/>
          </a:p>
        </p:txBody>
      </p:sp>
      <p:graphicFrame>
        <p:nvGraphicFramePr>
          <p:cNvPr id="5" name="Diagram 4"/>
          <p:cNvGraphicFramePr/>
          <p:nvPr>
            <p:extLst>
              <p:ext uri="{D42A27DB-BD31-4B8C-83A1-F6EECF244321}">
                <p14:modId xmlns:p14="http://schemas.microsoft.com/office/powerpoint/2010/main" val="4009053017"/>
              </p:ext>
            </p:extLst>
          </p:nvPr>
        </p:nvGraphicFramePr>
        <p:xfrm>
          <a:off x="609600" y="1676400"/>
          <a:ext cx="78486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057400" y="6224195"/>
            <a:ext cx="5670270" cy="646331"/>
          </a:xfrm>
          <a:prstGeom prst="rect">
            <a:avLst/>
          </a:prstGeom>
          <a:noFill/>
        </p:spPr>
        <p:txBody>
          <a:bodyPr wrap="none" rtlCol="0">
            <a:spAutoFit/>
          </a:bodyPr>
          <a:lstStyle/>
          <a:p>
            <a:r>
              <a:rPr lang="en-US" dirty="0" smtClean="0"/>
              <a:t>See CCAA University Websites  - </a:t>
            </a:r>
            <a:r>
              <a:rPr lang="en-US" dirty="0" smtClean="0">
                <a:hlinkClick r:id="rId7"/>
              </a:rPr>
              <a:t>http://www.ccaa-nsf.org</a:t>
            </a:r>
            <a:r>
              <a:rPr lang="en-US" dirty="0" smtClean="0"/>
              <a:t> </a:t>
            </a:r>
          </a:p>
          <a:p>
            <a:endParaRPr lang="en-US" dirty="0"/>
          </a:p>
        </p:txBody>
      </p:sp>
    </p:spTree>
    <p:extLst>
      <p:ext uri="{BB962C8B-B14F-4D97-AF65-F5344CB8AC3E}">
        <p14:creationId xmlns:p14="http://schemas.microsoft.com/office/powerpoint/2010/main" val="425170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09600"/>
          </a:xfrm>
        </p:spPr>
        <p:txBody>
          <a:bodyPr/>
          <a:lstStyle/>
          <a:p>
            <a:r>
              <a:rPr lang="en-US" sz="3600" b="1" dirty="0" smtClean="0">
                <a:solidFill>
                  <a:schemeClr val="accent3">
                    <a:lumMod val="50000"/>
                  </a:schemeClr>
                </a:solidFill>
              </a:rPr>
              <a:t>CCAA Research Site Directors</a:t>
            </a:r>
            <a:endParaRPr lang="en-US" sz="3600" b="1" dirty="0">
              <a:solidFill>
                <a:schemeClr val="accent3">
                  <a:lumMod val="50000"/>
                </a:schemeClr>
              </a:solidFill>
            </a:endParaRPr>
          </a:p>
        </p:txBody>
      </p:sp>
      <p:sp>
        <p:nvSpPr>
          <p:cNvPr id="3" name="Content Placeholder 2"/>
          <p:cNvSpPr>
            <a:spLocks noGrp="1"/>
          </p:cNvSpPr>
          <p:nvPr>
            <p:ph idx="1"/>
          </p:nvPr>
        </p:nvSpPr>
        <p:spPr>
          <a:xfrm>
            <a:off x="685800" y="1981200"/>
            <a:ext cx="8610600" cy="4572000"/>
          </a:xfrm>
        </p:spPr>
        <p:txBody>
          <a:bodyPr>
            <a:normAutofit fontScale="85000" lnSpcReduction="20000"/>
          </a:bodyPr>
          <a:lstStyle/>
          <a:p>
            <a:pPr marL="0" indent="0">
              <a:spcBef>
                <a:spcPts val="0"/>
              </a:spcBef>
              <a:spcAft>
                <a:spcPts val="1200"/>
              </a:spcAft>
              <a:buNone/>
            </a:pPr>
            <a:r>
              <a:rPr lang="en-US" sz="2800" b="1" dirty="0"/>
              <a:t>University of North Carolina at Charlotte </a:t>
            </a:r>
            <a:endParaRPr lang="en-US" sz="2800" b="1" dirty="0" smtClean="0"/>
          </a:p>
          <a:p>
            <a:pPr lvl="1">
              <a:spcBef>
                <a:spcPts val="0"/>
              </a:spcBef>
              <a:spcAft>
                <a:spcPts val="1200"/>
              </a:spcAft>
            </a:pPr>
            <a:r>
              <a:rPr lang="en-US" sz="2400" i="1" dirty="0" smtClean="0">
                <a:solidFill>
                  <a:schemeClr val="accent1">
                    <a:lumMod val="75000"/>
                  </a:schemeClr>
                </a:solidFill>
              </a:rPr>
              <a:t>Dr</a:t>
            </a:r>
            <a:r>
              <a:rPr lang="en-US" sz="2400" i="1" dirty="0">
                <a:solidFill>
                  <a:schemeClr val="accent1">
                    <a:lumMod val="75000"/>
                  </a:schemeClr>
                </a:solidFill>
              </a:rPr>
              <a:t>. Ehab </a:t>
            </a:r>
            <a:r>
              <a:rPr lang="en-US" sz="2400" i="1" dirty="0" smtClean="0">
                <a:solidFill>
                  <a:schemeClr val="accent1">
                    <a:lumMod val="75000"/>
                  </a:schemeClr>
                </a:solidFill>
              </a:rPr>
              <a:t>Al-Shaer     </a:t>
            </a:r>
            <a:r>
              <a:rPr lang="en-US" sz="2400" i="1" dirty="0">
                <a:solidFill>
                  <a:schemeClr val="accent1">
                    <a:lumMod val="75000"/>
                  </a:schemeClr>
                </a:solidFill>
              </a:rPr>
              <a:t>(email: </a:t>
            </a:r>
            <a:r>
              <a:rPr lang="en-US" sz="2400" i="1" dirty="0" smtClean="0">
                <a:solidFill>
                  <a:schemeClr val="accent1">
                    <a:lumMod val="75000"/>
                  </a:schemeClr>
                </a:solidFill>
              </a:rPr>
              <a:t>ealshaer@uncc.edu)</a:t>
            </a:r>
            <a:endParaRPr lang="en-US" sz="2400" i="1" dirty="0">
              <a:solidFill>
                <a:schemeClr val="accent1">
                  <a:lumMod val="75000"/>
                </a:schemeClr>
              </a:solidFill>
            </a:endParaRPr>
          </a:p>
          <a:p>
            <a:pPr marL="0" indent="0">
              <a:spcBef>
                <a:spcPts val="0"/>
              </a:spcBef>
              <a:spcAft>
                <a:spcPts val="1200"/>
              </a:spcAft>
              <a:buNone/>
            </a:pPr>
            <a:r>
              <a:rPr lang="en-US" sz="2800" b="1" dirty="0"/>
              <a:t>George Mason University</a:t>
            </a:r>
          </a:p>
          <a:p>
            <a:pPr lvl="1">
              <a:spcBef>
                <a:spcPts val="0"/>
              </a:spcBef>
              <a:spcAft>
                <a:spcPts val="1200"/>
              </a:spcAft>
            </a:pPr>
            <a:r>
              <a:rPr lang="en-US" sz="2400" i="1" dirty="0">
                <a:solidFill>
                  <a:schemeClr val="accent1">
                    <a:lumMod val="75000"/>
                  </a:schemeClr>
                </a:solidFill>
              </a:rPr>
              <a:t>Dr. Sushil </a:t>
            </a:r>
            <a:r>
              <a:rPr lang="en-US" sz="2400" i="1" dirty="0" smtClean="0">
                <a:solidFill>
                  <a:schemeClr val="accent1">
                    <a:lumMod val="75000"/>
                  </a:schemeClr>
                </a:solidFill>
              </a:rPr>
              <a:t>Jajodia       </a:t>
            </a:r>
            <a:r>
              <a:rPr lang="en-US" sz="2400" i="1" dirty="0">
                <a:solidFill>
                  <a:schemeClr val="accent1">
                    <a:lumMod val="75000"/>
                  </a:schemeClr>
                </a:solidFill>
              </a:rPr>
              <a:t>(email: </a:t>
            </a:r>
            <a:r>
              <a:rPr lang="en-US" sz="2400" i="1" dirty="0" smtClean="0">
                <a:solidFill>
                  <a:schemeClr val="accent1">
                    <a:lumMod val="75000"/>
                  </a:schemeClr>
                </a:solidFill>
              </a:rPr>
              <a:t>jajodia@gmu.edu)</a:t>
            </a:r>
            <a:endParaRPr lang="en-US" sz="2400" i="1" dirty="0">
              <a:solidFill>
                <a:schemeClr val="accent1">
                  <a:lumMod val="75000"/>
                </a:schemeClr>
              </a:solidFill>
            </a:endParaRPr>
          </a:p>
          <a:p>
            <a:pPr marL="0" indent="0">
              <a:buNone/>
            </a:pPr>
            <a:r>
              <a:rPr lang="en-US" sz="2800" dirty="0" smtClean="0"/>
              <a:t>Universities in Planning Phase</a:t>
            </a:r>
          </a:p>
          <a:p>
            <a:pPr lvl="1"/>
            <a:r>
              <a:rPr lang="en-US" sz="2400" dirty="0" smtClean="0">
                <a:solidFill>
                  <a:schemeClr val="tx2">
                    <a:lumMod val="75000"/>
                  </a:schemeClr>
                </a:solidFill>
              </a:rPr>
              <a:t>Planning stage: Colorado State University (Dr. </a:t>
            </a:r>
            <a:r>
              <a:rPr lang="en-US" sz="2400" dirty="0" err="1" smtClean="0">
                <a:solidFill>
                  <a:schemeClr val="tx2">
                    <a:lumMod val="75000"/>
                  </a:schemeClr>
                </a:solidFill>
              </a:rPr>
              <a:t>Indrakshi</a:t>
            </a:r>
            <a:r>
              <a:rPr lang="en-US" sz="2400" dirty="0" smtClean="0">
                <a:solidFill>
                  <a:schemeClr val="tx2">
                    <a:lumMod val="75000"/>
                  </a:schemeClr>
                </a:solidFill>
              </a:rPr>
              <a:t> Ray)</a:t>
            </a:r>
          </a:p>
          <a:p>
            <a:pPr marL="0" indent="0">
              <a:buNone/>
            </a:pPr>
            <a:r>
              <a:rPr lang="en-US" sz="2800" dirty="0" smtClean="0"/>
              <a:t>Collaborating Universities</a:t>
            </a:r>
            <a:endParaRPr lang="en-US" sz="2800" dirty="0"/>
          </a:p>
          <a:p>
            <a:pPr lvl="1"/>
            <a:r>
              <a:rPr lang="en-US" sz="2400" dirty="0" smtClean="0">
                <a:solidFill>
                  <a:schemeClr val="tx2">
                    <a:lumMod val="75000"/>
                  </a:schemeClr>
                </a:solidFill>
              </a:rPr>
              <a:t>University of Alabama (provenance-based authentication) </a:t>
            </a:r>
          </a:p>
          <a:p>
            <a:pPr lvl="1"/>
            <a:r>
              <a:rPr lang="en-US" sz="2400" dirty="0" smtClean="0">
                <a:solidFill>
                  <a:schemeClr val="tx2">
                    <a:lumMod val="75000"/>
                  </a:schemeClr>
                </a:solidFill>
              </a:rPr>
              <a:t>Florida International University (mobile phone security)</a:t>
            </a:r>
          </a:p>
          <a:p>
            <a:pPr lvl="1"/>
            <a:r>
              <a:rPr lang="en-US" sz="2400" dirty="0" smtClean="0">
                <a:solidFill>
                  <a:schemeClr val="tx2">
                    <a:lumMod val="75000"/>
                  </a:schemeClr>
                </a:solidFill>
              </a:rPr>
              <a:t> Georgia Tech</a:t>
            </a:r>
          </a:p>
          <a:p>
            <a:pPr lvl="1"/>
            <a:r>
              <a:rPr lang="en-US" sz="2400" dirty="0" smtClean="0">
                <a:solidFill>
                  <a:schemeClr val="tx2">
                    <a:lumMod val="75000"/>
                  </a:schemeClr>
                </a:solidFill>
              </a:rPr>
              <a:t>UNC Chapel Hill </a:t>
            </a:r>
          </a:p>
          <a:p>
            <a:pPr lvl="1"/>
            <a:r>
              <a:rPr lang="en-US" sz="2400" dirty="0" smtClean="0">
                <a:solidFill>
                  <a:schemeClr val="tx2">
                    <a:lumMod val="75000"/>
                  </a:schemeClr>
                </a:solidFill>
              </a:rPr>
              <a:t>Northwestern </a:t>
            </a:r>
            <a:r>
              <a:rPr lang="en-US" sz="2400" dirty="0" err="1" smtClean="0">
                <a:solidFill>
                  <a:schemeClr val="tx2">
                    <a:lumMod val="75000"/>
                  </a:schemeClr>
                </a:solidFill>
              </a:rPr>
              <a:t>Univ</a:t>
            </a:r>
            <a:endParaRPr lang="en-US" sz="2400" dirty="0">
              <a:solidFill>
                <a:schemeClr val="tx2">
                  <a:lumMod val="75000"/>
                </a:schemeClr>
              </a:solidFill>
            </a:endParaRPr>
          </a:p>
          <a:p>
            <a:pPr lvl="1"/>
            <a:endParaRPr lang="en-US" sz="2400" i="1" dirty="0">
              <a:solidFill>
                <a:schemeClr val="accent1">
                  <a:lumMod val="75000"/>
                </a:schemeClr>
              </a:solidFill>
            </a:endParaRPr>
          </a:p>
          <a:p>
            <a:endParaRPr lang="en-US" sz="2800" dirty="0"/>
          </a:p>
        </p:txBody>
      </p:sp>
    </p:spTree>
    <p:extLst>
      <p:ext uri="{BB962C8B-B14F-4D97-AF65-F5344CB8AC3E}">
        <p14:creationId xmlns:p14="http://schemas.microsoft.com/office/powerpoint/2010/main" val="92124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lstStyle/>
          <a:p>
            <a:r>
              <a:rPr lang="en-US" b="1" i="1" dirty="0" smtClean="0"/>
              <a:t>Research Recognition  and </a:t>
            </a:r>
            <a:r>
              <a:rPr lang="en-US" b="1" i="1" dirty="0"/>
              <a:t>Capability</a:t>
            </a:r>
            <a:endParaRPr lang="en-US" b="1" dirty="0">
              <a:solidFill>
                <a:schemeClr val="accent3">
                  <a:lumMod val="50000"/>
                </a:schemeClr>
              </a:solidFill>
            </a:endParaRPr>
          </a:p>
        </p:txBody>
      </p:sp>
      <p:sp>
        <p:nvSpPr>
          <p:cNvPr id="3" name="Content Placeholder 2"/>
          <p:cNvSpPr>
            <a:spLocks noGrp="1"/>
          </p:cNvSpPr>
          <p:nvPr>
            <p:ph idx="1"/>
          </p:nvPr>
        </p:nvSpPr>
        <p:spPr>
          <a:xfrm>
            <a:off x="381000" y="1600200"/>
            <a:ext cx="8458200" cy="5257800"/>
          </a:xfrm>
        </p:spPr>
        <p:txBody>
          <a:bodyPr>
            <a:normAutofit fontScale="62500" lnSpcReduction="20000"/>
          </a:bodyPr>
          <a:lstStyle/>
          <a:p>
            <a:pPr lvl="0"/>
            <a:r>
              <a:rPr lang="en-US" b="1" dirty="0"/>
              <a:t>Director </a:t>
            </a:r>
            <a:r>
              <a:rPr lang="en-US" dirty="0"/>
              <a:t>of NSF Industry/University Collaborative Research </a:t>
            </a:r>
            <a:r>
              <a:rPr lang="en-US" b="1" dirty="0"/>
              <a:t>Center on Configuration Analytics and Automation (CCAA, www.ccaa-crc.org) </a:t>
            </a:r>
            <a:r>
              <a:rPr lang="en-US" dirty="0"/>
              <a:t>and</a:t>
            </a:r>
            <a:r>
              <a:rPr lang="en-US" b="1" dirty="0"/>
              <a:t> Director of </a:t>
            </a:r>
            <a:r>
              <a:rPr lang="en-US" dirty="0"/>
              <a:t>Cyber Defense and Network Assurability (CyberDNA) (</a:t>
            </a:r>
            <a:r>
              <a:rPr lang="en-US" u="sng" dirty="0">
                <a:hlinkClick r:id="rId2"/>
              </a:rPr>
              <a:t>www.cyberDNA.uncc.edu</a:t>
            </a:r>
            <a:r>
              <a:rPr lang="en-US" dirty="0"/>
              <a:t>)</a:t>
            </a:r>
          </a:p>
          <a:p>
            <a:pPr lvl="0"/>
            <a:r>
              <a:rPr lang="en-US" b="1" dirty="0"/>
              <a:t>Research Expertise: </a:t>
            </a:r>
            <a:endParaRPr lang="en-US" dirty="0"/>
          </a:p>
          <a:p>
            <a:pPr lvl="1"/>
            <a:r>
              <a:rPr lang="en-US" dirty="0"/>
              <a:t>Security Configuration Analytics and Automated Defense  </a:t>
            </a:r>
          </a:p>
          <a:p>
            <a:pPr lvl="1"/>
            <a:r>
              <a:rPr lang="en-US" dirty="0"/>
              <a:t>Cyber Agility (moving target defense) </a:t>
            </a:r>
          </a:p>
          <a:p>
            <a:pPr lvl="1"/>
            <a:r>
              <a:rPr lang="en-US" dirty="0"/>
              <a:t>Objective Metrics for Security and Resiliency  </a:t>
            </a:r>
          </a:p>
          <a:p>
            <a:pPr lvl="1"/>
            <a:r>
              <a:rPr lang="en-US" dirty="0"/>
              <a:t>Security and Resiliency for Smart Grid </a:t>
            </a:r>
          </a:p>
          <a:p>
            <a:pPr lvl="0"/>
            <a:r>
              <a:rPr lang="en-US" dirty="0" smtClean="0"/>
              <a:t>Featured </a:t>
            </a:r>
            <a:r>
              <a:rPr lang="en-US" dirty="0"/>
              <a:t>as </a:t>
            </a:r>
            <a:r>
              <a:rPr lang="en-US" b="1" dirty="0"/>
              <a:t>Subject Matter Expert (SME) </a:t>
            </a:r>
            <a:r>
              <a:rPr lang="en-US" dirty="0"/>
              <a:t>in Security Configuration Analytics and Automation in </a:t>
            </a:r>
            <a:r>
              <a:rPr lang="en-US" b="1" dirty="0" err="1"/>
              <a:t>DoD</a:t>
            </a:r>
            <a:r>
              <a:rPr lang="en-US" b="1" dirty="0"/>
              <a:t> Information Assurance Newsletter, 2011</a:t>
            </a:r>
            <a:r>
              <a:rPr lang="en-US" dirty="0"/>
              <a:t>.  </a:t>
            </a:r>
          </a:p>
          <a:p>
            <a:r>
              <a:rPr lang="en-US" dirty="0"/>
              <a:t>Featured the prestigious </a:t>
            </a:r>
            <a:r>
              <a:rPr lang="en-US" b="1" dirty="0"/>
              <a:t>IBM Faculty Research Award in 2012.</a:t>
            </a:r>
          </a:p>
          <a:p>
            <a:pPr lvl="0"/>
            <a:r>
              <a:rPr lang="en-US" b="1" dirty="0" smtClean="0"/>
              <a:t>Member </a:t>
            </a:r>
            <a:r>
              <a:rPr lang="en-US" b="1" dirty="0"/>
              <a:t>of the NSA Science of Security</a:t>
            </a:r>
            <a:r>
              <a:rPr lang="en-US" dirty="0"/>
              <a:t> </a:t>
            </a:r>
            <a:r>
              <a:rPr lang="en-US" b="1" dirty="0"/>
              <a:t>Lablet </a:t>
            </a:r>
            <a:r>
              <a:rPr lang="en-US" dirty="0"/>
              <a:t>2011-2013, and 2014-20117 </a:t>
            </a:r>
          </a:p>
          <a:p>
            <a:pPr lvl="0"/>
            <a:r>
              <a:rPr lang="en-US" b="1" dirty="0"/>
              <a:t>Funding and </a:t>
            </a:r>
            <a:r>
              <a:rPr lang="en-US" b="1" dirty="0" smtClean="0"/>
              <a:t>Awards: ~$</a:t>
            </a:r>
            <a:r>
              <a:rPr lang="en-US" b="1" dirty="0"/>
              <a:t>6,000,000 </a:t>
            </a:r>
            <a:r>
              <a:rPr lang="en-US" dirty="0" smtClean="0"/>
              <a:t>since 2009 and </a:t>
            </a:r>
            <a:r>
              <a:rPr lang="en-US" dirty="0"/>
              <a:t>~</a:t>
            </a:r>
            <a:r>
              <a:rPr lang="en-US" b="1" dirty="0"/>
              <a:t>$</a:t>
            </a:r>
            <a:r>
              <a:rPr lang="en-US" b="1" dirty="0" smtClean="0"/>
              <a:t>3,000,000 </a:t>
            </a:r>
            <a:r>
              <a:rPr lang="en-US" dirty="0" smtClean="0"/>
              <a:t>as active funding from</a:t>
            </a:r>
            <a:r>
              <a:rPr lang="en-US" u="sng" dirty="0" smtClean="0"/>
              <a:t> </a:t>
            </a:r>
            <a:r>
              <a:rPr lang="en-US" dirty="0"/>
              <a:t>NSF, AFRL, NSA, ARO, Duke Energy, IBM, Cisco, Intel , Bank of America, BB&amp;T, and DTCC.</a:t>
            </a:r>
          </a:p>
          <a:p>
            <a:pPr lvl="0"/>
            <a:r>
              <a:rPr lang="en-US" b="1" dirty="0" smtClean="0"/>
              <a:t>Tools </a:t>
            </a:r>
            <a:r>
              <a:rPr lang="en-US" b="1" dirty="0"/>
              <a:t>and Technology Transfer projects</a:t>
            </a:r>
            <a:r>
              <a:rPr lang="en-US" dirty="0"/>
              <a:t> </a:t>
            </a:r>
            <a:r>
              <a:rPr lang="en-US" dirty="0" smtClean="0"/>
              <a:t>Cisco </a:t>
            </a:r>
            <a:r>
              <a:rPr lang="en-US" dirty="0"/>
              <a:t>(INSPEC), Intel (Firewall Policy Advisor), Duke Energy (Threat Analyzer).</a:t>
            </a:r>
          </a:p>
        </p:txBody>
      </p:sp>
    </p:spTree>
    <p:extLst>
      <p:ext uri="{BB962C8B-B14F-4D97-AF65-F5344CB8AC3E}">
        <p14:creationId xmlns:p14="http://schemas.microsoft.com/office/powerpoint/2010/main" val="358327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533400"/>
          </a:xfrm>
        </p:spPr>
        <p:txBody>
          <a:bodyPr/>
          <a:lstStyle/>
          <a:p>
            <a:r>
              <a:rPr lang="en-US" b="1" dirty="0" smtClean="0">
                <a:solidFill>
                  <a:schemeClr val="accent3">
                    <a:lumMod val="75000"/>
                  </a:schemeClr>
                </a:solidFill>
              </a:rPr>
              <a:t>Security Automation Driven By Analytics is Essential</a:t>
            </a:r>
            <a:endParaRPr lang="en-US" b="1" dirty="0">
              <a:solidFill>
                <a:schemeClr val="accent3">
                  <a:lumMod val="75000"/>
                </a:schemeClr>
              </a:solidFill>
            </a:endParaRPr>
          </a:p>
        </p:txBody>
      </p:sp>
      <p:sp>
        <p:nvSpPr>
          <p:cNvPr id="3" name="Content Placeholder 2"/>
          <p:cNvSpPr>
            <a:spLocks noGrp="1"/>
          </p:cNvSpPr>
          <p:nvPr>
            <p:ph idx="1"/>
          </p:nvPr>
        </p:nvSpPr>
        <p:spPr>
          <a:xfrm>
            <a:off x="762000" y="2286000"/>
            <a:ext cx="7696200" cy="3048000"/>
          </a:xfrm>
        </p:spPr>
        <p:txBody>
          <a:bodyPr>
            <a:noAutofit/>
          </a:bodyPr>
          <a:lstStyle/>
          <a:p>
            <a:pPr>
              <a:spcBef>
                <a:spcPts val="0"/>
              </a:spcBef>
            </a:pPr>
            <a:endParaRPr lang="en-US" sz="2400" dirty="0" smtClean="0"/>
          </a:p>
          <a:p>
            <a:pPr marL="0" indent="0" algn="ctr">
              <a:spcBef>
                <a:spcPts val="0"/>
              </a:spcBef>
              <a:buNone/>
            </a:pPr>
            <a:r>
              <a:rPr lang="en-US" dirty="0" smtClean="0"/>
              <a:t>"</a:t>
            </a:r>
            <a:r>
              <a:rPr lang="en-US" b="1" i="1" dirty="0"/>
              <a:t>The growth trends we've seen in cyber-attacks and malware point to a future where automation must be developed to assist IT security </a:t>
            </a:r>
            <a:r>
              <a:rPr lang="en-US" b="1" i="1" dirty="0" smtClean="0"/>
              <a:t>analysts</a:t>
            </a:r>
            <a:r>
              <a:rPr lang="en-US" dirty="0" smtClean="0"/>
              <a:t>.”</a:t>
            </a:r>
            <a:endParaRPr lang="en-US" sz="2400" dirty="0" smtClean="0"/>
          </a:p>
          <a:p>
            <a:pPr marL="0" indent="0">
              <a:spcBef>
                <a:spcPts val="0"/>
              </a:spcBef>
              <a:buNone/>
            </a:pPr>
            <a:endParaRPr lang="en-US" sz="2400" dirty="0" smtClean="0"/>
          </a:p>
          <a:p>
            <a:pPr marL="0" indent="0">
              <a:spcBef>
                <a:spcPts val="0"/>
              </a:spcBef>
              <a:buNone/>
            </a:pPr>
            <a:endParaRPr lang="en-US" sz="2400" dirty="0"/>
          </a:p>
          <a:p>
            <a:pPr marL="0" indent="0">
              <a:spcBef>
                <a:spcPts val="0"/>
              </a:spcBef>
              <a:buNone/>
            </a:pPr>
            <a:endParaRPr lang="en-US" sz="2400" dirty="0" smtClean="0"/>
          </a:p>
          <a:p>
            <a:pPr marL="0" indent="0">
              <a:spcBef>
                <a:spcPts val="0"/>
              </a:spcBef>
              <a:buNone/>
            </a:pPr>
            <a:r>
              <a:rPr lang="en-US" sz="1600" dirty="0"/>
              <a:t>*</a:t>
            </a:r>
            <a:r>
              <a:rPr lang="en-US" sz="1400" dirty="0"/>
              <a:t>Source: Dan Kaufman, director of DARPA's Information Innovation Office,  </a:t>
            </a:r>
          </a:p>
          <a:p>
            <a:pPr marL="0" indent="0">
              <a:spcBef>
                <a:spcPts val="0"/>
              </a:spcBef>
              <a:buNone/>
            </a:pPr>
            <a:r>
              <a:rPr lang="en-US" sz="1400" dirty="0">
                <a:hlinkClick r:id="rId2"/>
              </a:rPr>
              <a:t>http://www.eweek.com/security/darpa-announces-grand-challenge-for-automated-cyber-defense.html/#sthash.1zD6Ua0M.dpuf</a:t>
            </a:r>
            <a:endParaRPr lang="en-US" sz="1400" dirty="0"/>
          </a:p>
          <a:p>
            <a:pPr marL="0" indent="0">
              <a:spcBef>
                <a:spcPts val="0"/>
              </a:spcBef>
              <a:buNone/>
            </a:pPr>
            <a:endParaRPr lang="en-US" sz="2400" dirty="0"/>
          </a:p>
          <a:p>
            <a:pPr marL="0" indent="0">
              <a:spcBef>
                <a:spcPts val="0"/>
              </a:spcBef>
              <a:buNone/>
            </a:pPr>
            <a:endParaRPr lang="en-US" sz="2400" dirty="0" smtClean="0"/>
          </a:p>
        </p:txBody>
      </p:sp>
    </p:spTree>
    <p:extLst>
      <p:ext uri="{BB962C8B-B14F-4D97-AF65-F5344CB8AC3E}">
        <p14:creationId xmlns:p14="http://schemas.microsoft.com/office/powerpoint/2010/main" val="85056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Science of Security Analytics and Automation</a:t>
            </a:r>
            <a:endParaRPr lang="en-US" b="1" dirty="0">
              <a:solidFill>
                <a:schemeClr val="accent3">
                  <a:lumMod val="75000"/>
                </a:schemeClr>
              </a:solidFill>
            </a:endParaRPr>
          </a:p>
        </p:txBody>
      </p:sp>
      <p:sp>
        <p:nvSpPr>
          <p:cNvPr id="3" name="Content Placeholder 2"/>
          <p:cNvSpPr>
            <a:spLocks noGrp="1"/>
          </p:cNvSpPr>
          <p:nvPr>
            <p:ph idx="1"/>
          </p:nvPr>
        </p:nvSpPr>
        <p:spPr>
          <a:xfrm>
            <a:off x="228600" y="1524000"/>
            <a:ext cx="8839200" cy="4648200"/>
          </a:xfrm>
        </p:spPr>
        <p:txBody>
          <a:bodyPr>
            <a:noAutofit/>
          </a:bodyPr>
          <a:lstStyle/>
          <a:p>
            <a:pPr>
              <a:spcBef>
                <a:spcPts val="0"/>
              </a:spcBef>
              <a:spcAft>
                <a:spcPts val="1200"/>
              </a:spcAft>
            </a:pPr>
            <a:r>
              <a:rPr lang="en-US" sz="2200" b="1" dirty="0" smtClean="0"/>
              <a:t>Analytics</a:t>
            </a:r>
            <a:r>
              <a:rPr lang="en-US" sz="2200" dirty="0" smtClean="0"/>
              <a:t> is to </a:t>
            </a:r>
            <a:r>
              <a:rPr lang="en-US" sz="2200" i="1" dirty="0" smtClean="0"/>
              <a:t>predict</a:t>
            </a:r>
            <a:r>
              <a:rPr lang="en-US" sz="2200" dirty="0" smtClean="0"/>
              <a:t> </a:t>
            </a:r>
            <a:r>
              <a:rPr lang="en-US" sz="2200" i="1" dirty="0" smtClean="0"/>
              <a:t>security threats and their impact </a:t>
            </a:r>
            <a:r>
              <a:rPr lang="en-US" sz="2200" dirty="0" smtClean="0"/>
              <a:t>(due to external threats or local misconfigurations) under </a:t>
            </a:r>
            <a:r>
              <a:rPr lang="en-US" sz="2200" u="sng" dirty="0" smtClean="0"/>
              <a:t>incomplete</a:t>
            </a:r>
            <a:r>
              <a:rPr lang="en-US" sz="2200" dirty="0" smtClean="0"/>
              <a:t> system specifications and </a:t>
            </a:r>
            <a:r>
              <a:rPr lang="en-US" sz="2200" u="sng" dirty="0" smtClean="0"/>
              <a:t>unknown</a:t>
            </a:r>
            <a:r>
              <a:rPr lang="en-US" sz="2200" dirty="0" smtClean="0"/>
              <a:t> </a:t>
            </a:r>
            <a:r>
              <a:rPr lang="en-US" sz="2200" i="1" dirty="0" smtClean="0"/>
              <a:t>attack strategies. </a:t>
            </a:r>
          </a:p>
          <a:p>
            <a:pPr>
              <a:spcBef>
                <a:spcPts val="0"/>
              </a:spcBef>
              <a:spcAft>
                <a:spcPts val="1200"/>
              </a:spcAft>
            </a:pPr>
            <a:r>
              <a:rPr lang="en-US" sz="2200" b="1" i="1" dirty="0" smtClean="0"/>
              <a:t>Automation</a:t>
            </a:r>
            <a:r>
              <a:rPr lang="en-US" sz="2200" i="1" dirty="0" smtClean="0"/>
              <a:t> is to dynamically adapting security controls and configurations to minimize risk (attack potential &amp; consequences)</a:t>
            </a:r>
          </a:p>
          <a:p>
            <a:pPr>
              <a:spcBef>
                <a:spcPts val="0"/>
              </a:spcBef>
              <a:spcAft>
                <a:spcPts val="1200"/>
              </a:spcAft>
            </a:pPr>
            <a:r>
              <a:rPr lang="en-US" sz="2200" b="1" i="1" dirty="0" smtClean="0"/>
              <a:t>Analytics + Automation = </a:t>
            </a:r>
            <a:r>
              <a:rPr lang="en-US" sz="2200" i="1" dirty="0" smtClean="0"/>
              <a:t>intelligent, agile and proactive cyber defense.</a:t>
            </a:r>
          </a:p>
          <a:p>
            <a:pPr>
              <a:spcBef>
                <a:spcPts val="600"/>
              </a:spcBef>
            </a:pPr>
            <a:endParaRPr lang="en-US" sz="2800" dirty="0"/>
          </a:p>
          <a:p>
            <a:pPr>
              <a:spcBef>
                <a:spcPts val="0"/>
              </a:spcBef>
            </a:pPr>
            <a:endParaRPr lang="en-US" sz="2400" i="1" dirty="0" smtClean="0"/>
          </a:p>
        </p:txBody>
      </p:sp>
      <p:sp>
        <p:nvSpPr>
          <p:cNvPr id="4" name="TextBox 3"/>
          <p:cNvSpPr txBox="1"/>
          <p:nvPr/>
        </p:nvSpPr>
        <p:spPr>
          <a:xfrm>
            <a:off x="609600" y="4191000"/>
            <a:ext cx="8077200" cy="2339102"/>
          </a:xfrm>
          <a:prstGeom prst="rect">
            <a:avLst/>
          </a:prstGeom>
          <a:solidFill>
            <a:srgbClr val="EBF1EC"/>
          </a:solidFill>
          <a:ln w="28575">
            <a:solidFill>
              <a:schemeClr val="accent3">
                <a:lumMod val="50000"/>
              </a:schemeClr>
            </a:solidFill>
          </a:ln>
        </p:spPr>
        <p:txBody>
          <a:bodyPr wrap="square" rtlCol="0">
            <a:spAutoFit/>
          </a:bodyPr>
          <a:lstStyle/>
          <a:p>
            <a:pPr>
              <a:spcBef>
                <a:spcPts val="0"/>
              </a:spcBef>
            </a:pPr>
            <a:r>
              <a:rPr lang="en-US" sz="2400" dirty="0"/>
              <a:t>Sophisticated attacks requires sophisticated </a:t>
            </a:r>
            <a:r>
              <a:rPr lang="en-US" sz="2400" dirty="0" smtClean="0"/>
              <a:t>defenses:</a:t>
            </a:r>
          </a:p>
          <a:p>
            <a:pPr>
              <a:spcBef>
                <a:spcPts val="0"/>
              </a:spcBef>
            </a:pPr>
            <a:r>
              <a:rPr lang="en-US" sz="2400" b="1" dirty="0">
                <a:solidFill>
                  <a:srgbClr val="993300"/>
                </a:solidFill>
              </a:rPr>
              <a:t> </a:t>
            </a:r>
            <a:r>
              <a:rPr lang="en-US" sz="2400" b="1" dirty="0" smtClean="0">
                <a:solidFill>
                  <a:srgbClr val="993300"/>
                </a:solidFill>
              </a:rPr>
              <a:t>  </a:t>
            </a:r>
            <a:r>
              <a:rPr lang="en-US" sz="2000" b="1" dirty="0" smtClean="0">
                <a:solidFill>
                  <a:srgbClr val="993300"/>
                </a:solidFill>
              </a:rPr>
              <a:t>Predictive </a:t>
            </a:r>
            <a:r>
              <a:rPr lang="en-US" sz="2000" dirty="0" smtClean="0"/>
              <a:t>rather</a:t>
            </a:r>
            <a:r>
              <a:rPr lang="en-US" sz="2000" b="1" dirty="0" smtClean="0"/>
              <a:t> </a:t>
            </a:r>
            <a:r>
              <a:rPr lang="en-US" sz="2000" dirty="0" smtClean="0"/>
              <a:t>than</a:t>
            </a:r>
            <a:r>
              <a:rPr lang="en-US" sz="2000" b="1" dirty="0"/>
              <a:t> </a:t>
            </a:r>
            <a:r>
              <a:rPr lang="en-US" sz="2000" b="1" dirty="0" smtClean="0">
                <a:solidFill>
                  <a:srgbClr val="002060"/>
                </a:solidFill>
              </a:rPr>
              <a:t>Detective</a:t>
            </a:r>
          </a:p>
          <a:p>
            <a:pPr lvl="1">
              <a:spcBef>
                <a:spcPts val="0"/>
              </a:spcBef>
            </a:pPr>
            <a:r>
              <a:rPr lang="en-US" sz="2000" b="1" dirty="0">
                <a:solidFill>
                  <a:srgbClr val="993300"/>
                </a:solidFill>
              </a:rPr>
              <a:t> </a:t>
            </a:r>
            <a:r>
              <a:rPr lang="en-US" sz="2000" b="1" dirty="0" smtClean="0">
                <a:solidFill>
                  <a:srgbClr val="993300"/>
                </a:solidFill>
              </a:rPr>
              <a:t>  Proactive </a:t>
            </a:r>
            <a:r>
              <a:rPr lang="en-US" sz="2000" dirty="0" smtClean="0"/>
              <a:t>rather than </a:t>
            </a:r>
            <a:r>
              <a:rPr lang="en-US" sz="2000" b="1" dirty="0" smtClean="0">
                <a:solidFill>
                  <a:srgbClr val="002060"/>
                </a:solidFill>
              </a:rPr>
              <a:t>Reactive </a:t>
            </a:r>
            <a:endParaRPr lang="en-US" sz="2000" b="1" dirty="0">
              <a:solidFill>
                <a:srgbClr val="002060"/>
              </a:solidFill>
            </a:endParaRPr>
          </a:p>
          <a:p>
            <a:pPr lvl="1">
              <a:spcBef>
                <a:spcPts val="0"/>
              </a:spcBef>
            </a:pPr>
            <a:r>
              <a:rPr lang="en-US" sz="2000" b="1" dirty="0" smtClean="0">
                <a:solidFill>
                  <a:srgbClr val="993300"/>
                </a:solidFill>
              </a:rPr>
              <a:t>	  Agile </a:t>
            </a:r>
            <a:r>
              <a:rPr lang="en-US" sz="2000" dirty="0" smtClean="0"/>
              <a:t>rather than</a:t>
            </a:r>
            <a:r>
              <a:rPr lang="en-US" sz="2000" b="1" dirty="0" smtClean="0"/>
              <a:t> </a:t>
            </a:r>
            <a:r>
              <a:rPr lang="en-US" sz="2000" b="1" dirty="0">
                <a:solidFill>
                  <a:srgbClr val="002060"/>
                </a:solidFill>
              </a:rPr>
              <a:t>Rigid</a:t>
            </a:r>
            <a:r>
              <a:rPr lang="en-US" sz="2000" b="1" dirty="0"/>
              <a:t> </a:t>
            </a:r>
          </a:p>
          <a:p>
            <a:pPr lvl="1">
              <a:spcBef>
                <a:spcPts val="0"/>
              </a:spcBef>
            </a:pPr>
            <a:r>
              <a:rPr lang="en-US" sz="2000" b="1" dirty="0" smtClean="0">
                <a:solidFill>
                  <a:srgbClr val="993300"/>
                </a:solidFill>
              </a:rPr>
              <a:t>	</a:t>
            </a:r>
            <a:r>
              <a:rPr lang="en-US" sz="2000" b="1" dirty="0">
                <a:solidFill>
                  <a:srgbClr val="993300"/>
                </a:solidFill>
              </a:rPr>
              <a:t> </a:t>
            </a:r>
            <a:r>
              <a:rPr lang="en-US" sz="2000" b="1" dirty="0" smtClean="0">
                <a:solidFill>
                  <a:srgbClr val="993300"/>
                </a:solidFill>
              </a:rPr>
              <a:t>        Dynamic </a:t>
            </a:r>
            <a:r>
              <a:rPr lang="en-US" sz="2000" dirty="0" smtClean="0"/>
              <a:t>rather than </a:t>
            </a:r>
            <a:r>
              <a:rPr lang="en-US" sz="2000" b="1" dirty="0" smtClean="0">
                <a:solidFill>
                  <a:srgbClr val="002060"/>
                </a:solidFill>
              </a:rPr>
              <a:t>Static </a:t>
            </a:r>
            <a:endParaRPr lang="en-US" sz="2000" b="1" dirty="0">
              <a:solidFill>
                <a:srgbClr val="002060"/>
              </a:solidFill>
            </a:endParaRPr>
          </a:p>
          <a:p>
            <a:pPr lvl="1"/>
            <a:r>
              <a:rPr lang="en-US" sz="2000" b="1" dirty="0" smtClean="0">
                <a:solidFill>
                  <a:srgbClr val="993300"/>
                </a:solidFill>
              </a:rPr>
              <a:t>	                 Intelligent-driven </a:t>
            </a:r>
            <a:r>
              <a:rPr lang="en-US" sz="2000" dirty="0" smtClean="0"/>
              <a:t>rather than</a:t>
            </a:r>
            <a:r>
              <a:rPr lang="en-US" sz="2000" b="1" dirty="0" smtClean="0"/>
              <a:t> </a:t>
            </a:r>
            <a:r>
              <a:rPr lang="en-US" sz="2000" b="1" dirty="0">
                <a:solidFill>
                  <a:srgbClr val="002060"/>
                </a:solidFill>
              </a:rPr>
              <a:t>H</a:t>
            </a:r>
            <a:r>
              <a:rPr lang="en-US" sz="2000" b="1" dirty="0" smtClean="0">
                <a:solidFill>
                  <a:srgbClr val="002060"/>
                </a:solidFill>
              </a:rPr>
              <a:t>uman-driven</a:t>
            </a:r>
            <a:endParaRPr lang="en-US" sz="2400" b="1" dirty="0"/>
          </a:p>
          <a:p>
            <a:pPr>
              <a:lnSpc>
                <a:spcPts val="1600"/>
              </a:lnSpc>
            </a:pPr>
            <a:r>
              <a:rPr lang="en-US" dirty="0" smtClean="0"/>
              <a:t>		</a:t>
            </a:r>
            <a:r>
              <a:rPr lang="en-US" i="1" dirty="0" smtClean="0"/>
              <a:t>       (automated)		              (manual)</a:t>
            </a:r>
            <a:endParaRPr lang="en-US" i="1" dirty="0"/>
          </a:p>
        </p:txBody>
      </p:sp>
    </p:spTree>
    <p:extLst>
      <p:ext uri="{BB962C8B-B14F-4D97-AF65-F5344CB8AC3E}">
        <p14:creationId xmlns:p14="http://schemas.microsoft.com/office/powerpoint/2010/main" val="4052996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991600" cy="427038"/>
          </a:xfrm>
        </p:spPr>
        <p:txBody>
          <a:bodyPr>
            <a:noAutofit/>
          </a:bodyPr>
          <a:lstStyle/>
          <a:p>
            <a:r>
              <a:rPr lang="en-US" sz="3800" b="1" dirty="0" smtClean="0">
                <a:solidFill>
                  <a:schemeClr val="tx2"/>
                </a:solidFill>
              </a:rPr>
              <a:t>8  </a:t>
            </a:r>
            <a:r>
              <a:rPr lang="en-US" sz="3800" b="1" dirty="0" smtClean="0">
                <a:solidFill>
                  <a:schemeClr val="tx2"/>
                </a:solidFill>
              </a:rPr>
              <a:t>Reasons for Asymmetry in Cyber Warfare</a:t>
            </a:r>
            <a:endParaRPr lang="en-US" sz="3800" b="1" dirty="0">
              <a:solidFill>
                <a:schemeClr val="tx2"/>
              </a:solidFill>
            </a:endParaRPr>
          </a:p>
        </p:txBody>
      </p:sp>
      <p:sp>
        <p:nvSpPr>
          <p:cNvPr id="3" name="Content Placeholder 2"/>
          <p:cNvSpPr>
            <a:spLocks noGrp="1"/>
          </p:cNvSpPr>
          <p:nvPr>
            <p:ph idx="1"/>
          </p:nvPr>
        </p:nvSpPr>
        <p:spPr>
          <a:xfrm>
            <a:off x="228600" y="1600200"/>
            <a:ext cx="8534400" cy="5257800"/>
          </a:xfrm>
        </p:spPr>
        <p:txBody>
          <a:bodyPr>
            <a:normAutofit/>
          </a:bodyPr>
          <a:lstStyle/>
          <a:p>
            <a:pPr marL="457200" indent="-457200">
              <a:buFont typeface="+mj-lt"/>
              <a:buAutoNum type="arabicPeriod"/>
            </a:pPr>
            <a:r>
              <a:rPr lang="en-US" sz="2400" dirty="0" smtClean="0"/>
              <a:t>Exponential Attack surface: Adversaries has to find one hole (vulnerability, misconfiguration, path), </a:t>
            </a:r>
            <a:r>
              <a:rPr lang="en-US" sz="2400" b="1" dirty="0" smtClean="0"/>
              <a:t>while</a:t>
            </a:r>
            <a:r>
              <a:rPr lang="en-US" sz="2400" dirty="0" smtClean="0"/>
              <a:t> defenders must block all holes.</a:t>
            </a:r>
            <a:endParaRPr lang="en-US" sz="2400" dirty="0"/>
          </a:p>
          <a:p>
            <a:pPr marL="457200" indent="-457200">
              <a:buFont typeface="+mj-lt"/>
              <a:buAutoNum type="arabicPeriod"/>
            </a:pPr>
            <a:r>
              <a:rPr lang="en-US" sz="2400" dirty="0" smtClean="0"/>
              <a:t>Static Attack Surface Adversaries has plenty of chances to explore their targets and plan their attack (via </a:t>
            </a:r>
            <a:r>
              <a:rPr lang="en-US" sz="2400" dirty="0"/>
              <a:t>do </a:t>
            </a:r>
            <a:r>
              <a:rPr lang="en-US" sz="2400" dirty="0" smtClean="0"/>
              <a:t>reconnaissance </a:t>
            </a:r>
            <a:r>
              <a:rPr lang="en-US" sz="2400" dirty="0"/>
              <a:t>and </a:t>
            </a:r>
            <a:r>
              <a:rPr lang="en-US" sz="2400" dirty="0" smtClean="0"/>
              <a:t>fingerprinting), </a:t>
            </a:r>
            <a:r>
              <a:rPr lang="en-US" sz="2400" b="1" dirty="0" smtClean="0"/>
              <a:t>while</a:t>
            </a:r>
            <a:r>
              <a:rPr lang="en-US" sz="2400" dirty="0" smtClean="0"/>
              <a:t> defender has hard time </a:t>
            </a:r>
            <a:r>
              <a:rPr lang="en-US" sz="2400" dirty="0" smtClean="0"/>
              <a:t>predict attack attributions, and TTPs.</a:t>
            </a:r>
            <a:endParaRPr lang="en-US" sz="2400" dirty="0" smtClean="0"/>
          </a:p>
          <a:p>
            <a:pPr marL="457200" indent="-457200">
              <a:buFont typeface="+mj-lt"/>
              <a:buAutoNum type="arabicPeriod"/>
            </a:pPr>
            <a:r>
              <a:rPr lang="en-US" sz="2400" dirty="0" smtClean="0"/>
              <a:t>Adversaries (APT) has usually plenty of time and resources to execute their attacks, </a:t>
            </a:r>
            <a:r>
              <a:rPr lang="en-US" sz="2400" b="1" dirty="0" smtClean="0"/>
              <a:t>while </a:t>
            </a:r>
            <a:r>
              <a:rPr lang="en-US" sz="2400" dirty="0" smtClean="0"/>
              <a:t>attack mitigation is high slow and expensive</a:t>
            </a:r>
          </a:p>
          <a:p>
            <a:pPr marL="457200" indent="-457200">
              <a:buFont typeface="+mj-lt"/>
              <a:buAutoNum type="arabicPeriod"/>
            </a:pPr>
            <a:r>
              <a:rPr lang="en-US" sz="2400" dirty="0" smtClean="0"/>
              <a:t>Systems complexity continue to grow tremendously, </a:t>
            </a:r>
            <a:r>
              <a:rPr lang="en-US" sz="2400" b="1" dirty="0" smtClean="0"/>
              <a:t>while </a:t>
            </a:r>
            <a:r>
              <a:rPr lang="en-US" sz="2400" dirty="0" smtClean="0"/>
              <a:t>analytic tools are limited with computational and space explosion (e.g., </a:t>
            </a:r>
            <a:r>
              <a:rPr lang="en-US" sz="2400" dirty="0" err="1" smtClean="0"/>
              <a:t>IoT</a:t>
            </a:r>
            <a:r>
              <a:rPr lang="en-US" sz="2400" dirty="0"/>
              <a:t> </a:t>
            </a:r>
            <a:r>
              <a:rPr lang="en-US" sz="2400" dirty="0" smtClean="0"/>
              <a:t>and CPS analytics). </a:t>
            </a:r>
          </a:p>
        </p:txBody>
      </p:sp>
    </p:spTree>
    <p:extLst>
      <p:ext uri="{BB962C8B-B14F-4D97-AF65-F5344CB8AC3E}">
        <p14:creationId xmlns:p14="http://schemas.microsoft.com/office/powerpoint/2010/main" val="1013445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3">
                    <a:lumMod val="75000"/>
                  </a:schemeClr>
                </a:solidFill>
              </a:rPr>
              <a:t>Science of Security Analytics and Automation  </a:t>
            </a:r>
            <a:endParaRPr lang="en-US" sz="3200" b="1" dirty="0">
              <a:solidFill>
                <a:schemeClr val="accent3">
                  <a:lumMod val="75000"/>
                </a:schemeClr>
              </a:solidFill>
            </a:endParaRPr>
          </a:p>
        </p:txBody>
      </p:sp>
      <p:sp>
        <p:nvSpPr>
          <p:cNvPr id="3" name="Content Placeholder 2"/>
          <p:cNvSpPr>
            <a:spLocks noGrp="1"/>
          </p:cNvSpPr>
          <p:nvPr>
            <p:ph idx="1"/>
          </p:nvPr>
        </p:nvSpPr>
        <p:spPr>
          <a:xfrm>
            <a:off x="533400" y="1676400"/>
            <a:ext cx="8001000" cy="4953000"/>
          </a:xfrm>
        </p:spPr>
        <p:txBody>
          <a:bodyPr>
            <a:noAutofit/>
          </a:bodyPr>
          <a:lstStyle/>
          <a:p>
            <a:pPr>
              <a:spcBef>
                <a:spcPts val="0"/>
              </a:spcBef>
            </a:pPr>
            <a:r>
              <a:rPr lang="en-US" sz="2400" b="1" dirty="0" smtClean="0"/>
              <a:t>Security Analytics Objectives </a:t>
            </a:r>
            <a:r>
              <a:rPr lang="en-US" sz="2400" dirty="0" smtClean="0"/>
              <a:t>are the modeling of: </a:t>
            </a:r>
            <a:endParaRPr lang="en-US" sz="2000" dirty="0" smtClean="0"/>
          </a:p>
          <a:p>
            <a:pPr marL="914400" lvl="1" indent="-338138">
              <a:spcBef>
                <a:spcPts val="0"/>
              </a:spcBef>
              <a:buFont typeface="+mj-lt"/>
              <a:buAutoNum type="arabicPeriod"/>
            </a:pPr>
            <a:r>
              <a:rPr lang="en-US" sz="2000" dirty="0" smtClean="0"/>
              <a:t>system/network behavior (configuration, logs, incidents etc.) </a:t>
            </a:r>
          </a:p>
          <a:p>
            <a:pPr marL="914400" lvl="1" indent="-338138">
              <a:spcBef>
                <a:spcPts val="0"/>
              </a:spcBef>
              <a:buFont typeface="+mj-lt"/>
              <a:buAutoNum type="arabicPeriod"/>
            </a:pPr>
            <a:r>
              <a:rPr lang="en-US" sz="2000" dirty="0" smtClean="0"/>
              <a:t>adversary behavior, and </a:t>
            </a:r>
          </a:p>
          <a:p>
            <a:pPr marL="914400" lvl="1" indent="-338138">
              <a:spcBef>
                <a:spcPts val="0"/>
              </a:spcBef>
              <a:buFont typeface="+mj-lt"/>
              <a:buAutoNum type="arabicPeriod"/>
            </a:pPr>
            <a:r>
              <a:rPr lang="en-US" sz="2000" dirty="0" smtClean="0"/>
              <a:t>user behavior, using system artifacts:</a:t>
            </a:r>
          </a:p>
          <a:p>
            <a:pPr lvl="2">
              <a:spcBef>
                <a:spcPts val="0"/>
              </a:spcBef>
            </a:pPr>
            <a:r>
              <a:rPr lang="en-US" sz="2000" i="1" dirty="0" smtClean="0"/>
              <a:t>Configurations: Rules and polices</a:t>
            </a:r>
          </a:p>
          <a:p>
            <a:pPr lvl="2">
              <a:spcBef>
                <a:spcPts val="0"/>
              </a:spcBef>
            </a:pPr>
            <a:r>
              <a:rPr lang="en-US" sz="2000" i="1" dirty="0" smtClean="0"/>
              <a:t>Traffic traces</a:t>
            </a:r>
          </a:p>
          <a:p>
            <a:pPr lvl="2">
              <a:spcBef>
                <a:spcPts val="0"/>
              </a:spcBef>
            </a:pPr>
            <a:r>
              <a:rPr lang="en-US" sz="2000" i="1" dirty="0" smtClean="0"/>
              <a:t>Meta-data and Logs and audits</a:t>
            </a:r>
          </a:p>
          <a:p>
            <a:pPr lvl="2">
              <a:spcBef>
                <a:spcPts val="0"/>
              </a:spcBef>
            </a:pPr>
            <a:r>
              <a:rPr lang="en-US" sz="2000" i="1" dirty="0" smtClean="0"/>
              <a:t>User audits</a:t>
            </a:r>
          </a:p>
          <a:p>
            <a:pPr lvl="2">
              <a:spcBef>
                <a:spcPts val="0"/>
              </a:spcBef>
            </a:pPr>
            <a:r>
              <a:rPr lang="en-US" sz="2000" i="1" dirty="0" smtClean="0"/>
              <a:t>Incident report and attack repositories </a:t>
            </a:r>
          </a:p>
          <a:p>
            <a:pPr lvl="1">
              <a:spcBef>
                <a:spcPts val="0"/>
              </a:spcBef>
            </a:pPr>
            <a:endParaRPr lang="en-US" sz="2000" i="1" dirty="0"/>
          </a:p>
          <a:p>
            <a:pPr>
              <a:spcBef>
                <a:spcPts val="0"/>
              </a:spcBef>
            </a:pPr>
            <a:r>
              <a:rPr lang="en-US" sz="2400" b="1" dirty="0"/>
              <a:t>Security </a:t>
            </a:r>
            <a:r>
              <a:rPr lang="en-US" sz="2400" b="1" dirty="0" smtClean="0"/>
              <a:t>Automation Objectives </a:t>
            </a:r>
            <a:r>
              <a:rPr lang="en-US" sz="2400" dirty="0" smtClean="0"/>
              <a:t>are:</a:t>
            </a:r>
          </a:p>
          <a:p>
            <a:pPr marL="914400" lvl="1" indent="-457200">
              <a:spcBef>
                <a:spcPts val="0"/>
              </a:spcBef>
              <a:buFont typeface="+mj-lt"/>
              <a:buAutoNum type="arabicPeriod"/>
            </a:pPr>
            <a:r>
              <a:rPr lang="en-US" sz="2000" dirty="0" smtClean="0"/>
              <a:t>Monitoring  - collection </a:t>
            </a:r>
            <a:r>
              <a:rPr lang="en-US" sz="2000" dirty="0"/>
              <a:t>and compliance </a:t>
            </a:r>
            <a:r>
              <a:rPr lang="en-US" sz="2000" dirty="0" smtClean="0"/>
              <a:t>check, </a:t>
            </a:r>
          </a:p>
          <a:p>
            <a:pPr marL="914400" lvl="1" indent="-457200">
              <a:spcBef>
                <a:spcPts val="0"/>
              </a:spcBef>
              <a:buFont typeface="+mj-lt"/>
              <a:buAutoNum type="arabicPeriod"/>
            </a:pPr>
            <a:r>
              <a:rPr lang="en-US" sz="2000" dirty="0" smtClean="0"/>
              <a:t>Integration  - unification/ontologies</a:t>
            </a:r>
            <a:r>
              <a:rPr lang="en-US" sz="2000" dirty="0"/>
              <a:t>, standardization, </a:t>
            </a:r>
            <a:r>
              <a:rPr lang="en-US" sz="2000" dirty="0" smtClean="0"/>
              <a:t>reasoning, </a:t>
            </a:r>
          </a:p>
          <a:p>
            <a:pPr marL="914400" lvl="1" indent="-457200">
              <a:spcBef>
                <a:spcPts val="0"/>
              </a:spcBef>
              <a:buFont typeface="+mj-lt"/>
              <a:buAutoNum type="arabicPeriod"/>
            </a:pPr>
            <a:r>
              <a:rPr lang="en-US" sz="2000" dirty="0" smtClean="0"/>
              <a:t>Response/adaptation (e.g., patching</a:t>
            </a:r>
            <a:r>
              <a:rPr lang="en-US" sz="2000" dirty="0"/>
              <a:t>, dynamic reconfiguration, or </a:t>
            </a:r>
            <a:r>
              <a:rPr lang="en-US" sz="2000" dirty="0" smtClean="0"/>
              <a:t>agility)</a:t>
            </a:r>
            <a:endParaRPr lang="en-US" sz="2000" dirty="0"/>
          </a:p>
          <a:p>
            <a:pPr>
              <a:spcBef>
                <a:spcPts val="0"/>
              </a:spcBef>
            </a:pPr>
            <a:endParaRPr lang="en-US" dirty="0" smtClean="0"/>
          </a:p>
        </p:txBody>
      </p:sp>
    </p:spTree>
    <p:extLst>
      <p:ext uri="{BB962C8B-B14F-4D97-AF65-F5344CB8AC3E}">
        <p14:creationId xmlns:p14="http://schemas.microsoft.com/office/powerpoint/2010/main" val="3263467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7" name="Group 26"/>
          <p:cNvGrpSpPr/>
          <p:nvPr/>
        </p:nvGrpSpPr>
        <p:grpSpPr>
          <a:xfrm>
            <a:off x="762000" y="1696817"/>
            <a:ext cx="7815081" cy="5044820"/>
            <a:chOff x="670095" y="1131148"/>
            <a:chExt cx="8275250" cy="5610489"/>
          </a:xfrm>
        </p:grpSpPr>
        <p:pic>
          <p:nvPicPr>
            <p:cNvPr id="5" name="Picture 4" descr="C:\Users\ITS\Desktop\image\crowded-top.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095" y="1131148"/>
              <a:ext cx="3759041" cy="2383016"/>
            </a:xfrm>
            <a:prstGeom prst="rect">
              <a:avLst/>
            </a:prstGeom>
            <a:solidFill>
              <a:schemeClr val="bg1"/>
            </a:solidFill>
            <a:extLst/>
          </p:spPr>
        </p:pic>
        <p:grpSp>
          <p:nvGrpSpPr>
            <p:cNvPr id="4" name="Group 3"/>
            <p:cNvGrpSpPr/>
            <p:nvPr/>
          </p:nvGrpSpPr>
          <p:grpSpPr>
            <a:xfrm>
              <a:off x="5181600" y="1193186"/>
              <a:ext cx="3570779" cy="2320978"/>
              <a:chOff x="381000" y="1464752"/>
              <a:chExt cx="8458200" cy="5027914"/>
            </a:xfrm>
          </p:grpSpPr>
          <p:sp>
            <p:nvSpPr>
              <p:cNvPr id="6" name="Rectangle 5"/>
              <p:cNvSpPr/>
              <p:nvPr/>
            </p:nvSpPr>
            <p:spPr>
              <a:xfrm>
                <a:off x="381000" y="1624313"/>
                <a:ext cx="8458200" cy="486835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 name="Freeform 6"/>
              <p:cNvSpPr>
                <a:spLocks/>
              </p:cNvSpPr>
              <p:nvPr/>
            </p:nvSpPr>
            <p:spPr bwMode="auto">
              <a:xfrm rot="19862816">
                <a:off x="3748774" y="4541758"/>
                <a:ext cx="1944688" cy="1438275"/>
              </a:xfrm>
              <a:custGeom>
                <a:avLst/>
                <a:gdLst>
                  <a:gd name="T0" fmla="*/ 887 w 1225"/>
                  <a:gd name="T1" fmla="*/ 8 h 906"/>
                  <a:gd name="T2" fmla="*/ 898 w 1225"/>
                  <a:gd name="T3" fmla="*/ 53 h 906"/>
                  <a:gd name="T4" fmla="*/ 903 w 1225"/>
                  <a:gd name="T5" fmla="*/ 93 h 906"/>
                  <a:gd name="T6" fmla="*/ 898 w 1225"/>
                  <a:gd name="T7" fmla="*/ 136 h 906"/>
                  <a:gd name="T8" fmla="*/ 891 w 1225"/>
                  <a:gd name="T9" fmla="*/ 158 h 906"/>
                  <a:gd name="T10" fmla="*/ 879 w 1225"/>
                  <a:gd name="T11" fmla="*/ 176 h 906"/>
                  <a:gd name="T12" fmla="*/ 862 w 1225"/>
                  <a:gd name="T13" fmla="*/ 192 h 906"/>
                  <a:gd name="T14" fmla="*/ 841 w 1225"/>
                  <a:gd name="T15" fmla="*/ 207 h 906"/>
                  <a:gd name="T16" fmla="*/ 814 w 1225"/>
                  <a:gd name="T17" fmla="*/ 219 h 906"/>
                  <a:gd name="T18" fmla="*/ 779 w 1225"/>
                  <a:gd name="T19" fmla="*/ 226 h 906"/>
                  <a:gd name="T20" fmla="*/ 736 w 1225"/>
                  <a:gd name="T21" fmla="*/ 228 h 906"/>
                  <a:gd name="T22" fmla="*/ 695 w 1225"/>
                  <a:gd name="T23" fmla="*/ 226 h 906"/>
                  <a:gd name="T24" fmla="*/ 659 w 1225"/>
                  <a:gd name="T25" fmla="*/ 219 h 906"/>
                  <a:gd name="T26" fmla="*/ 631 w 1225"/>
                  <a:gd name="T27" fmla="*/ 207 h 906"/>
                  <a:gd name="T28" fmla="*/ 610 w 1225"/>
                  <a:gd name="T29" fmla="*/ 192 h 906"/>
                  <a:gd name="T30" fmla="*/ 592 w 1225"/>
                  <a:gd name="T31" fmla="*/ 176 h 906"/>
                  <a:gd name="T32" fmla="*/ 580 w 1225"/>
                  <a:gd name="T33" fmla="*/ 158 h 906"/>
                  <a:gd name="T34" fmla="*/ 574 w 1225"/>
                  <a:gd name="T35" fmla="*/ 136 h 906"/>
                  <a:gd name="T36" fmla="*/ 570 w 1225"/>
                  <a:gd name="T37" fmla="*/ 93 h 906"/>
                  <a:gd name="T38" fmla="*/ 574 w 1225"/>
                  <a:gd name="T39" fmla="*/ 53 h 906"/>
                  <a:gd name="T40" fmla="*/ 587 w 1225"/>
                  <a:gd name="T41" fmla="*/ 8 h 906"/>
                  <a:gd name="T42" fmla="*/ 247 w 1225"/>
                  <a:gd name="T43" fmla="*/ 0 h 906"/>
                  <a:gd name="T44" fmla="*/ 237 w 1225"/>
                  <a:gd name="T45" fmla="*/ 313 h 906"/>
                  <a:gd name="T46" fmla="*/ 190 w 1225"/>
                  <a:gd name="T47" fmla="*/ 302 h 906"/>
                  <a:gd name="T48" fmla="*/ 147 w 1225"/>
                  <a:gd name="T49" fmla="*/ 298 h 906"/>
                  <a:gd name="T50" fmla="*/ 101 w 1225"/>
                  <a:gd name="T51" fmla="*/ 302 h 906"/>
                  <a:gd name="T52" fmla="*/ 77 w 1225"/>
                  <a:gd name="T53" fmla="*/ 309 h 906"/>
                  <a:gd name="T54" fmla="*/ 57 w 1225"/>
                  <a:gd name="T55" fmla="*/ 320 h 906"/>
                  <a:gd name="T56" fmla="*/ 39 w 1225"/>
                  <a:gd name="T57" fmla="*/ 334 h 906"/>
                  <a:gd name="T58" fmla="*/ 23 w 1225"/>
                  <a:gd name="T59" fmla="*/ 356 h 906"/>
                  <a:gd name="T60" fmla="*/ 10 w 1225"/>
                  <a:gd name="T61" fmla="*/ 381 h 906"/>
                  <a:gd name="T62" fmla="*/ 3 w 1225"/>
                  <a:gd name="T63" fmla="*/ 412 h 906"/>
                  <a:gd name="T64" fmla="*/ 0 w 1225"/>
                  <a:gd name="T65" fmla="*/ 451 h 906"/>
                  <a:gd name="T66" fmla="*/ 3 w 1225"/>
                  <a:gd name="T67" fmla="*/ 491 h 906"/>
                  <a:gd name="T68" fmla="*/ 10 w 1225"/>
                  <a:gd name="T69" fmla="*/ 523 h 906"/>
                  <a:gd name="T70" fmla="*/ 23 w 1225"/>
                  <a:gd name="T71" fmla="*/ 549 h 906"/>
                  <a:gd name="T72" fmla="*/ 39 w 1225"/>
                  <a:gd name="T73" fmla="*/ 569 h 906"/>
                  <a:gd name="T74" fmla="*/ 57 w 1225"/>
                  <a:gd name="T75" fmla="*/ 584 h 906"/>
                  <a:gd name="T76" fmla="*/ 77 w 1225"/>
                  <a:gd name="T77" fmla="*/ 595 h 906"/>
                  <a:gd name="T78" fmla="*/ 101 w 1225"/>
                  <a:gd name="T79" fmla="*/ 603 h 906"/>
                  <a:gd name="T80" fmla="*/ 147 w 1225"/>
                  <a:gd name="T81" fmla="*/ 607 h 906"/>
                  <a:gd name="T82" fmla="*/ 190 w 1225"/>
                  <a:gd name="T83" fmla="*/ 603 h 906"/>
                  <a:gd name="T84" fmla="*/ 237 w 1225"/>
                  <a:gd name="T85" fmla="*/ 591 h 906"/>
                  <a:gd name="T86" fmla="*/ 247 w 1225"/>
                  <a:gd name="T87" fmla="*/ 906 h 906"/>
                  <a:gd name="T88" fmla="*/ 1225 w 1225"/>
                  <a:gd name="T89"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5" h="906">
                    <a:moveTo>
                      <a:pt x="883" y="0"/>
                    </a:moveTo>
                    <a:lnTo>
                      <a:pt x="887" y="8"/>
                    </a:lnTo>
                    <a:lnTo>
                      <a:pt x="894" y="35"/>
                    </a:lnTo>
                    <a:lnTo>
                      <a:pt x="898" y="53"/>
                    </a:lnTo>
                    <a:lnTo>
                      <a:pt x="901" y="72"/>
                    </a:lnTo>
                    <a:lnTo>
                      <a:pt x="903" y="93"/>
                    </a:lnTo>
                    <a:lnTo>
                      <a:pt x="901" y="114"/>
                    </a:lnTo>
                    <a:lnTo>
                      <a:pt x="898" y="136"/>
                    </a:lnTo>
                    <a:lnTo>
                      <a:pt x="896" y="146"/>
                    </a:lnTo>
                    <a:lnTo>
                      <a:pt x="891" y="158"/>
                    </a:lnTo>
                    <a:lnTo>
                      <a:pt x="886" y="166"/>
                    </a:lnTo>
                    <a:lnTo>
                      <a:pt x="879" y="176"/>
                    </a:lnTo>
                    <a:lnTo>
                      <a:pt x="871" y="184"/>
                    </a:lnTo>
                    <a:lnTo>
                      <a:pt x="862" y="192"/>
                    </a:lnTo>
                    <a:lnTo>
                      <a:pt x="852" y="200"/>
                    </a:lnTo>
                    <a:lnTo>
                      <a:pt x="841" y="207"/>
                    </a:lnTo>
                    <a:lnTo>
                      <a:pt x="827" y="214"/>
                    </a:lnTo>
                    <a:lnTo>
                      <a:pt x="814" y="219"/>
                    </a:lnTo>
                    <a:lnTo>
                      <a:pt x="797" y="223"/>
                    </a:lnTo>
                    <a:lnTo>
                      <a:pt x="779" y="226"/>
                    </a:lnTo>
                    <a:lnTo>
                      <a:pt x="758" y="228"/>
                    </a:lnTo>
                    <a:lnTo>
                      <a:pt x="736" y="228"/>
                    </a:lnTo>
                    <a:lnTo>
                      <a:pt x="715" y="228"/>
                    </a:lnTo>
                    <a:lnTo>
                      <a:pt x="695" y="226"/>
                    </a:lnTo>
                    <a:lnTo>
                      <a:pt x="676" y="223"/>
                    </a:lnTo>
                    <a:lnTo>
                      <a:pt x="659" y="219"/>
                    </a:lnTo>
                    <a:lnTo>
                      <a:pt x="644" y="214"/>
                    </a:lnTo>
                    <a:lnTo>
                      <a:pt x="631" y="207"/>
                    </a:lnTo>
                    <a:lnTo>
                      <a:pt x="620" y="200"/>
                    </a:lnTo>
                    <a:lnTo>
                      <a:pt x="610" y="192"/>
                    </a:lnTo>
                    <a:lnTo>
                      <a:pt x="600" y="184"/>
                    </a:lnTo>
                    <a:lnTo>
                      <a:pt x="592" y="176"/>
                    </a:lnTo>
                    <a:lnTo>
                      <a:pt x="587" y="166"/>
                    </a:lnTo>
                    <a:lnTo>
                      <a:pt x="580" y="158"/>
                    </a:lnTo>
                    <a:lnTo>
                      <a:pt x="576" y="146"/>
                    </a:lnTo>
                    <a:lnTo>
                      <a:pt x="574" y="136"/>
                    </a:lnTo>
                    <a:lnTo>
                      <a:pt x="571" y="114"/>
                    </a:lnTo>
                    <a:lnTo>
                      <a:pt x="570" y="93"/>
                    </a:lnTo>
                    <a:lnTo>
                      <a:pt x="571" y="72"/>
                    </a:lnTo>
                    <a:lnTo>
                      <a:pt x="574" y="53"/>
                    </a:lnTo>
                    <a:lnTo>
                      <a:pt x="578" y="35"/>
                    </a:lnTo>
                    <a:lnTo>
                      <a:pt x="587" y="8"/>
                    </a:lnTo>
                    <a:lnTo>
                      <a:pt x="590" y="0"/>
                    </a:lnTo>
                    <a:lnTo>
                      <a:pt x="247" y="0"/>
                    </a:lnTo>
                    <a:lnTo>
                      <a:pt x="247" y="315"/>
                    </a:lnTo>
                    <a:lnTo>
                      <a:pt x="237" y="313"/>
                    </a:lnTo>
                    <a:lnTo>
                      <a:pt x="209" y="305"/>
                    </a:lnTo>
                    <a:lnTo>
                      <a:pt x="190" y="302"/>
                    </a:lnTo>
                    <a:lnTo>
                      <a:pt x="171" y="299"/>
                    </a:lnTo>
                    <a:lnTo>
                      <a:pt x="147" y="298"/>
                    </a:lnTo>
                    <a:lnTo>
                      <a:pt x="124" y="298"/>
                    </a:lnTo>
                    <a:lnTo>
                      <a:pt x="101" y="302"/>
                    </a:lnTo>
                    <a:lnTo>
                      <a:pt x="89" y="305"/>
                    </a:lnTo>
                    <a:lnTo>
                      <a:pt x="77" y="309"/>
                    </a:lnTo>
                    <a:lnTo>
                      <a:pt x="68" y="314"/>
                    </a:lnTo>
                    <a:lnTo>
                      <a:pt x="57" y="320"/>
                    </a:lnTo>
                    <a:lnTo>
                      <a:pt x="48" y="326"/>
                    </a:lnTo>
                    <a:lnTo>
                      <a:pt x="39" y="334"/>
                    </a:lnTo>
                    <a:lnTo>
                      <a:pt x="30" y="343"/>
                    </a:lnTo>
                    <a:lnTo>
                      <a:pt x="23" y="356"/>
                    </a:lnTo>
                    <a:lnTo>
                      <a:pt x="16" y="367"/>
                    </a:lnTo>
                    <a:lnTo>
                      <a:pt x="10" y="381"/>
                    </a:lnTo>
                    <a:lnTo>
                      <a:pt x="5" y="395"/>
                    </a:lnTo>
                    <a:lnTo>
                      <a:pt x="3" y="412"/>
                    </a:lnTo>
                    <a:lnTo>
                      <a:pt x="1" y="431"/>
                    </a:lnTo>
                    <a:lnTo>
                      <a:pt x="0" y="451"/>
                    </a:lnTo>
                    <a:lnTo>
                      <a:pt x="1" y="472"/>
                    </a:lnTo>
                    <a:lnTo>
                      <a:pt x="3" y="491"/>
                    </a:lnTo>
                    <a:lnTo>
                      <a:pt x="5" y="508"/>
                    </a:lnTo>
                    <a:lnTo>
                      <a:pt x="10" y="523"/>
                    </a:lnTo>
                    <a:lnTo>
                      <a:pt x="16" y="538"/>
                    </a:lnTo>
                    <a:lnTo>
                      <a:pt x="23" y="549"/>
                    </a:lnTo>
                    <a:lnTo>
                      <a:pt x="30" y="560"/>
                    </a:lnTo>
                    <a:lnTo>
                      <a:pt x="39" y="569"/>
                    </a:lnTo>
                    <a:lnTo>
                      <a:pt x="48" y="577"/>
                    </a:lnTo>
                    <a:lnTo>
                      <a:pt x="57" y="584"/>
                    </a:lnTo>
                    <a:lnTo>
                      <a:pt x="68" y="591"/>
                    </a:lnTo>
                    <a:lnTo>
                      <a:pt x="77" y="595"/>
                    </a:lnTo>
                    <a:lnTo>
                      <a:pt x="89" y="599"/>
                    </a:lnTo>
                    <a:lnTo>
                      <a:pt x="101" y="603"/>
                    </a:lnTo>
                    <a:lnTo>
                      <a:pt x="124" y="605"/>
                    </a:lnTo>
                    <a:lnTo>
                      <a:pt x="147" y="607"/>
                    </a:lnTo>
                    <a:lnTo>
                      <a:pt x="171" y="605"/>
                    </a:lnTo>
                    <a:lnTo>
                      <a:pt x="190" y="603"/>
                    </a:lnTo>
                    <a:lnTo>
                      <a:pt x="209" y="599"/>
                    </a:lnTo>
                    <a:lnTo>
                      <a:pt x="237" y="591"/>
                    </a:lnTo>
                    <a:lnTo>
                      <a:pt x="247" y="586"/>
                    </a:lnTo>
                    <a:lnTo>
                      <a:pt x="247" y="906"/>
                    </a:lnTo>
                    <a:lnTo>
                      <a:pt x="1225" y="906"/>
                    </a:lnTo>
                    <a:lnTo>
                      <a:pt x="1225" y="0"/>
                    </a:lnTo>
                    <a:lnTo>
                      <a:pt x="883" y="0"/>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8" name="Freeform 7"/>
              <p:cNvSpPr>
                <a:spLocks/>
              </p:cNvSpPr>
              <p:nvPr/>
            </p:nvSpPr>
            <p:spPr bwMode="auto">
              <a:xfrm rot="19862816">
                <a:off x="3748774" y="4541757"/>
                <a:ext cx="1944688" cy="1438276"/>
              </a:xfrm>
              <a:custGeom>
                <a:avLst/>
                <a:gdLst>
                  <a:gd name="T0" fmla="*/ 887 w 1225"/>
                  <a:gd name="T1" fmla="*/ 8 h 906"/>
                  <a:gd name="T2" fmla="*/ 898 w 1225"/>
                  <a:gd name="T3" fmla="*/ 53 h 906"/>
                  <a:gd name="T4" fmla="*/ 903 w 1225"/>
                  <a:gd name="T5" fmla="*/ 93 h 906"/>
                  <a:gd name="T6" fmla="*/ 898 w 1225"/>
                  <a:gd name="T7" fmla="*/ 136 h 906"/>
                  <a:gd name="T8" fmla="*/ 891 w 1225"/>
                  <a:gd name="T9" fmla="*/ 158 h 906"/>
                  <a:gd name="T10" fmla="*/ 879 w 1225"/>
                  <a:gd name="T11" fmla="*/ 176 h 906"/>
                  <a:gd name="T12" fmla="*/ 862 w 1225"/>
                  <a:gd name="T13" fmla="*/ 192 h 906"/>
                  <a:gd name="T14" fmla="*/ 841 w 1225"/>
                  <a:gd name="T15" fmla="*/ 207 h 906"/>
                  <a:gd name="T16" fmla="*/ 814 w 1225"/>
                  <a:gd name="T17" fmla="*/ 219 h 906"/>
                  <a:gd name="T18" fmla="*/ 779 w 1225"/>
                  <a:gd name="T19" fmla="*/ 226 h 906"/>
                  <a:gd name="T20" fmla="*/ 736 w 1225"/>
                  <a:gd name="T21" fmla="*/ 228 h 906"/>
                  <a:gd name="T22" fmla="*/ 695 w 1225"/>
                  <a:gd name="T23" fmla="*/ 226 h 906"/>
                  <a:gd name="T24" fmla="*/ 659 w 1225"/>
                  <a:gd name="T25" fmla="*/ 219 h 906"/>
                  <a:gd name="T26" fmla="*/ 631 w 1225"/>
                  <a:gd name="T27" fmla="*/ 207 h 906"/>
                  <a:gd name="T28" fmla="*/ 610 w 1225"/>
                  <a:gd name="T29" fmla="*/ 192 h 906"/>
                  <a:gd name="T30" fmla="*/ 592 w 1225"/>
                  <a:gd name="T31" fmla="*/ 176 h 906"/>
                  <a:gd name="T32" fmla="*/ 580 w 1225"/>
                  <a:gd name="T33" fmla="*/ 158 h 906"/>
                  <a:gd name="T34" fmla="*/ 574 w 1225"/>
                  <a:gd name="T35" fmla="*/ 136 h 906"/>
                  <a:gd name="T36" fmla="*/ 570 w 1225"/>
                  <a:gd name="T37" fmla="*/ 93 h 906"/>
                  <a:gd name="T38" fmla="*/ 574 w 1225"/>
                  <a:gd name="T39" fmla="*/ 53 h 906"/>
                  <a:gd name="T40" fmla="*/ 587 w 1225"/>
                  <a:gd name="T41" fmla="*/ 8 h 906"/>
                  <a:gd name="T42" fmla="*/ 247 w 1225"/>
                  <a:gd name="T43" fmla="*/ 0 h 906"/>
                  <a:gd name="T44" fmla="*/ 237 w 1225"/>
                  <a:gd name="T45" fmla="*/ 313 h 906"/>
                  <a:gd name="T46" fmla="*/ 190 w 1225"/>
                  <a:gd name="T47" fmla="*/ 302 h 906"/>
                  <a:gd name="T48" fmla="*/ 147 w 1225"/>
                  <a:gd name="T49" fmla="*/ 298 h 906"/>
                  <a:gd name="T50" fmla="*/ 101 w 1225"/>
                  <a:gd name="T51" fmla="*/ 302 h 906"/>
                  <a:gd name="T52" fmla="*/ 77 w 1225"/>
                  <a:gd name="T53" fmla="*/ 309 h 906"/>
                  <a:gd name="T54" fmla="*/ 57 w 1225"/>
                  <a:gd name="T55" fmla="*/ 320 h 906"/>
                  <a:gd name="T56" fmla="*/ 39 w 1225"/>
                  <a:gd name="T57" fmla="*/ 334 h 906"/>
                  <a:gd name="T58" fmla="*/ 23 w 1225"/>
                  <a:gd name="T59" fmla="*/ 356 h 906"/>
                  <a:gd name="T60" fmla="*/ 10 w 1225"/>
                  <a:gd name="T61" fmla="*/ 381 h 906"/>
                  <a:gd name="T62" fmla="*/ 3 w 1225"/>
                  <a:gd name="T63" fmla="*/ 412 h 906"/>
                  <a:gd name="T64" fmla="*/ 0 w 1225"/>
                  <a:gd name="T65" fmla="*/ 451 h 906"/>
                  <a:gd name="T66" fmla="*/ 3 w 1225"/>
                  <a:gd name="T67" fmla="*/ 491 h 906"/>
                  <a:gd name="T68" fmla="*/ 10 w 1225"/>
                  <a:gd name="T69" fmla="*/ 523 h 906"/>
                  <a:gd name="T70" fmla="*/ 23 w 1225"/>
                  <a:gd name="T71" fmla="*/ 549 h 906"/>
                  <a:gd name="T72" fmla="*/ 39 w 1225"/>
                  <a:gd name="T73" fmla="*/ 569 h 906"/>
                  <a:gd name="T74" fmla="*/ 57 w 1225"/>
                  <a:gd name="T75" fmla="*/ 584 h 906"/>
                  <a:gd name="T76" fmla="*/ 77 w 1225"/>
                  <a:gd name="T77" fmla="*/ 595 h 906"/>
                  <a:gd name="T78" fmla="*/ 101 w 1225"/>
                  <a:gd name="T79" fmla="*/ 603 h 906"/>
                  <a:gd name="T80" fmla="*/ 147 w 1225"/>
                  <a:gd name="T81" fmla="*/ 607 h 906"/>
                  <a:gd name="T82" fmla="*/ 190 w 1225"/>
                  <a:gd name="T83" fmla="*/ 603 h 906"/>
                  <a:gd name="T84" fmla="*/ 237 w 1225"/>
                  <a:gd name="T85" fmla="*/ 591 h 906"/>
                  <a:gd name="T86" fmla="*/ 247 w 1225"/>
                  <a:gd name="T87" fmla="*/ 906 h 906"/>
                  <a:gd name="T88" fmla="*/ 1225 w 1225"/>
                  <a:gd name="T89"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5" h="906">
                    <a:moveTo>
                      <a:pt x="883" y="0"/>
                    </a:moveTo>
                    <a:lnTo>
                      <a:pt x="887" y="8"/>
                    </a:lnTo>
                    <a:lnTo>
                      <a:pt x="894" y="35"/>
                    </a:lnTo>
                    <a:lnTo>
                      <a:pt x="898" y="53"/>
                    </a:lnTo>
                    <a:lnTo>
                      <a:pt x="901" y="72"/>
                    </a:lnTo>
                    <a:lnTo>
                      <a:pt x="903" y="93"/>
                    </a:lnTo>
                    <a:lnTo>
                      <a:pt x="901" y="114"/>
                    </a:lnTo>
                    <a:lnTo>
                      <a:pt x="898" y="136"/>
                    </a:lnTo>
                    <a:lnTo>
                      <a:pt x="896" y="146"/>
                    </a:lnTo>
                    <a:lnTo>
                      <a:pt x="891" y="158"/>
                    </a:lnTo>
                    <a:lnTo>
                      <a:pt x="886" y="166"/>
                    </a:lnTo>
                    <a:lnTo>
                      <a:pt x="879" y="176"/>
                    </a:lnTo>
                    <a:lnTo>
                      <a:pt x="871" y="184"/>
                    </a:lnTo>
                    <a:lnTo>
                      <a:pt x="862" y="192"/>
                    </a:lnTo>
                    <a:lnTo>
                      <a:pt x="852" y="200"/>
                    </a:lnTo>
                    <a:lnTo>
                      <a:pt x="841" y="207"/>
                    </a:lnTo>
                    <a:lnTo>
                      <a:pt x="827" y="214"/>
                    </a:lnTo>
                    <a:lnTo>
                      <a:pt x="814" y="219"/>
                    </a:lnTo>
                    <a:lnTo>
                      <a:pt x="797" y="223"/>
                    </a:lnTo>
                    <a:lnTo>
                      <a:pt x="779" y="226"/>
                    </a:lnTo>
                    <a:lnTo>
                      <a:pt x="758" y="228"/>
                    </a:lnTo>
                    <a:lnTo>
                      <a:pt x="736" y="228"/>
                    </a:lnTo>
                    <a:lnTo>
                      <a:pt x="715" y="228"/>
                    </a:lnTo>
                    <a:lnTo>
                      <a:pt x="695" y="226"/>
                    </a:lnTo>
                    <a:lnTo>
                      <a:pt x="676" y="223"/>
                    </a:lnTo>
                    <a:lnTo>
                      <a:pt x="659" y="219"/>
                    </a:lnTo>
                    <a:lnTo>
                      <a:pt x="644" y="214"/>
                    </a:lnTo>
                    <a:lnTo>
                      <a:pt x="631" y="207"/>
                    </a:lnTo>
                    <a:lnTo>
                      <a:pt x="620" y="200"/>
                    </a:lnTo>
                    <a:lnTo>
                      <a:pt x="610" y="192"/>
                    </a:lnTo>
                    <a:lnTo>
                      <a:pt x="600" y="184"/>
                    </a:lnTo>
                    <a:lnTo>
                      <a:pt x="592" y="176"/>
                    </a:lnTo>
                    <a:lnTo>
                      <a:pt x="587" y="166"/>
                    </a:lnTo>
                    <a:lnTo>
                      <a:pt x="580" y="158"/>
                    </a:lnTo>
                    <a:lnTo>
                      <a:pt x="576" y="146"/>
                    </a:lnTo>
                    <a:lnTo>
                      <a:pt x="574" y="136"/>
                    </a:lnTo>
                    <a:lnTo>
                      <a:pt x="571" y="114"/>
                    </a:lnTo>
                    <a:lnTo>
                      <a:pt x="570" y="93"/>
                    </a:lnTo>
                    <a:lnTo>
                      <a:pt x="571" y="72"/>
                    </a:lnTo>
                    <a:lnTo>
                      <a:pt x="574" y="53"/>
                    </a:lnTo>
                    <a:lnTo>
                      <a:pt x="578" y="35"/>
                    </a:lnTo>
                    <a:lnTo>
                      <a:pt x="587" y="8"/>
                    </a:lnTo>
                    <a:lnTo>
                      <a:pt x="590" y="0"/>
                    </a:lnTo>
                    <a:lnTo>
                      <a:pt x="247" y="0"/>
                    </a:lnTo>
                    <a:lnTo>
                      <a:pt x="247" y="315"/>
                    </a:lnTo>
                    <a:lnTo>
                      <a:pt x="237" y="313"/>
                    </a:lnTo>
                    <a:lnTo>
                      <a:pt x="209" y="305"/>
                    </a:lnTo>
                    <a:lnTo>
                      <a:pt x="190" y="302"/>
                    </a:lnTo>
                    <a:lnTo>
                      <a:pt x="171" y="299"/>
                    </a:lnTo>
                    <a:lnTo>
                      <a:pt x="147" y="298"/>
                    </a:lnTo>
                    <a:lnTo>
                      <a:pt x="124" y="298"/>
                    </a:lnTo>
                    <a:lnTo>
                      <a:pt x="101" y="302"/>
                    </a:lnTo>
                    <a:lnTo>
                      <a:pt x="89" y="305"/>
                    </a:lnTo>
                    <a:lnTo>
                      <a:pt x="77" y="309"/>
                    </a:lnTo>
                    <a:lnTo>
                      <a:pt x="68" y="314"/>
                    </a:lnTo>
                    <a:lnTo>
                      <a:pt x="57" y="320"/>
                    </a:lnTo>
                    <a:lnTo>
                      <a:pt x="48" y="326"/>
                    </a:lnTo>
                    <a:lnTo>
                      <a:pt x="39" y="334"/>
                    </a:lnTo>
                    <a:lnTo>
                      <a:pt x="30" y="343"/>
                    </a:lnTo>
                    <a:lnTo>
                      <a:pt x="23" y="356"/>
                    </a:lnTo>
                    <a:lnTo>
                      <a:pt x="16" y="367"/>
                    </a:lnTo>
                    <a:lnTo>
                      <a:pt x="10" y="381"/>
                    </a:lnTo>
                    <a:lnTo>
                      <a:pt x="5" y="395"/>
                    </a:lnTo>
                    <a:lnTo>
                      <a:pt x="3" y="412"/>
                    </a:lnTo>
                    <a:lnTo>
                      <a:pt x="1" y="431"/>
                    </a:lnTo>
                    <a:lnTo>
                      <a:pt x="0" y="451"/>
                    </a:lnTo>
                    <a:lnTo>
                      <a:pt x="1" y="472"/>
                    </a:lnTo>
                    <a:lnTo>
                      <a:pt x="3" y="491"/>
                    </a:lnTo>
                    <a:lnTo>
                      <a:pt x="5" y="508"/>
                    </a:lnTo>
                    <a:lnTo>
                      <a:pt x="10" y="523"/>
                    </a:lnTo>
                    <a:lnTo>
                      <a:pt x="16" y="538"/>
                    </a:lnTo>
                    <a:lnTo>
                      <a:pt x="23" y="549"/>
                    </a:lnTo>
                    <a:lnTo>
                      <a:pt x="30" y="560"/>
                    </a:lnTo>
                    <a:lnTo>
                      <a:pt x="39" y="569"/>
                    </a:lnTo>
                    <a:lnTo>
                      <a:pt x="48" y="577"/>
                    </a:lnTo>
                    <a:lnTo>
                      <a:pt x="57" y="584"/>
                    </a:lnTo>
                    <a:lnTo>
                      <a:pt x="68" y="591"/>
                    </a:lnTo>
                    <a:lnTo>
                      <a:pt x="77" y="595"/>
                    </a:lnTo>
                    <a:lnTo>
                      <a:pt x="89" y="599"/>
                    </a:lnTo>
                    <a:lnTo>
                      <a:pt x="101" y="603"/>
                    </a:lnTo>
                    <a:lnTo>
                      <a:pt x="124" y="605"/>
                    </a:lnTo>
                    <a:lnTo>
                      <a:pt x="147" y="607"/>
                    </a:lnTo>
                    <a:lnTo>
                      <a:pt x="171" y="605"/>
                    </a:lnTo>
                    <a:lnTo>
                      <a:pt x="190" y="603"/>
                    </a:lnTo>
                    <a:lnTo>
                      <a:pt x="209" y="599"/>
                    </a:lnTo>
                    <a:lnTo>
                      <a:pt x="237" y="591"/>
                    </a:lnTo>
                    <a:lnTo>
                      <a:pt x="247" y="586"/>
                    </a:lnTo>
                    <a:lnTo>
                      <a:pt x="247" y="906"/>
                    </a:lnTo>
                    <a:lnTo>
                      <a:pt x="1225" y="906"/>
                    </a:lnTo>
                    <a:lnTo>
                      <a:pt x="1225" y="0"/>
                    </a:lnTo>
                    <a:lnTo>
                      <a:pt x="883" y="0"/>
                    </a:lnTo>
                    <a:close/>
                  </a:path>
                </a:pathLst>
              </a:custGeom>
              <a:noFill/>
              <a:ln w="6" cap="flat">
                <a:solidFill>
                  <a:srgbClr val="0C1C3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9" name="Rectangle 8"/>
              <p:cNvSpPr>
                <a:spLocks noChangeArrowheads="1"/>
              </p:cNvSpPr>
              <p:nvPr/>
            </p:nvSpPr>
            <p:spPr bwMode="auto">
              <a:xfrm rot="19862816">
                <a:off x="4424811" y="5026631"/>
                <a:ext cx="939800" cy="325438"/>
              </a:xfrm>
              <a:prstGeom prst="rect">
                <a:avLst/>
              </a:prstGeom>
              <a:solidFill>
                <a:srgbClr val="D9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10" name="Rectangle 9"/>
              <p:cNvSpPr>
                <a:spLocks noChangeArrowheads="1"/>
              </p:cNvSpPr>
              <p:nvPr/>
            </p:nvSpPr>
            <p:spPr bwMode="auto">
              <a:xfrm rot="19862816">
                <a:off x="4904791" y="4923967"/>
                <a:ext cx="163" cy="37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rot="19862816">
                <a:off x="4218675" y="4949871"/>
                <a:ext cx="1475274" cy="4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smtClean="0">
                    <a:ln>
                      <a:noFill/>
                    </a:ln>
                    <a:solidFill>
                      <a:srgbClr val="000000"/>
                    </a:solidFill>
                    <a:effectLst/>
                    <a:latin typeface="Verdana" pitchFamily="34" charset="0"/>
                    <a:cs typeface="Arial" pitchFamily="34" charset="0"/>
                  </a:rPr>
                  <a:t>Defensive</a:t>
                </a:r>
              </a:p>
              <a:p>
                <a:pPr marL="0" marR="0" lvl="0" indent="0" algn="ctr" defTabSz="914400" rtl="0" eaLnBrk="1" fontAlgn="base" latinLnBrk="0" hangingPunct="1">
                  <a:lnSpc>
                    <a:spcPct val="100000"/>
                  </a:lnSpc>
                  <a:spcBef>
                    <a:spcPct val="0"/>
                  </a:spcBef>
                  <a:spcAft>
                    <a:spcPct val="0"/>
                  </a:spcAft>
                  <a:buClrTx/>
                  <a:buSzTx/>
                  <a:buFontTx/>
                  <a:buNone/>
                  <a:tabLst/>
                </a:pPr>
                <a:r>
                  <a:rPr lang="en-US" sz="600" b="1" dirty="0" smtClean="0">
                    <a:solidFill>
                      <a:srgbClr val="000000"/>
                    </a:solidFill>
                    <a:latin typeface="Verdana" pitchFamily="34" charset="0"/>
                    <a:cs typeface="Arial" pitchFamily="34" charset="0"/>
                  </a:rPr>
                  <a:t>Actions</a:t>
                </a:r>
                <a:endParaRPr kumimoji="0" lang="en-US" sz="600" b="1" i="0" u="none" strike="noStrike" cap="none" normalizeH="0" baseline="0" dirty="0" smtClean="0">
                  <a:ln>
                    <a:noFill/>
                  </a:ln>
                  <a:solidFill>
                    <a:srgbClr val="000000"/>
                  </a:solidFill>
                  <a:effectLst/>
                  <a:latin typeface="Verdana" pitchFamily="34" charset="0"/>
                  <a:cs typeface="Arial" pitchFamily="34" charset="0"/>
                </a:endParaRPr>
              </a:p>
            </p:txBody>
          </p:sp>
          <p:sp>
            <p:nvSpPr>
              <p:cNvPr id="12" name="Freeform 11"/>
              <p:cNvSpPr>
                <a:spLocks/>
              </p:cNvSpPr>
              <p:nvPr/>
            </p:nvSpPr>
            <p:spPr bwMode="auto">
              <a:xfrm rot="2147219">
                <a:off x="1013585" y="4108635"/>
                <a:ext cx="2005544" cy="1801813"/>
              </a:xfrm>
              <a:custGeom>
                <a:avLst/>
                <a:gdLst>
                  <a:gd name="T0" fmla="*/ 0 w 981"/>
                  <a:gd name="T1" fmla="*/ 229 h 1135"/>
                  <a:gd name="T2" fmla="*/ 981 w 981"/>
                  <a:gd name="T3" fmla="*/ 1135 h 1135"/>
                  <a:gd name="T4" fmla="*/ 971 w 981"/>
                  <a:gd name="T5" fmla="*/ 822 h 1135"/>
                  <a:gd name="T6" fmla="*/ 923 w 981"/>
                  <a:gd name="T7" fmla="*/ 833 h 1135"/>
                  <a:gd name="T8" fmla="*/ 879 w 981"/>
                  <a:gd name="T9" fmla="*/ 838 h 1135"/>
                  <a:gd name="T10" fmla="*/ 833 w 981"/>
                  <a:gd name="T11" fmla="*/ 833 h 1135"/>
                  <a:gd name="T12" fmla="*/ 810 w 981"/>
                  <a:gd name="T13" fmla="*/ 826 h 1135"/>
                  <a:gd name="T14" fmla="*/ 790 w 981"/>
                  <a:gd name="T15" fmla="*/ 815 h 1135"/>
                  <a:gd name="T16" fmla="*/ 772 w 981"/>
                  <a:gd name="T17" fmla="*/ 799 h 1135"/>
                  <a:gd name="T18" fmla="*/ 755 w 981"/>
                  <a:gd name="T19" fmla="*/ 780 h 1135"/>
                  <a:gd name="T20" fmla="*/ 743 w 981"/>
                  <a:gd name="T21" fmla="*/ 755 h 1135"/>
                  <a:gd name="T22" fmla="*/ 736 w 981"/>
                  <a:gd name="T23" fmla="*/ 721 h 1135"/>
                  <a:gd name="T24" fmla="*/ 733 w 981"/>
                  <a:gd name="T25" fmla="*/ 682 h 1135"/>
                  <a:gd name="T26" fmla="*/ 736 w 981"/>
                  <a:gd name="T27" fmla="*/ 644 h 1135"/>
                  <a:gd name="T28" fmla="*/ 743 w 981"/>
                  <a:gd name="T29" fmla="*/ 611 h 1135"/>
                  <a:gd name="T30" fmla="*/ 755 w 981"/>
                  <a:gd name="T31" fmla="*/ 585 h 1135"/>
                  <a:gd name="T32" fmla="*/ 772 w 981"/>
                  <a:gd name="T33" fmla="*/ 564 h 1135"/>
                  <a:gd name="T34" fmla="*/ 790 w 981"/>
                  <a:gd name="T35" fmla="*/ 549 h 1135"/>
                  <a:gd name="T36" fmla="*/ 810 w 981"/>
                  <a:gd name="T37" fmla="*/ 539 h 1135"/>
                  <a:gd name="T38" fmla="*/ 833 w 981"/>
                  <a:gd name="T39" fmla="*/ 532 h 1135"/>
                  <a:gd name="T40" fmla="*/ 879 w 981"/>
                  <a:gd name="T41" fmla="*/ 528 h 1135"/>
                  <a:gd name="T42" fmla="*/ 923 w 981"/>
                  <a:gd name="T43" fmla="*/ 532 h 1135"/>
                  <a:gd name="T44" fmla="*/ 971 w 981"/>
                  <a:gd name="T45" fmla="*/ 542 h 1135"/>
                  <a:gd name="T46" fmla="*/ 981 w 981"/>
                  <a:gd name="T47" fmla="*/ 229 h 1135"/>
                  <a:gd name="T48" fmla="*/ 642 w 981"/>
                  <a:gd name="T49" fmla="*/ 219 h 1135"/>
                  <a:gd name="T50" fmla="*/ 653 w 981"/>
                  <a:gd name="T51" fmla="*/ 177 h 1135"/>
                  <a:gd name="T52" fmla="*/ 657 w 981"/>
                  <a:gd name="T53" fmla="*/ 136 h 1135"/>
                  <a:gd name="T54" fmla="*/ 653 w 981"/>
                  <a:gd name="T55" fmla="*/ 94 h 1135"/>
                  <a:gd name="T56" fmla="*/ 646 w 981"/>
                  <a:gd name="T57" fmla="*/ 72 h 1135"/>
                  <a:gd name="T58" fmla="*/ 634 w 981"/>
                  <a:gd name="T59" fmla="*/ 54 h 1135"/>
                  <a:gd name="T60" fmla="*/ 618 w 981"/>
                  <a:gd name="T61" fmla="*/ 36 h 1135"/>
                  <a:gd name="T62" fmla="*/ 595 w 981"/>
                  <a:gd name="T63" fmla="*/ 22 h 1135"/>
                  <a:gd name="T64" fmla="*/ 568 w 981"/>
                  <a:gd name="T65" fmla="*/ 9 h 1135"/>
                  <a:gd name="T66" fmla="*/ 533 w 981"/>
                  <a:gd name="T67" fmla="*/ 3 h 1135"/>
                  <a:gd name="T68" fmla="*/ 491 w 981"/>
                  <a:gd name="T69" fmla="*/ 0 h 1135"/>
                  <a:gd name="T70" fmla="*/ 448 w 981"/>
                  <a:gd name="T71" fmla="*/ 3 h 1135"/>
                  <a:gd name="T72" fmla="*/ 414 w 981"/>
                  <a:gd name="T73" fmla="*/ 9 h 1135"/>
                  <a:gd name="T74" fmla="*/ 385 w 981"/>
                  <a:gd name="T75" fmla="*/ 22 h 1135"/>
                  <a:gd name="T76" fmla="*/ 363 w 981"/>
                  <a:gd name="T77" fmla="*/ 36 h 1135"/>
                  <a:gd name="T78" fmla="*/ 348 w 981"/>
                  <a:gd name="T79" fmla="*/ 54 h 1135"/>
                  <a:gd name="T80" fmla="*/ 336 w 981"/>
                  <a:gd name="T81" fmla="*/ 72 h 1135"/>
                  <a:gd name="T82" fmla="*/ 327 w 981"/>
                  <a:gd name="T83" fmla="*/ 94 h 1135"/>
                  <a:gd name="T84" fmla="*/ 323 w 981"/>
                  <a:gd name="T85" fmla="*/ 136 h 1135"/>
                  <a:gd name="T86" fmla="*/ 327 w 981"/>
                  <a:gd name="T87" fmla="*/ 177 h 1135"/>
                  <a:gd name="T88" fmla="*/ 340 w 981"/>
                  <a:gd name="T89" fmla="*/ 219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1" h="1135">
                    <a:moveTo>
                      <a:pt x="343" y="229"/>
                    </a:moveTo>
                    <a:lnTo>
                      <a:pt x="0" y="229"/>
                    </a:lnTo>
                    <a:lnTo>
                      <a:pt x="0" y="1135"/>
                    </a:lnTo>
                    <a:lnTo>
                      <a:pt x="981" y="1135"/>
                    </a:lnTo>
                    <a:lnTo>
                      <a:pt x="981" y="818"/>
                    </a:lnTo>
                    <a:lnTo>
                      <a:pt x="971" y="822"/>
                    </a:lnTo>
                    <a:lnTo>
                      <a:pt x="942" y="829"/>
                    </a:lnTo>
                    <a:lnTo>
                      <a:pt x="923" y="833"/>
                    </a:lnTo>
                    <a:lnTo>
                      <a:pt x="903" y="836"/>
                    </a:lnTo>
                    <a:lnTo>
                      <a:pt x="879" y="838"/>
                    </a:lnTo>
                    <a:lnTo>
                      <a:pt x="857" y="836"/>
                    </a:lnTo>
                    <a:lnTo>
                      <a:pt x="833" y="833"/>
                    </a:lnTo>
                    <a:lnTo>
                      <a:pt x="822" y="829"/>
                    </a:lnTo>
                    <a:lnTo>
                      <a:pt x="810" y="826"/>
                    </a:lnTo>
                    <a:lnTo>
                      <a:pt x="800" y="821"/>
                    </a:lnTo>
                    <a:lnTo>
                      <a:pt x="790" y="815"/>
                    </a:lnTo>
                    <a:lnTo>
                      <a:pt x="780" y="808"/>
                    </a:lnTo>
                    <a:lnTo>
                      <a:pt x="772" y="799"/>
                    </a:lnTo>
                    <a:lnTo>
                      <a:pt x="763" y="790"/>
                    </a:lnTo>
                    <a:lnTo>
                      <a:pt x="755" y="780"/>
                    </a:lnTo>
                    <a:lnTo>
                      <a:pt x="748" y="767"/>
                    </a:lnTo>
                    <a:lnTo>
                      <a:pt x="743" y="755"/>
                    </a:lnTo>
                    <a:lnTo>
                      <a:pt x="738" y="738"/>
                    </a:lnTo>
                    <a:lnTo>
                      <a:pt x="736" y="721"/>
                    </a:lnTo>
                    <a:lnTo>
                      <a:pt x="733" y="702"/>
                    </a:lnTo>
                    <a:lnTo>
                      <a:pt x="733" y="682"/>
                    </a:lnTo>
                    <a:lnTo>
                      <a:pt x="733" y="663"/>
                    </a:lnTo>
                    <a:lnTo>
                      <a:pt x="736" y="644"/>
                    </a:lnTo>
                    <a:lnTo>
                      <a:pt x="738" y="627"/>
                    </a:lnTo>
                    <a:lnTo>
                      <a:pt x="743" y="611"/>
                    </a:lnTo>
                    <a:lnTo>
                      <a:pt x="748" y="597"/>
                    </a:lnTo>
                    <a:lnTo>
                      <a:pt x="755" y="585"/>
                    </a:lnTo>
                    <a:lnTo>
                      <a:pt x="763" y="574"/>
                    </a:lnTo>
                    <a:lnTo>
                      <a:pt x="772" y="564"/>
                    </a:lnTo>
                    <a:lnTo>
                      <a:pt x="780" y="556"/>
                    </a:lnTo>
                    <a:lnTo>
                      <a:pt x="790" y="549"/>
                    </a:lnTo>
                    <a:lnTo>
                      <a:pt x="800" y="544"/>
                    </a:lnTo>
                    <a:lnTo>
                      <a:pt x="810" y="539"/>
                    </a:lnTo>
                    <a:lnTo>
                      <a:pt x="822" y="535"/>
                    </a:lnTo>
                    <a:lnTo>
                      <a:pt x="833" y="532"/>
                    </a:lnTo>
                    <a:lnTo>
                      <a:pt x="857" y="528"/>
                    </a:lnTo>
                    <a:lnTo>
                      <a:pt x="879" y="528"/>
                    </a:lnTo>
                    <a:lnTo>
                      <a:pt x="903" y="530"/>
                    </a:lnTo>
                    <a:lnTo>
                      <a:pt x="923" y="532"/>
                    </a:lnTo>
                    <a:lnTo>
                      <a:pt x="942" y="536"/>
                    </a:lnTo>
                    <a:lnTo>
                      <a:pt x="971" y="542"/>
                    </a:lnTo>
                    <a:lnTo>
                      <a:pt x="981" y="547"/>
                    </a:lnTo>
                    <a:lnTo>
                      <a:pt x="981" y="229"/>
                    </a:lnTo>
                    <a:lnTo>
                      <a:pt x="639" y="229"/>
                    </a:lnTo>
                    <a:lnTo>
                      <a:pt x="642" y="219"/>
                    </a:lnTo>
                    <a:lnTo>
                      <a:pt x="650" y="194"/>
                    </a:lnTo>
                    <a:lnTo>
                      <a:pt x="653" y="177"/>
                    </a:lnTo>
                    <a:lnTo>
                      <a:pt x="656" y="157"/>
                    </a:lnTo>
                    <a:lnTo>
                      <a:pt x="657" y="136"/>
                    </a:lnTo>
                    <a:lnTo>
                      <a:pt x="657" y="115"/>
                    </a:lnTo>
                    <a:lnTo>
                      <a:pt x="653" y="94"/>
                    </a:lnTo>
                    <a:lnTo>
                      <a:pt x="650" y="83"/>
                    </a:lnTo>
                    <a:lnTo>
                      <a:pt x="646" y="72"/>
                    </a:lnTo>
                    <a:lnTo>
                      <a:pt x="640" y="63"/>
                    </a:lnTo>
                    <a:lnTo>
                      <a:pt x="634" y="54"/>
                    </a:lnTo>
                    <a:lnTo>
                      <a:pt x="627" y="45"/>
                    </a:lnTo>
                    <a:lnTo>
                      <a:pt x="618" y="36"/>
                    </a:lnTo>
                    <a:lnTo>
                      <a:pt x="608" y="28"/>
                    </a:lnTo>
                    <a:lnTo>
                      <a:pt x="595" y="22"/>
                    </a:lnTo>
                    <a:lnTo>
                      <a:pt x="583" y="15"/>
                    </a:lnTo>
                    <a:lnTo>
                      <a:pt x="568" y="9"/>
                    </a:lnTo>
                    <a:lnTo>
                      <a:pt x="553" y="5"/>
                    </a:lnTo>
                    <a:lnTo>
                      <a:pt x="533" y="3"/>
                    </a:lnTo>
                    <a:lnTo>
                      <a:pt x="513" y="0"/>
                    </a:lnTo>
                    <a:lnTo>
                      <a:pt x="491" y="0"/>
                    </a:lnTo>
                    <a:lnTo>
                      <a:pt x="469" y="0"/>
                    </a:lnTo>
                    <a:lnTo>
                      <a:pt x="448" y="3"/>
                    </a:lnTo>
                    <a:lnTo>
                      <a:pt x="430" y="5"/>
                    </a:lnTo>
                    <a:lnTo>
                      <a:pt x="414" y="9"/>
                    </a:lnTo>
                    <a:lnTo>
                      <a:pt x="398" y="15"/>
                    </a:lnTo>
                    <a:lnTo>
                      <a:pt x="385" y="22"/>
                    </a:lnTo>
                    <a:lnTo>
                      <a:pt x="373" y="28"/>
                    </a:lnTo>
                    <a:lnTo>
                      <a:pt x="363" y="36"/>
                    </a:lnTo>
                    <a:lnTo>
                      <a:pt x="355" y="45"/>
                    </a:lnTo>
                    <a:lnTo>
                      <a:pt x="348" y="54"/>
                    </a:lnTo>
                    <a:lnTo>
                      <a:pt x="340" y="63"/>
                    </a:lnTo>
                    <a:lnTo>
                      <a:pt x="336" y="72"/>
                    </a:lnTo>
                    <a:lnTo>
                      <a:pt x="331" y="83"/>
                    </a:lnTo>
                    <a:lnTo>
                      <a:pt x="327" y="94"/>
                    </a:lnTo>
                    <a:lnTo>
                      <a:pt x="324" y="115"/>
                    </a:lnTo>
                    <a:lnTo>
                      <a:pt x="323" y="136"/>
                    </a:lnTo>
                    <a:lnTo>
                      <a:pt x="324" y="157"/>
                    </a:lnTo>
                    <a:lnTo>
                      <a:pt x="327" y="177"/>
                    </a:lnTo>
                    <a:lnTo>
                      <a:pt x="331" y="194"/>
                    </a:lnTo>
                    <a:lnTo>
                      <a:pt x="340" y="219"/>
                    </a:lnTo>
                    <a:lnTo>
                      <a:pt x="343" y="229"/>
                    </a:lnTo>
                    <a:close/>
                  </a:path>
                </a:pathLst>
              </a:custGeom>
              <a:solidFill>
                <a:srgbClr val="FAC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13" name="Freeform 12"/>
              <p:cNvSpPr>
                <a:spLocks/>
              </p:cNvSpPr>
              <p:nvPr/>
            </p:nvSpPr>
            <p:spPr bwMode="auto">
              <a:xfrm rot="2147219">
                <a:off x="1013585" y="4108635"/>
                <a:ext cx="2005544" cy="1801813"/>
              </a:xfrm>
              <a:custGeom>
                <a:avLst/>
                <a:gdLst>
                  <a:gd name="T0" fmla="*/ 0 w 981"/>
                  <a:gd name="T1" fmla="*/ 229 h 1135"/>
                  <a:gd name="T2" fmla="*/ 981 w 981"/>
                  <a:gd name="T3" fmla="*/ 1135 h 1135"/>
                  <a:gd name="T4" fmla="*/ 971 w 981"/>
                  <a:gd name="T5" fmla="*/ 822 h 1135"/>
                  <a:gd name="T6" fmla="*/ 923 w 981"/>
                  <a:gd name="T7" fmla="*/ 833 h 1135"/>
                  <a:gd name="T8" fmla="*/ 879 w 981"/>
                  <a:gd name="T9" fmla="*/ 838 h 1135"/>
                  <a:gd name="T10" fmla="*/ 833 w 981"/>
                  <a:gd name="T11" fmla="*/ 833 h 1135"/>
                  <a:gd name="T12" fmla="*/ 810 w 981"/>
                  <a:gd name="T13" fmla="*/ 826 h 1135"/>
                  <a:gd name="T14" fmla="*/ 790 w 981"/>
                  <a:gd name="T15" fmla="*/ 815 h 1135"/>
                  <a:gd name="T16" fmla="*/ 772 w 981"/>
                  <a:gd name="T17" fmla="*/ 799 h 1135"/>
                  <a:gd name="T18" fmla="*/ 755 w 981"/>
                  <a:gd name="T19" fmla="*/ 780 h 1135"/>
                  <a:gd name="T20" fmla="*/ 743 w 981"/>
                  <a:gd name="T21" fmla="*/ 755 h 1135"/>
                  <a:gd name="T22" fmla="*/ 736 w 981"/>
                  <a:gd name="T23" fmla="*/ 721 h 1135"/>
                  <a:gd name="T24" fmla="*/ 733 w 981"/>
                  <a:gd name="T25" fmla="*/ 682 h 1135"/>
                  <a:gd name="T26" fmla="*/ 736 w 981"/>
                  <a:gd name="T27" fmla="*/ 644 h 1135"/>
                  <a:gd name="T28" fmla="*/ 743 w 981"/>
                  <a:gd name="T29" fmla="*/ 611 h 1135"/>
                  <a:gd name="T30" fmla="*/ 755 w 981"/>
                  <a:gd name="T31" fmla="*/ 585 h 1135"/>
                  <a:gd name="T32" fmla="*/ 772 w 981"/>
                  <a:gd name="T33" fmla="*/ 564 h 1135"/>
                  <a:gd name="T34" fmla="*/ 790 w 981"/>
                  <a:gd name="T35" fmla="*/ 549 h 1135"/>
                  <a:gd name="T36" fmla="*/ 810 w 981"/>
                  <a:gd name="T37" fmla="*/ 539 h 1135"/>
                  <a:gd name="T38" fmla="*/ 833 w 981"/>
                  <a:gd name="T39" fmla="*/ 532 h 1135"/>
                  <a:gd name="T40" fmla="*/ 879 w 981"/>
                  <a:gd name="T41" fmla="*/ 528 h 1135"/>
                  <a:gd name="T42" fmla="*/ 923 w 981"/>
                  <a:gd name="T43" fmla="*/ 532 h 1135"/>
                  <a:gd name="T44" fmla="*/ 971 w 981"/>
                  <a:gd name="T45" fmla="*/ 542 h 1135"/>
                  <a:gd name="T46" fmla="*/ 981 w 981"/>
                  <a:gd name="T47" fmla="*/ 229 h 1135"/>
                  <a:gd name="T48" fmla="*/ 642 w 981"/>
                  <a:gd name="T49" fmla="*/ 219 h 1135"/>
                  <a:gd name="T50" fmla="*/ 653 w 981"/>
                  <a:gd name="T51" fmla="*/ 177 h 1135"/>
                  <a:gd name="T52" fmla="*/ 657 w 981"/>
                  <a:gd name="T53" fmla="*/ 136 h 1135"/>
                  <a:gd name="T54" fmla="*/ 653 w 981"/>
                  <a:gd name="T55" fmla="*/ 94 h 1135"/>
                  <a:gd name="T56" fmla="*/ 646 w 981"/>
                  <a:gd name="T57" fmla="*/ 72 h 1135"/>
                  <a:gd name="T58" fmla="*/ 634 w 981"/>
                  <a:gd name="T59" fmla="*/ 54 h 1135"/>
                  <a:gd name="T60" fmla="*/ 618 w 981"/>
                  <a:gd name="T61" fmla="*/ 36 h 1135"/>
                  <a:gd name="T62" fmla="*/ 595 w 981"/>
                  <a:gd name="T63" fmla="*/ 22 h 1135"/>
                  <a:gd name="T64" fmla="*/ 568 w 981"/>
                  <a:gd name="T65" fmla="*/ 9 h 1135"/>
                  <a:gd name="T66" fmla="*/ 533 w 981"/>
                  <a:gd name="T67" fmla="*/ 3 h 1135"/>
                  <a:gd name="T68" fmla="*/ 491 w 981"/>
                  <a:gd name="T69" fmla="*/ 0 h 1135"/>
                  <a:gd name="T70" fmla="*/ 448 w 981"/>
                  <a:gd name="T71" fmla="*/ 3 h 1135"/>
                  <a:gd name="T72" fmla="*/ 414 w 981"/>
                  <a:gd name="T73" fmla="*/ 9 h 1135"/>
                  <a:gd name="T74" fmla="*/ 385 w 981"/>
                  <a:gd name="T75" fmla="*/ 22 h 1135"/>
                  <a:gd name="T76" fmla="*/ 363 w 981"/>
                  <a:gd name="T77" fmla="*/ 36 h 1135"/>
                  <a:gd name="T78" fmla="*/ 348 w 981"/>
                  <a:gd name="T79" fmla="*/ 54 h 1135"/>
                  <a:gd name="T80" fmla="*/ 336 w 981"/>
                  <a:gd name="T81" fmla="*/ 72 h 1135"/>
                  <a:gd name="T82" fmla="*/ 327 w 981"/>
                  <a:gd name="T83" fmla="*/ 94 h 1135"/>
                  <a:gd name="T84" fmla="*/ 323 w 981"/>
                  <a:gd name="T85" fmla="*/ 136 h 1135"/>
                  <a:gd name="T86" fmla="*/ 327 w 981"/>
                  <a:gd name="T87" fmla="*/ 177 h 1135"/>
                  <a:gd name="T88" fmla="*/ 340 w 981"/>
                  <a:gd name="T89" fmla="*/ 219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1" h="1135">
                    <a:moveTo>
                      <a:pt x="343" y="229"/>
                    </a:moveTo>
                    <a:lnTo>
                      <a:pt x="0" y="229"/>
                    </a:lnTo>
                    <a:lnTo>
                      <a:pt x="0" y="1135"/>
                    </a:lnTo>
                    <a:lnTo>
                      <a:pt x="981" y="1135"/>
                    </a:lnTo>
                    <a:lnTo>
                      <a:pt x="981" y="818"/>
                    </a:lnTo>
                    <a:lnTo>
                      <a:pt x="971" y="822"/>
                    </a:lnTo>
                    <a:lnTo>
                      <a:pt x="942" y="829"/>
                    </a:lnTo>
                    <a:lnTo>
                      <a:pt x="923" y="833"/>
                    </a:lnTo>
                    <a:lnTo>
                      <a:pt x="903" y="836"/>
                    </a:lnTo>
                    <a:lnTo>
                      <a:pt x="879" y="838"/>
                    </a:lnTo>
                    <a:lnTo>
                      <a:pt x="857" y="836"/>
                    </a:lnTo>
                    <a:lnTo>
                      <a:pt x="833" y="833"/>
                    </a:lnTo>
                    <a:lnTo>
                      <a:pt x="822" y="829"/>
                    </a:lnTo>
                    <a:lnTo>
                      <a:pt x="810" y="826"/>
                    </a:lnTo>
                    <a:lnTo>
                      <a:pt x="800" y="821"/>
                    </a:lnTo>
                    <a:lnTo>
                      <a:pt x="790" y="815"/>
                    </a:lnTo>
                    <a:lnTo>
                      <a:pt x="780" y="808"/>
                    </a:lnTo>
                    <a:lnTo>
                      <a:pt x="772" y="799"/>
                    </a:lnTo>
                    <a:lnTo>
                      <a:pt x="763" y="790"/>
                    </a:lnTo>
                    <a:lnTo>
                      <a:pt x="755" y="780"/>
                    </a:lnTo>
                    <a:lnTo>
                      <a:pt x="748" y="767"/>
                    </a:lnTo>
                    <a:lnTo>
                      <a:pt x="743" y="755"/>
                    </a:lnTo>
                    <a:lnTo>
                      <a:pt x="738" y="738"/>
                    </a:lnTo>
                    <a:lnTo>
                      <a:pt x="736" y="721"/>
                    </a:lnTo>
                    <a:lnTo>
                      <a:pt x="733" y="702"/>
                    </a:lnTo>
                    <a:lnTo>
                      <a:pt x="733" y="682"/>
                    </a:lnTo>
                    <a:lnTo>
                      <a:pt x="733" y="663"/>
                    </a:lnTo>
                    <a:lnTo>
                      <a:pt x="736" y="644"/>
                    </a:lnTo>
                    <a:lnTo>
                      <a:pt x="738" y="627"/>
                    </a:lnTo>
                    <a:lnTo>
                      <a:pt x="743" y="611"/>
                    </a:lnTo>
                    <a:lnTo>
                      <a:pt x="748" y="597"/>
                    </a:lnTo>
                    <a:lnTo>
                      <a:pt x="755" y="585"/>
                    </a:lnTo>
                    <a:lnTo>
                      <a:pt x="763" y="574"/>
                    </a:lnTo>
                    <a:lnTo>
                      <a:pt x="772" y="564"/>
                    </a:lnTo>
                    <a:lnTo>
                      <a:pt x="780" y="556"/>
                    </a:lnTo>
                    <a:lnTo>
                      <a:pt x="790" y="549"/>
                    </a:lnTo>
                    <a:lnTo>
                      <a:pt x="800" y="544"/>
                    </a:lnTo>
                    <a:lnTo>
                      <a:pt x="810" y="539"/>
                    </a:lnTo>
                    <a:lnTo>
                      <a:pt x="822" y="535"/>
                    </a:lnTo>
                    <a:lnTo>
                      <a:pt x="833" y="532"/>
                    </a:lnTo>
                    <a:lnTo>
                      <a:pt x="857" y="528"/>
                    </a:lnTo>
                    <a:lnTo>
                      <a:pt x="879" y="528"/>
                    </a:lnTo>
                    <a:lnTo>
                      <a:pt x="903" y="530"/>
                    </a:lnTo>
                    <a:lnTo>
                      <a:pt x="923" y="532"/>
                    </a:lnTo>
                    <a:lnTo>
                      <a:pt x="942" y="536"/>
                    </a:lnTo>
                    <a:lnTo>
                      <a:pt x="971" y="542"/>
                    </a:lnTo>
                    <a:lnTo>
                      <a:pt x="981" y="547"/>
                    </a:lnTo>
                    <a:lnTo>
                      <a:pt x="981" y="229"/>
                    </a:lnTo>
                    <a:lnTo>
                      <a:pt x="639" y="229"/>
                    </a:lnTo>
                    <a:lnTo>
                      <a:pt x="642" y="219"/>
                    </a:lnTo>
                    <a:lnTo>
                      <a:pt x="650" y="194"/>
                    </a:lnTo>
                    <a:lnTo>
                      <a:pt x="653" y="177"/>
                    </a:lnTo>
                    <a:lnTo>
                      <a:pt x="656" y="157"/>
                    </a:lnTo>
                    <a:lnTo>
                      <a:pt x="657" y="136"/>
                    </a:lnTo>
                    <a:lnTo>
                      <a:pt x="657" y="115"/>
                    </a:lnTo>
                    <a:lnTo>
                      <a:pt x="653" y="94"/>
                    </a:lnTo>
                    <a:lnTo>
                      <a:pt x="650" y="83"/>
                    </a:lnTo>
                    <a:lnTo>
                      <a:pt x="646" y="72"/>
                    </a:lnTo>
                    <a:lnTo>
                      <a:pt x="640" y="63"/>
                    </a:lnTo>
                    <a:lnTo>
                      <a:pt x="634" y="54"/>
                    </a:lnTo>
                    <a:lnTo>
                      <a:pt x="627" y="45"/>
                    </a:lnTo>
                    <a:lnTo>
                      <a:pt x="618" y="36"/>
                    </a:lnTo>
                    <a:lnTo>
                      <a:pt x="608" y="28"/>
                    </a:lnTo>
                    <a:lnTo>
                      <a:pt x="595" y="22"/>
                    </a:lnTo>
                    <a:lnTo>
                      <a:pt x="583" y="15"/>
                    </a:lnTo>
                    <a:lnTo>
                      <a:pt x="568" y="9"/>
                    </a:lnTo>
                    <a:lnTo>
                      <a:pt x="553" y="5"/>
                    </a:lnTo>
                    <a:lnTo>
                      <a:pt x="533" y="3"/>
                    </a:lnTo>
                    <a:lnTo>
                      <a:pt x="513" y="0"/>
                    </a:lnTo>
                    <a:lnTo>
                      <a:pt x="491" y="0"/>
                    </a:lnTo>
                    <a:lnTo>
                      <a:pt x="469" y="0"/>
                    </a:lnTo>
                    <a:lnTo>
                      <a:pt x="448" y="3"/>
                    </a:lnTo>
                    <a:lnTo>
                      <a:pt x="430" y="5"/>
                    </a:lnTo>
                    <a:lnTo>
                      <a:pt x="414" y="9"/>
                    </a:lnTo>
                    <a:lnTo>
                      <a:pt x="398" y="15"/>
                    </a:lnTo>
                    <a:lnTo>
                      <a:pt x="385" y="22"/>
                    </a:lnTo>
                    <a:lnTo>
                      <a:pt x="373" y="28"/>
                    </a:lnTo>
                    <a:lnTo>
                      <a:pt x="363" y="36"/>
                    </a:lnTo>
                    <a:lnTo>
                      <a:pt x="355" y="45"/>
                    </a:lnTo>
                    <a:lnTo>
                      <a:pt x="348" y="54"/>
                    </a:lnTo>
                    <a:lnTo>
                      <a:pt x="340" y="63"/>
                    </a:lnTo>
                    <a:lnTo>
                      <a:pt x="336" y="72"/>
                    </a:lnTo>
                    <a:lnTo>
                      <a:pt x="331" y="83"/>
                    </a:lnTo>
                    <a:lnTo>
                      <a:pt x="327" y="94"/>
                    </a:lnTo>
                    <a:lnTo>
                      <a:pt x="324" y="115"/>
                    </a:lnTo>
                    <a:lnTo>
                      <a:pt x="323" y="136"/>
                    </a:lnTo>
                    <a:lnTo>
                      <a:pt x="324" y="157"/>
                    </a:lnTo>
                    <a:lnTo>
                      <a:pt x="327" y="177"/>
                    </a:lnTo>
                    <a:lnTo>
                      <a:pt x="331" y="194"/>
                    </a:lnTo>
                    <a:lnTo>
                      <a:pt x="340" y="219"/>
                    </a:lnTo>
                    <a:lnTo>
                      <a:pt x="343" y="229"/>
                    </a:lnTo>
                    <a:close/>
                  </a:path>
                </a:pathLst>
              </a:custGeom>
              <a:noFill/>
              <a:ln w="6" cap="flat">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14" name="Rectangle 13"/>
              <p:cNvSpPr>
                <a:spLocks noChangeArrowheads="1"/>
              </p:cNvSpPr>
              <p:nvPr/>
            </p:nvSpPr>
            <p:spPr bwMode="auto">
              <a:xfrm rot="2147219">
                <a:off x="1171977" y="4899273"/>
                <a:ext cx="1345385" cy="4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smtClean="0">
                    <a:ln>
                      <a:noFill/>
                    </a:ln>
                    <a:solidFill>
                      <a:srgbClr val="000000"/>
                    </a:solidFill>
                    <a:effectLst/>
                    <a:latin typeface="Verdana" pitchFamily="34" charset="0"/>
                    <a:cs typeface="Arial" pitchFamily="34" charset="0"/>
                  </a:rPr>
                  <a:t>Logs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smtClean="0">
                    <a:ln>
                      <a:noFill/>
                    </a:ln>
                    <a:solidFill>
                      <a:srgbClr val="000000"/>
                    </a:solidFill>
                    <a:effectLst/>
                    <a:latin typeface="Verdana" pitchFamily="34" charset="0"/>
                    <a:cs typeface="Arial" pitchFamily="34" charset="0"/>
                  </a:rPr>
                  <a:t>Sensor Data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Freeform 14"/>
              <p:cNvSpPr>
                <a:spLocks/>
              </p:cNvSpPr>
              <p:nvPr/>
            </p:nvSpPr>
            <p:spPr bwMode="auto">
              <a:xfrm rot="20425359">
                <a:off x="905000" y="2170826"/>
                <a:ext cx="1957388" cy="1446213"/>
              </a:xfrm>
              <a:custGeom>
                <a:avLst/>
                <a:gdLst>
                  <a:gd name="T0" fmla="*/ 984 w 1233"/>
                  <a:gd name="T1" fmla="*/ 0 h 911"/>
                  <a:gd name="T2" fmla="*/ 0 w 1233"/>
                  <a:gd name="T3" fmla="*/ 911 h 911"/>
                  <a:gd name="T4" fmla="*/ 340 w 1233"/>
                  <a:gd name="T5" fmla="*/ 901 h 911"/>
                  <a:gd name="T6" fmla="*/ 329 w 1233"/>
                  <a:gd name="T7" fmla="*/ 857 h 911"/>
                  <a:gd name="T8" fmla="*/ 324 w 1233"/>
                  <a:gd name="T9" fmla="*/ 816 h 911"/>
                  <a:gd name="T10" fmla="*/ 329 w 1233"/>
                  <a:gd name="T11" fmla="*/ 773 h 911"/>
                  <a:gd name="T12" fmla="*/ 335 w 1233"/>
                  <a:gd name="T13" fmla="*/ 752 h 911"/>
                  <a:gd name="T14" fmla="*/ 347 w 1233"/>
                  <a:gd name="T15" fmla="*/ 734 h 911"/>
                  <a:gd name="T16" fmla="*/ 365 w 1233"/>
                  <a:gd name="T17" fmla="*/ 716 h 911"/>
                  <a:gd name="T18" fmla="*/ 387 w 1233"/>
                  <a:gd name="T19" fmla="*/ 701 h 911"/>
                  <a:gd name="T20" fmla="*/ 414 w 1233"/>
                  <a:gd name="T21" fmla="*/ 689 h 911"/>
                  <a:gd name="T22" fmla="*/ 451 w 1233"/>
                  <a:gd name="T23" fmla="*/ 683 h 911"/>
                  <a:gd name="T24" fmla="*/ 493 w 1233"/>
                  <a:gd name="T25" fmla="*/ 680 h 911"/>
                  <a:gd name="T26" fmla="*/ 533 w 1233"/>
                  <a:gd name="T27" fmla="*/ 683 h 911"/>
                  <a:gd name="T28" fmla="*/ 569 w 1233"/>
                  <a:gd name="T29" fmla="*/ 689 h 911"/>
                  <a:gd name="T30" fmla="*/ 598 w 1233"/>
                  <a:gd name="T31" fmla="*/ 701 h 911"/>
                  <a:gd name="T32" fmla="*/ 621 w 1233"/>
                  <a:gd name="T33" fmla="*/ 716 h 911"/>
                  <a:gd name="T34" fmla="*/ 636 w 1233"/>
                  <a:gd name="T35" fmla="*/ 734 h 911"/>
                  <a:gd name="T36" fmla="*/ 648 w 1233"/>
                  <a:gd name="T37" fmla="*/ 752 h 911"/>
                  <a:gd name="T38" fmla="*/ 656 w 1233"/>
                  <a:gd name="T39" fmla="*/ 773 h 911"/>
                  <a:gd name="T40" fmla="*/ 660 w 1233"/>
                  <a:gd name="T41" fmla="*/ 816 h 911"/>
                  <a:gd name="T42" fmla="*/ 656 w 1233"/>
                  <a:gd name="T43" fmla="*/ 857 h 911"/>
                  <a:gd name="T44" fmla="*/ 644 w 1233"/>
                  <a:gd name="T45" fmla="*/ 901 h 911"/>
                  <a:gd name="T46" fmla="*/ 984 w 1233"/>
                  <a:gd name="T47" fmla="*/ 911 h 911"/>
                  <a:gd name="T48" fmla="*/ 996 w 1233"/>
                  <a:gd name="T49" fmla="*/ 595 h 911"/>
                  <a:gd name="T50" fmla="*/ 1041 w 1233"/>
                  <a:gd name="T51" fmla="*/ 606 h 911"/>
                  <a:gd name="T52" fmla="*/ 1085 w 1233"/>
                  <a:gd name="T53" fmla="*/ 610 h 911"/>
                  <a:gd name="T54" fmla="*/ 1132 w 1233"/>
                  <a:gd name="T55" fmla="*/ 606 h 911"/>
                  <a:gd name="T56" fmla="*/ 1155 w 1233"/>
                  <a:gd name="T57" fmla="*/ 599 h 911"/>
                  <a:gd name="T58" fmla="*/ 1175 w 1233"/>
                  <a:gd name="T59" fmla="*/ 589 h 911"/>
                  <a:gd name="T60" fmla="*/ 1194 w 1233"/>
                  <a:gd name="T61" fmla="*/ 574 h 911"/>
                  <a:gd name="T62" fmla="*/ 1210 w 1233"/>
                  <a:gd name="T63" fmla="*/ 553 h 911"/>
                  <a:gd name="T64" fmla="*/ 1223 w 1233"/>
                  <a:gd name="T65" fmla="*/ 527 h 911"/>
                  <a:gd name="T66" fmla="*/ 1231 w 1233"/>
                  <a:gd name="T67" fmla="*/ 495 h 911"/>
                  <a:gd name="T68" fmla="*/ 1233 w 1233"/>
                  <a:gd name="T69" fmla="*/ 456 h 911"/>
                  <a:gd name="T70" fmla="*/ 1231 w 1233"/>
                  <a:gd name="T71" fmla="*/ 417 h 911"/>
                  <a:gd name="T72" fmla="*/ 1223 w 1233"/>
                  <a:gd name="T73" fmla="*/ 385 h 911"/>
                  <a:gd name="T74" fmla="*/ 1210 w 1233"/>
                  <a:gd name="T75" fmla="*/ 358 h 911"/>
                  <a:gd name="T76" fmla="*/ 1194 w 1233"/>
                  <a:gd name="T77" fmla="*/ 338 h 911"/>
                  <a:gd name="T78" fmla="*/ 1175 w 1233"/>
                  <a:gd name="T79" fmla="*/ 323 h 911"/>
                  <a:gd name="T80" fmla="*/ 1155 w 1233"/>
                  <a:gd name="T81" fmla="*/ 312 h 911"/>
                  <a:gd name="T82" fmla="*/ 1132 w 1233"/>
                  <a:gd name="T83" fmla="*/ 304 h 911"/>
                  <a:gd name="T84" fmla="*/ 1085 w 1233"/>
                  <a:gd name="T85" fmla="*/ 300 h 911"/>
                  <a:gd name="T86" fmla="*/ 1041 w 1233"/>
                  <a:gd name="T87" fmla="*/ 304 h 911"/>
                  <a:gd name="T88" fmla="*/ 996 w 1233"/>
                  <a:gd name="T89" fmla="*/ 31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3" h="911">
                    <a:moveTo>
                      <a:pt x="984" y="319"/>
                    </a:moveTo>
                    <a:lnTo>
                      <a:pt x="984" y="0"/>
                    </a:lnTo>
                    <a:lnTo>
                      <a:pt x="0" y="0"/>
                    </a:lnTo>
                    <a:lnTo>
                      <a:pt x="0" y="911"/>
                    </a:lnTo>
                    <a:lnTo>
                      <a:pt x="344" y="911"/>
                    </a:lnTo>
                    <a:lnTo>
                      <a:pt x="340" y="901"/>
                    </a:lnTo>
                    <a:lnTo>
                      <a:pt x="333" y="874"/>
                    </a:lnTo>
                    <a:lnTo>
                      <a:pt x="329" y="857"/>
                    </a:lnTo>
                    <a:lnTo>
                      <a:pt x="325" y="838"/>
                    </a:lnTo>
                    <a:lnTo>
                      <a:pt x="324" y="816"/>
                    </a:lnTo>
                    <a:lnTo>
                      <a:pt x="325" y="795"/>
                    </a:lnTo>
                    <a:lnTo>
                      <a:pt x="329" y="773"/>
                    </a:lnTo>
                    <a:lnTo>
                      <a:pt x="333" y="763"/>
                    </a:lnTo>
                    <a:lnTo>
                      <a:pt x="335" y="752"/>
                    </a:lnTo>
                    <a:lnTo>
                      <a:pt x="341" y="742"/>
                    </a:lnTo>
                    <a:lnTo>
                      <a:pt x="347" y="734"/>
                    </a:lnTo>
                    <a:lnTo>
                      <a:pt x="356" y="725"/>
                    </a:lnTo>
                    <a:lnTo>
                      <a:pt x="365" y="716"/>
                    </a:lnTo>
                    <a:lnTo>
                      <a:pt x="374" y="708"/>
                    </a:lnTo>
                    <a:lnTo>
                      <a:pt x="387" y="701"/>
                    </a:lnTo>
                    <a:lnTo>
                      <a:pt x="400" y="695"/>
                    </a:lnTo>
                    <a:lnTo>
                      <a:pt x="414" y="689"/>
                    </a:lnTo>
                    <a:lnTo>
                      <a:pt x="431" y="685"/>
                    </a:lnTo>
                    <a:lnTo>
                      <a:pt x="451" y="683"/>
                    </a:lnTo>
                    <a:lnTo>
                      <a:pt x="471" y="680"/>
                    </a:lnTo>
                    <a:lnTo>
                      <a:pt x="493" y="680"/>
                    </a:lnTo>
                    <a:lnTo>
                      <a:pt x="513" y="680"/>
                    </a:lnTo>
                    <a:lnTo>
                      <a:pt x="533" y="683"/>
                    </a:lnTo>
                    <a:lnTo>
                      <a:pt x="552" y="685"/>
                    </a:lnTo>
                    <a:lnTo>
                      <a:pt x="569" y="689"/>
                    </a:lnTo>
                    <a:lnTo>
                      <a:pt x="584" y="695"/>
                    </a:lnTo>
                    <a:lnTo>
                      <a:pt x="598" y="701"/>
                    </a:lnTo>
                    <a:lnTo>
                      <a:pt x="609" y="708"/>
                    </a:lnTo>
                    <a:lnTo>
                      <a:pt x="621" y="716"/>
                    </a:lnTo>
                    <a:lnTo>
                      <a:pt x="630" y="725"/>
                    </a:lnTo>
                    <a:lnTo>
                      <a:pt x="636" y="734"/>
                    </a:lnTo>
                    <a:lnTo>
                      <a:pt x="642" y="742"/>
                    </a:lnTo>
                    <a:lnTo>
                      <a:pt x="648" y="752"/>
                    </a:lnTo>
                    <a:lnTo>
                      <a:pt x="653" y="763"/>
                    </a:lnTo>
                    <a:lnTo>
                      <a:pt x="656" y="773"/>
                    </a:lnTo>
                    <a:lnTo>
                      <a:pt x="660" y="795"/>
                    </a:lnTo>
                    <a:lnTo>
                      <a:pt x="660" y="816"/>
                    </a:lnTo>
                    <a:lnTo>
                      <a:pt x="658" y="838"/>
                    </a:lnTo>
                    <a:lnTo>
                      <a:pt x="656" y="857"/>
                    </a:lnTo>
                    <a:lnTo>
                      <a:pt x="651" y="874"/>
                    </a:lnTo>
                    <a:lnTo>
                      <a:pt x="644" y="901"/>
                    </a:lnTo>
                    <a:lnTo>
                      <a:pt x="639" y="911"/>
                    </a:lnTo>
                    <a:lnTo>
                      <a:pt x="984" y="911"/>
                    </a:lnTo>
                    <a:lnTo>
                      <a:pt x="984" y="593"/>
                    </a:lnTo>
                    <a:lnTo>
                      <a:pt x="996" y="595"/>
                    </a:lnTo>
                    <a:lnTo>
                      <a:pt x="1023" y="603"/>
                    </a:lnTo>
                    <a:lnTo>
                      <a:pt x="1041" y="606"/>
                    </a:lnTo>
                    <a:lnTo>
                      <a:pt x="1064" y="609"/>
                    </a:lnTo>
                    <a:lnTo>
                      <a:pt x="1085" y="610"/>
                    </a:lnTo>
                    <a:lnTo>
                      <a:pt x="1108" y="610"/>
                    </a:lnTo>
                    <a:lnTo>
                      <a:pt x="1132" y="606"/>
                    </a:lnTo>
                    <a:lnTo>
                      <a:pt x="1143" y="603"/>
                    </a:lnTo>
                    <a:lnTo>
                      <a:pt x="1155" y="599"/>
                    </a:lnTo>
                    <a:lnTo>
                      <a:pt x="1165" y="595"/>
                    </a:lnTo>
                    <a:lnTo>
                      <a:pt x="1175" y="589"/>
                    </a:lnTo>
                    <a:lnTo>
                      <a:pt x="1185" y="582"/>
                    </a:lnTo>
                    <a:lnTo>
                      <a:pt x="1194" y="574"/>
                    </a:lnTo>
                    <a:lnTo>
                      <a:pt x="1202" y="564"/>
                    </a:lnTo>
                    <a:lnTo>
                      <a:pt x="1210" y="553"/>
                    </a:lnTo>
                    <a:lnTo>
                      <a:pt x="1217" y="541"/>
                    </a:lnTo>
                    <a:lnTo>
                      <a:pt x="1223" y="527"/>
                    </a:lnTo>
                    <a:lnTo>
                      <a:pt x="1228" y="513"/>
                    </a:lnTo>
                    <a:lnTo>
                      <a:pt x="1231" y="495"/>
                    </a:lnTo>
                    <a:lnTo>
                      <a:pt x="1233" y="476"/>
                    </a:lnTo>
                    <a:lnTo>
                      <a:pt x="1233" y="456"/>
                    </a:lnTo>
                    <a:lnTo>
                      <a:pt x="1233" y="435"/>
                    </a:lnTo>
                    <a:lnTo>
                      <a:pt x="1231" y="417"/>
                    </a:lnTo>
                    <a:lnTo>
                      <a:pt x="1228" y="399"/>
                    </a:lnTo>
                    <a:lnTo>
                      <a:pt x="1223" y="385"/>
                    </a:lnTo>
                    <a:lnTo>
                      <a:pt x="1217" y="369"/>
                    </a:lnTo>
                    <a:lnTo>
                      <a:pt x="1210" y="358"/>
                    </a:lnTo>
                    <a:lnTo>
                      <a:pt x="1202" y="347"/>
                    </a:lnTo>
                    <a:lnTo>
                      <a:pt x="1194" y="338"/>
                    </a:lnTo>
                    <a:lnTo>
                      <a:pt x="1185" y="329"/>
                    </a:lnTo>
                    <a:lnTo>
                      <a:pt x="1175" y="323"/>
                    </a:lnTo>
                    <a:lnTo>
                      <a:pt x="1165" y="316"/>
                    </a:lnTo>
                    <a:lnTo>
                      <a:pt x="1155" y="312"/>
                    </a:lnTo>
                    <a:lnTo>
                      <a:pt x="1143" y="308"/>
                    </a:lnTo>
                    <a:lnTo>
                      <a:pt x="1132" y="304"/>
                    </a:lnTo>
                    <a:lnTo>
                      <a:pt x="1108" y="301"/>
                    </a:lnTo>
                    <a:lnTo>
                      <a:pt x="1085" y="300"/>
                    </a:lnTo>
                    <a:lnTo>
                      <a:pt x="1064" y="301"/>
                    </a:lnTo>
                    <a:lnTo>
                      <a:pt x="1041" y="304"/>
                    </a:lnTo>
                    <a:lnTo>
                      <a:pt x="1023" y="308"/>
                    </a:lnTo>
                    <a:lnTo>
                      <a:pt x="996" y="316"/>
                    </a:lnTo>
                    <a:lnTo>
                      <a:pt x="984" y="319"/>
                    </a:lnTo>
                    <a:close/>
                  </a:path>
                </a:pathLst>
              </a:custGeom>
              <a:noFill/>
              <a:ln w="6" cap="flat">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grpSp>
            <p:nvGrpSpPr>
              <p:cNvPr id="16" name="Group 29"/>
              <p:cNvGrpSpPr/>
              <p:nvPr/>
            </p:nvGrpSpPr>
            <p:grpSpPr>
              <a:xfrm rot="20425359">
                <a:off x="906089" y="2153342"/>
                <a:ext cx="1957388" cy="1446213"/>
                <a:chOff x="3126324" y="2685816"/>
                <a:chExt cx="1957388" cy="1446213"/>
              </a:xfrm>
            </p:grpSpPr>
            <p:sp>
              <p:nvSpPr>
                <p:cNvPr id="24" name="Freeform 23"/>
                <p:cNvSpPr>
                  <a:spLocks/>
                </p:cNvSpPr>
                <p:nvPr/>
              </p:nvSpPr>
              <p:spPr bwMode="auto">
                <a:xfrm>
                  <a:off x="3126324" y="2685816"/>
                  <a:ext cx="1957388" cy="1446213"/>
                </a:xfrm>
                <a:custGeom>
                  <a:avLst/>
                  <a:gdLst>
                    <a:gd name="T0" fmla="*/ 984 w 1233"/>
                    <a:gd name="T1" fmla="*/ 0 h 911"/>
                    <a:gd name="T2" fmla="*/ 0 w 1233"/>
                    <a:gd name="T3" fmla="*/ 911 h 911"/>
                    <a:gd name="T4" fmla="*/ 340 w 1233"/>
                    <a:gd name="T5" fmla="*/ 901 h 911"/>
                    <a:gd name="T6" fmla="*/ 329 w 1233"/>
                    <a:gd name="T7" fmla="*/ 857 h 911"/>
                    <a:gd name="T8" fmla="*/ 324 w 1233"/>
                    <a:gd name="T9" fmla="*/ 816 h 911"/>
                    <a:gd name="T10" fmla="*/ 329 w 1233"/>
                    <a:gd name="T11" fmla="*/ 773 h 911"/>
                    <a:gd name="T12" fmla="*/ 335 w 1233"/>
                    <a:gd name="T13" fmla="*/ 752 h 911"/>
                    <a:gd name="T14" fmla="*/ 347 w 1233"/>
                    <a:gd name="T15" fmla="*/ 734 h 911"/>
                    <a:gd name="T16" fmla="*/ 365 w 1233"/>
                    <a:gd name="T17" fmla="*/ 716 h 911"/>
                    <a:gd name="T18" fmla="*/ 387 w 1233"/>
                    <a:gd name="T19" fmla="*/ 701 h 911"/>
                    <a:gd name="T20" fmla="*/ 414 w 1233"/>
                    <a:gd name="T21" fmla="*/ 689 h 911"/>
                    <a:gd name="T22" fmla="*/ 451 w 1233"/>
                    <a:gd name="T23" fmla="*/ 683 h 911"/>
                    <a:gd name="T24" fmla="*/ 493 w 1233"/>
                    <a:gd name="T25" fmla="*/ 680 h 911"/>
                    <a:gd name="T26" fmla="*/ 533 w 1233"/>
                    <a:gd name="T27" fmla="*/ 683 h 911"/>
                    <a:gd name="T28" fmla="*/ 569 w 1233"/>
                    <a:gd name="T29" fmla="*/ 689 h 911"/>
                    <a:gd name="T30" fmla="*/ 598 w 1233"/>
                    <a:gd name="T31" fmla="*/ 701 h 911"/>
                    <a:gd name="T32" fmla="*/ 621 w 1233"/>
                    <a:gd name="T33" fmla="*/ 716 h 911"/>
                    <a:gd name="T34" fmla="*/ 636 w 1233"/>
                    <a:gd name="T35" fmla="*/ 734 h 911"/>
                    <a:gd name="T36" fmla="*/ 648 w 1233"/>
                    <a:gd name="T37" fmla="*/ 752 h 911"/>
                    <a:gd name="T38" fmla="*/ 656 w 1233"/>
                    <a:gd name="T39" fmla="*/ 773 h 911"/>
                    <a:gd name="T40" fmla="*/ 660 w 1233"/>
                    <a:gd name="T41" fmla="*/ 816 h 911"/>
                    <a:gd name="T42" fmla="*/ 656 w 1233"/>
                    <a:gd name="T43" fmla="*/ 857 h 911"/>
                    <a:gd name="T44" fmla="*/ 644 w 1233"/>
                    <a:gd name="T45" fmla="*/ 901 h 911"/>
                    <a:gd name="T46" fmla="*/ 984 w 1233"/>
                    <a:gd name="T47" fmla="*/ 911 h 911"/>
                    <a:gd name="T48" fmla="*/ 996 w 1233"/>
                    <a:gd name="T49" fmla="*/ 595 h 911"/>
                    <a:gd name="T50" fmla="*/ 1041 w 1233"/>
                    <a:gd name="T51" fmla="*/ 606 h 911"/>
                    <a:gd name="T52" fmla="*/ 1085 w 1233"/>
                    <a:gd name="T53" fmla="*/ 610 h 911"/>
                    <a:gd name="T54" fmla="*/ 1132 w 1233"/>
                    <a:gd name="T55" fmla="*/ 606 h 911"/>
                    <a:gd name="T56" fmla="*/ 1155 w 1233"/>
                    <a:gd name="T57" fmla="*/ 599 h 911"/>
                    <a:gd name="T58" fmla="*/ 1175 w 1233"/>
                    <a:gd name="T59" fmla="*/ 589 h 911"/>
                    <a:gd name="T60" fmla="*/ 1194 w 1233"/>
                    <a:gd name="T61" fmla="*/ 574 h 911"/>
                    <a:gd name="T62" fmla="*/ 1210 w 1233"/>
                    <a:gd name="T63" fmla="*/ 553 h 911"/>
                    <a:gd name="T64" fmla="*/ 1223 w 1233"/>
                    <a:gd name="T65" fmla="*/ 527 h 911"/>
                    <a:gd name="T66" fmla="*/ 1231 w 1233"/>
                    <a:gd name="T67" fmla="*/ 495 h 911"/>
                    <a:gd name="T68" fmla="*/ 1233 w 1233"/>
                    <a:gd name="T69" fmla="*/ 456 h 911"/>
                    <a:gd name="T70" fmla="*/ 1231 w 1233"/>
                    <a:gd name="T71" fmla="*/ 417 h 911"/>
                    <a:gd name="T72" fmla="*/ 1223 w 1233"/>
                    <a:gd name="T73" fmla="*/ 385 h 911"/>
                    <a:gd name="T74" fmla="*/ 1210 w 1233"/>
                    <a:gd name="T75" fmla="*/ 358 h 911"/>
                    <a:gd name="T76" fmla="*/ 1194 w 1233"/>
                    <a:gd name="T77" fmla="*/ 338 h 911"/>
                    <a:gd name="T78" fmla="*/ 1175 w 1233"/>
                    <a:gd name="T79" fmla="*/ 323 h 911"/>
                    <a:gd name="T80" fmla="*/ 1155 w 1233"/>
                    <a:gd name="T81" fmla="*/ 312 h 911"/>
                    <a:gd name="T82" fmla="*/ 1132 w 1233"/>
                    <a:gd name="T83" fmla="*/ 304 h 911"/>
                    <a:gd name="T84" fmla="*/ 1085 w 1233"/>
                    <a:gd name="T85" fmla="*/ 300 h 911"/>
                    <a:gd name="T86" fmla="*/ 1041 w 1233"/>
                    <a:gd name="T87" fmla="*/ 304 h 911"/>
                    <a:gd name="T88" fmla="*/ 996 w 1233"/>
                    <a:gd name="T89" fmla="*/ 31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3" h="911">
                      <a:moveTo>
                        <a:pt x="984" y="319"/>
                      </a:moveTo>
                      <a:lnTo>
                        <a:pt x="984" y="0"/>
                      </a:lnTo>
                      <a:lnTo>
                        <a:pt x="0" y="0"/>
                      </a:lnTo>
                      <a:lnTo>
                        <a:pt x="0" y="911"/>
                      </a:lnTo>
                      <a:lnTo>
                        <a:pt x="344" y="911"/>
                      </a:lnTo>
                      <a:lnTo>
                        <a:pt x="340" y="901"/>
                      </a:lnTo>
                      <a:lnTo>
                        <a:pt x="333" y="874"/>
                      </a:lnTo>
                      <a:lnTo>
                        <a:pt x="329" y="857"/>
                      </a:lnTo>
                      <a:lnTo>
                        <a:pt x="325" y="838"/>
                      </a:lnTo>
                      <a:lnTo>
                        <a:pt x="324" y="816"/>
                      </a:lnTo>
                      <a:lnTo>
                        <a:pt x="325" y="795"/>
                      </a:lnTo>
                      <a:lnTo>
                        <a:pt x="329" y="773"/>
                      </a:lnTo>
                      <a:lnTo>
                        <a:pt x="333" y="763"/>
                      </a:lnTo>
                      <a:lnTo>
                        <a:pt x="335" y="752"/>
                      </a:lnTo>
                      <a:lnTo>
                        <a:pt x="341" y="742"/>
                      </a:lnTo>
                      <a:lnTo>
                        <a:pt x="347" y="734"/>
                      </a:lnTo>
                      <a:lnTo>
                        <a:pt x="356" y="725"/>
                      </a:lnTo>
                      <a:lnTo>
                        <a:pt x="365" y="716"/>
                      </a:lnTo>
                      <a:lnTo>
                        <a:pt x="374" y="708"/>
                      </a:lnTo>
                      <a:lnTo>
                        <a:pt x="387" y="701"/>
                      </a:lnTo>
                      <a:lnTo>
                        <a:pt x="400" y="695"/>
                      </a:lnTo>
                      <a:lnTo>
                        <a:pt x="414" y="689"/>
                      </a:lnTo>
                      <a:lnTo>
                        <a:pt x="431" y="685"/>
                      </a:lnTo>
                      <a:lnTo>
                        <a:pt x="451" y="683"/>
                      </a:lnTo>
                      <a:lnTo>
                        <a:pt x="471" y="680"/>
                      </a:lnTo>
                      <a:lnTo>
                        <a:pt x="493" y="680"/>
                      </a:lnTo>
                      <a:lnTo>
                        <a:pt x="513" y="680"/>
                      </a:lnTo>
                      <a:lnTo>
                        <a:pt x="533" y="683"/>
                      </a:lnTo>
                      <a:lnTo>
                        <a:pt x="552" y="685"/>
                      </a:lnTo>
                      <a:lnTo>
                        <a:pt x="569" y="689"/>
                      </a:lnTo>
                      <a:lnTo>
                        <a:pt x="584" y="695"/>
                      </a:lnTo>
                      <a:lnTo>
                        <a:pt x="598" y="701"/>
                      </a:lnTo>
                      <a:lnTo>
                        <a:pt x="609" y="708"/>
                      </a:lnTo>
                      <a:lnTo>
                        <a:pt x="621" y="716"/>
                      </a:lnTo>
                      <a:lnTo>
                        <a:pt x="630" y="725"/>
                      </a:lnTo>
                      <a:lnTo>
                        <a:pt x="636" y="734"/>
                      </a:lnTo>
                      <a:lnTo>
                        <a:pt x="642" y="742"/>
                      </a:lnTo>
                      <a:lnTo>
                        <a:pt x="648" y="752"/>
                      </a:lnTo>
                      <a:lnTo>
                        <a:pt x="653" y="763"/>
                      </a:lnTo>
                      <a:lnTo>
                        <a:pt x="656" y="773"/>
                      </a:lnTo>
                      <a:lnTo>
                        <a:pt x="660" y="795"/>
                      </a:lnTo>
                      <a:lnTo>
                        <a:pt x="660" y="816"/>
                      </a:lnTo>
                      <a:lnTo>
                        <a:pt x="658" y="838"/>
                      </a:lnTo>
                      <a:lnTo>
                        <a:pt x="656" y="857"/>
                      </a:lnTo>
                      <a:lnTo>
                        <a:pt x="651" y="874"/>
                      </a:lnTo>
                      <a:lnTo>
                        <a:pt x="644" y="901"/>
                      </a:lnTo>
                      <a:lnTo>
                        <a:pt x="639" y="911"/>
                      </a:lnTo>
                      <a:lnTo>
                        <a:pt x="984" y="911"/>
                      </a:lnTo>
                      <a:lnTo>
                        <a:pt x="984" y="593"/>
                      </a:lnTo>
                      <a:lnTo>
                        <a:pt x="996" y="595"/>
                      </a:lnTo>
                      <a:lnTo>
                        <a:pt x="1023" y="603"/>
                      </a:lnTo>
                      <a:lnTo>
                        <a:pt x="1041" y="606"/>
                      </a:lnTo>
                      <a:lnTo>
                        <a:pt x="1064" y="609"/>
                      </a:lnTo>
                      <a:lnTo>
                        <a:pt x="1085" y="610"/>
                      </a:lnTo>
                      <a:lnTo>
                        <a:pt x="1108" y="610"/>
                      </a:lnTo>
                      <a:lnTo>
                        <a:pt x="1132" y="606"/>
                      </a:lnTo>
                      <a:lnTo>
                        <a:pt x="1143" y="603"/>
                      </a:lnTo>
                      <a:lnTo>
                        <a:pt x="1155" y="599"/>
                      </a:lnTo>
                      <a:lnTo>
                        <a:pt x="1165" y="595"/>
                      </a:lnTo>
                      <a:lnTo>
                        <a:pt x="1175" y="589"/>
                      </a:lnTo>
                      <a:lnTo>
                        <a:pt x="1185" y="582"/>
                      </a:lnTo>
                      <a:lnTo>
                        <a:pt x="1194" y="574"/>
                      </a:lnTo>
                      <a:lnTo>
                        <a:pt x="1202" y="564"/>
                      </a:lnTo>
                      <a:lnTo>
                        <a:pt x="1210" y="553"/>
                      </a:lnTo>
                      <a:lnTo>
                        <a:pt x="1217" y="541"/>
                      </a:lnTo>
                      <a:lnTo>
                        <a:pt x="1223" y="527"/>
                      </a:lnTo>
                      <a:lnTo>
                        <a:pt x="1228" y="513"/>
                      </a:lnTo>
                      <a:lnTo>
                        <a:pt x="1231" y="495"/>
                      </a:lnTo>
                      <a:lnTo>
                        <a:pt x="1233" y="476"/>
                      </a:lnTo>
                      <a:lnTo>
                        <a:pt x="1233" y="456"/>
                      </a:lnTo>
                      <a:lnTo>
                        <a:pt x="1233" y="435"/>
                      </a:lnTo>
                      <a:lnTo>
                        <a:pt x="1231" y="417"/>
                      </a:lnTo>
                      <a:lnTo>
                        <a:pt x="1228" y="399"/>
                      </a:lnTo>
                      <a:lnTo>
                        <a:pt x="1223" y="385"/>
                      </a:lnTo>
                      <a:lnTo>
                        <a:pt x="1217" y="369"/>
                      </a:lnTo>
                      <a:lnTo>
                        <a:pt x="1210" y="358"/>
                      </a:lnTo>
                      <a:lnTo>
                        <a:pt x="1202" y="347"/>
                      </a:lnTo>
                      <a:lnTo>
                        <a:pt x="1194" y="338"/>
                      </a:lnTo>
                      <a:lnTo>
                        <a:pt x="1185" y="329"/>
                      </a:lnTo>
                      <a:lnTo>
                        <a:pt x="1175" y="323"/>
                      </a:lnTo>
                      <a:lnTo>
                        <a:pt x="1165" y="316"/>
                      </a:lnTo>
                      <a:lnTo>
                        <a:pt x="1155" y="312"/>
                      </a:lnTo>
                      <a:lnTo>
                        <a:pt x="1143" y="308"/>
                      </a:lnTo>
                      <a:lnTo>
                        <a:pt x="1132" y="304"/>
                      </a:lnTo>
                      <a:lnTo>
                        <a:pt x="1108" y="301"/>
                      </a:lnTo>
                      <a:lnTo>
                        <a:pt x="1085" y="300"/>
                      </a:lnTo>
                      <a:lnTo>
                        <a:pt x="1064" y="301"/>
                      </a:lnTo>
                      <a:lnTo>
                        <a:pt x="1041" y="304"/>
                      </a:lnTo>
                      <a:lnTo>
                        <a:pt x="1023" y="308"/>
                      </a:lnTo>
                      <a:lnTo>
                        <a:pt x="996" y="316"/>
                      </a:lnTo>
                      <a:lnTo>
                        <a:pt x="984" y="319"/>
                      </a:lnTo>
                      <a:close/>
                    </a:path>
                  </a:pathLst>
                </a:custGeom>
                <a:solidFill>
                  <a:srgbClr val="FAD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25" name="Rectangle 24"/>
                <p:cNvSpPr>
                  <a:spLocks noChangeArrowheads="1"/>
                </p:cNvSpPr>
                <p:nvPr/>
              </p:nvSpPr>
              <p:spPr bwMode="auto">
                <a:xfrm>
                  <a:off x="3961529" y="3011058"/>
                  <a:ext cx="163" cy="37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5"/>
                <p:cNvSpPr>
                  <a:spLocks noChangeArrowheads="1"/>
                </p:cNvSpPr>
                <p:nvPr/>
              </p:nvSpPr>
              <p:spPr bwMode="auto">
                <a:xfrm>
                  <a:off x="3170758" y="3024683"/>
                  <a:ext cx="1580117" cy="66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smtClean="0">
                      <a:ln>
                        <a:noFill/>
                      </a:ln>
                      <a:solidFill>
                        <a:srgbClr val="000000"/>
                      </a:solidFill>
                      <a:effectLst/>
                      <a:latin typeface="Verdana" pitchFamily="34" charset="0"/>
                      <a:cs typeface="Arial" pitchFamily="34" charset="0"/>
                    </a:rPr>
                    <a:t>Security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smtClean="0">
                      <a:ln>
                        <a:noFill/>
                      </a:ln>
                      <a:solidFill>
                        <a:srgbClr val="000000"/>
                      </a:solidFill>
                      <a:effectLst/>
                      <a:latin typeface="Verdana" pitchFamily="34" charset="0"/>
                      <a:cs typeface="Arial" pitchFamily="34" charset="0"/>
                    </a:rPr>
                    <a:t>Requirements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smtClean="0">
                      <a:ln>
                        <a:noFill/>
                      </a:ln>
                      <a:solidFill>
                        <a:srgbClr val="000000"/>
                      </a:solidFill>
                      <a:effectLst/>
                      <a:latin typeface="Verdana" pitchFamily="34" charset="0"/>
                      <a:cs typeface="Arial" pitchFamily="34" charset="0"/>
                    </a:rPr>
                    <a:t>&amp; Policies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 name="Freeform 16"/>
              <p:cNvSpPr>
                <a:spLocks/>
              </p:cNvSpPr>
              <p:nvPr/>
            </p:nvSpPr>
            <p:spPr bwMode="auto">
              <a:xfrm rot="1343771">
                <a:off x="3406927" y="2417843"/>
                <a:ext cx="2008520" cy="1793874"/>
              </a:xfrm>
              <a:custGeom>
                <a:avLst/>
                <a:gdLst>
                  <a:gd name="T0" fmla="*/ 246 w 976"/>
                  <a:gd name="T1" fmla="*/ 471 h 1130"/>
                  <a:gd name="T2" fmla="*/ 240 w 976"/>
                  <a:gd name="T3" fmla="*/ 507 h 1130"/>
                  <a:gd name="T4" fmla="*/ 230 w 976"/>
                  <a:gd name="T5" fmla="*/ 536 h 1130"/>
                  <a:gd name="T6" fmla="*/ 217 w 976"/>
                  <a:gd name="T7" fmla="*/ 559 h 1130"/>
                  <a:gd name="T8" fmla="*/ 200 w 976"/>
                  <a:gd name="T9" fmla="*/ 577 h 1130"/>
                  <a:gd name="T10" fmla="*/ 181 w 976"/>
                  <a:gd name="T11" fmla="*/ 589 h 1130"/>
                  <a:gd name="T12" fmla="*/ 159 w 976"/>
                  <a:gd name="T13" fmla="*/ 598 h 1130"/>
                  <a:gd name="T14" fmla="*/ 124 w 976"/>
                  <a:gd name="T15" fmla="*/ 604 h 1130"/>
                  <a:gd name="T16" fmla="*/ 78 w 976"/>
                  <a:gd name="T17" fmla="*/ 604 h 1130"/>
                  <a:gd name="T18" fmla="*/ 40 w 976"/>
                  <a:gd name="T19" fmla="*/ 598 h 1130"/>
                  <a:gd name="T20" fmla="*/ 0 w 976"/>
                  <a:gd name="T21" fmla="*/ 587 h 1130"/>
                  <a:gd name="T22" fmla="*/ 341 w 976"/>
                  <a:gd name="T23" fmla="*/ 902 h 1130"/>
                  <a:gd name="T24" fmla="*/ 330 w 976"/>
                  <a:gd name="T25" fmla="*/ 938 h 1130"/>
                  <a:gd name="T26" fmla="*/ 322 w 976"/>
                  <a:gd name="T27" fmla="*/ 973 h 1130"/>
                  <a:gd name="T28" fmla="*/ 322 w 976"/>
                  <a:gd name="T29" fmla="*/ 1016 h 1130"/>
                  <a:gd name="T30" fmla="*/ 330 w 976"/>
                  <a:gd name="T31" fmla="*/ 1048 h 1130"/>
                  <a:gd name="T32" fmla="*/ 338 w 976"/>
                  <a:gd name="T33" fmla="*/ 1068 h 1130"/>
                  <a:gd name="T34" fmla="*/ 353 w 976"/>
                  <a:gd name="T35" fmla="*/ 1086 h 1130"/>
                  <a:gd name="T36" fmla="*/ 371 w 976"/>
                  <a:gd name="T37" fmla="*/ 1103 h 1130"/>
                  <a:gd name="T38" fmla="*/ 395 w 976"/>
                  <a:gd name="T39" fmla="*/ 1116 h 1130"/>
                  <a:gd name="T40" fmla="*/ 427 w 976"/>
                  <a:gd name="T41" fmla="*/ 1126 h 1130"/>
                  <a:gd name="T42" fmla="*/ 466 w 976"/>
                  <a:gd name="T43" fmla="*/ 1130 h 1130"/>
                  <a:gd name="T44" fmla="*/ 510 w 976"/>
                  <a:gd name="T45" fmla="*/ 1130 h 1130"/>
                  <a:gd name="T46" fmla="*/ 548 w 976"/>
                  <a:gd name="T47" fmla="*/ 1126 h 1130"/>
                  <a:gd name="T48" fmla="*/ 579 w 976"/>
                  <a:gd name="T49" fmla="*/ 1116 h 1130"/>
                  <a:gd name="T50" fmla="*/ 605 w 976"/>
                  <a:gd name="T51" fmla="*/ 1103 h 1130"/>
                  <a:gd name="T52" fmla="*/ 623 w 976"/>
                  <a:gd name="T53" fmla="*/ 1086 h 1130"/>
                  <a:gd name="T54" fmla="*/ 638 w 976"/>
                  <a:gd name="T55" fmla="*/ 1068 h 1130"/>
                  <a:gd name="T56" fmla="*/ 646 w 976"/>
                  <a:gd name="T57" fmla="*/ 1048 h 1130"/>
                  <a:gd name="T58" fmla="*/ 654 w 976"/>
                  <a:gd name="T59" fmla="*/ 1016 h 1130"/>
                  <a:gd name="T60" fmla="*/ 652 w 976"/>
                  <a:gd name="T61" fmla="*/ 973 h 1130"/>
                  <a:gd name="T62" fmla="*/ 645 w 976"/>
                  <a:gd name="T63" fmla="*/ 938 h 1130"/>
                  <a:gd name="T64" fmla="*/ 633 w 976"/>
                  <a:gd name="T65" fmla="*/ 902 h 1130"/>
                  <a:gd name="T66" fmla="*/ 976 w 976"/>
                  <a:gd name="T67" fmla="*/ 0 h 1130"/>
                  <a:gd name="T68" fmla="*/ 0 w 976"/>
                  <a:gd name="T69" fmla="*/ 315 h 1130"/>
                  <a:gd name="T70" fmla="*/ 40 w 976"/>
                  <a:gd name="T71" fmla="*/ 304 h 1130"/>
                  <a:gd name="T72" fmla="*/ 78 w 976"/>
                  <a:gd name="T73" fmla="*/ 299 h 1130"/>
                  <a:gd name="T74" fmla="*/ 124 w 976"/>
                  <a:gd name="T75" fmla="*/ 298 h 1130"/>
                  <a:gd name="T76" fmla="*/ 159 w 976"/>
                  <a:gd name="T77" fmla="*/ 304 h 1130"/>
                  <a:gd name="T78" fmla="*/ 181 w 976"/>
                  <a:gd name="T79" fmla="*/ 313 h 1130"/>
                  <a:gd name="T80" fmla="*/ 200 w 976"/>
                  <a:gd name="T81" fmla="*/ 325 h 1130"/>
                  <a:gd name="T82" fmla="*/ 217 w 976"/>
                  <a:gd name="T83" fmla="*/ 344 h 1130"/>
                  <a:gd name="T84" fmla="*/ 230 w 976"/>
                  <a:gd name="T85" fmla="*/ 367 h 1130"/>
                  <a:gd name="T86" fmla="*/ 240 w 976"/>
                  <a:gd name="T87" fmla="*/ 395 h 1130"/>
                  <a:gd name="T88" fmla="*/ 246 w 976"/>
                  <a:gd name="T89" fmla="*/ 431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6" h="1130">
                    <a:moveTo>
                      <a:pt x="247" y="451"/>
                    </a:moveTo>
                    <a:lnTo>
                      <a:pt x="246" y="471"/>
                    </a:lnTo>
                    <a:lnTo>
                      <a:pt x="245" y="489"/>
                    </a:lnTo>
                    <a:lnTo>
                      <a:pt x="240" y="507"/>
                    </a:lnTo>
                    <a:lnTo>
                      <a:pt x="236" y="521"/>
                    </a:lnTo>
                    <a:lnTo>
                      <a:pt x="230" y="536"/>
                    </a:lnTo>
                    <a:lnTo>
                      <a:pt x="225" y="548"/>
                    </a:lnTo>
                    <a:lnTo>
                      <a:pt x="217" y="559"/>
                    </a:lnTo>
                    <a:lnTo>
                      <a:pt x="209" y="568"/>
                    </a:lnTo>
                    <a:lnTo>
                      <a:pt x="200" y="577"/>
                    </a:lnTo>
                    <a:lnTo>
                      <a:pt x="190" y="584"/>
                    </a:lnTo>
                    <a:lnTo>
                      <a:pt x="181" y="589"/>
                    </a:lnTo>
                    <a:lnTo>
                      <a:pt x="169" y="595"/>
                    </a:lnTo>
                    <a:lnTo>
                      <a:pt x="159" y="598"/>
                    </a:lnTo>
                    <a:lnTo>
                      <a:pt x="147" y="601"/>
                    </a:lnTo>
                    <a:lnTo>
                      <a:pt x="124" y="604"/>
                    </a:lnTo>
                    <a:lnTo>
                      <a:pt x="102" y="605"/>
                    </a:lnTo>
                    <a:lnTo>
                      <a:pt x="78" y="604"/>
                    </a:lnTo>
                    <a:lnTo>
                      <a:pt x="58" y="601"/>
                    </a:lnTo>
                    <a:lnTo>
                      <a:pt x="40" y="598"/>
                    </a:lnTo>
                    <a:lnTo>
                      <a:pt x="10" y="589"/>
                    </a:lnTo>
                    <a:lnTo>
                      <a:pt x="0" y="587"/>
                    </a:lnTo>
                    <a:lnTo>
                      <a:pt x="0" y="902"/>
                    </a:lnTo>
                    <a:lnTo>
                      <a:pt x="341" y="902"/>
                    </a:lnTo>
                    <a:lnTo>
                      <a:pt x="336" y="912"/>
                    </a:lnTo>
                    <a:lnTo>
                      <a:pt x="330" y="938"/>
                    </a:lnTo>
                    <a:lnTo>
                      <a:pt x="326" y="955"/>
                    </a:lnTo>
                    <a:lnTo>
                      <a:pt x="322" y="973"/>
                    </a:lnTo>
                    <a:lnTo>
                      <a:pt x="321" y="995"/>
                    </a:lnTo>
                    <a:lnTo>
                      <a:pt x="322" y="1016"/>
                    </a:lnTo>
                    <a:lnTo>
                      <a:pt x="327" y="1038"/>
                    </a:lnTo>
                    <a:lnTo>
                      <a:pt x="330" y="1048"/>
                    </a:lnTo>
                    <a:lnTo>
                      <a:pt x="334" y="1058"/>
                    </a:lnTo>
                    <a:lnTo>
                      <a:pt x="338" y="1068"/>
                    </a:lnTo>
                    <a:lnTo>
                      <a:pt x="346" y="1078"/>
                    </a:lnTo>
                    <a:lnTo>
                      <a:pt x="353" y="1086"/>
                    </a:lnTo>
                    <a:lnTo>
                      <a:pt x="361" y="1095"/>
                    </a:lnTo>
                    <a:lnTo>
                      <a:pt x="371" y="1103"/>
                    </a:lnTo>
                    <a:lnTo>
                      <a:pt x="383" y="1109"/>
                    </a:lnTo>
                    <a:lnTo>
                      <a:pt x="395" y="1116"/>
                    </a:lnTo>
                    <a:lnTo>
                      <a:pt x="411" y="1120"/>
                    </a:lnTo>
                    <a:lnTo>
                      <a:pt x="427" y="1126"/>
                    </a:lnTo>
                    <a:lnTo>
                      <a:pt x="446" y="1128"/>
                    </a:lnTo>
                    <a:lnTo>
                      <a:pt x="466" y="1130"/>
                    </a:lnTo>
                    <a:lnTo>
                      <a:pt x="487" y="1130"/>
                    </a:lnTo>
                    <a:lnTo>
                      <a:pt x="510" y="1130"/>
                    </a:lnTo>
                    <a:lnTo>
                      <a:pt x="530" y="1128"/>
                    </a:lnTo>
                    <a:lnTo>
                      <a:pt x="548" y="1126"/>
                    </a:lnTo>
                    <a:lnTo>
                      <a:pt x="565" y="1120"/>
                    </a:lnTo>
                    <a:lnTo>
                      <a:pt x="579" y="1116"/>
                    </a:lnTo>
                    <a:lnTo>
                      <a:pt x="593" y="1109"/>
                    </a:lnTo>
                    <a:lnTo>
                      <a:pt x="605" y="1103"/>
                    </a:lnTo>
                    <a:lnTo>
                      <a:pt x="615" y="1095"/>
                    </a:lnTo>
                    <a:lnTo>
                      <a:pt x="623" y="1086"/>
                    </a:lnTo>
                    <a:lnTo>
                      <a:pt x="630" y="1078"/>
                    </a:lnTo>
                    <a:lnTo>
                      <a:pt x="638" y="1068"/>
                    </a:lnTo>
                    <a:lnTo>
                      <a:pt x="642" y="1058"/>
                    </a:lnTo>
                    <a:lnTo>
                      <a:pt x="646" y="1048"/>
                    </a:lnTo>
                    <a:lnTo>
                      <a:pt x="649" y="1038"/>
                    </a:lnTo>
                    <a:lnTo>
                      <a:pt x="654" y="1016"/>
                    </a:lnTo>
                    <a:lnTo>
                      <a:pt x="654" y="995"/>
                    </a:lnTo>
                    <a:lnTo>
                      <a:pt x="652" y="973"/>
                    </a:lnTo>
                    <a:lnTo>
                      <a:pt x="649" y="955"/>
                    </a:lnTo>
                    <a:lnTo>
                      <a:pt x="645" y="938"/>
                    </a:lnTo>
                    <a:lnTo>
                      <a:pt x="638" y="912"/>
                    </a:lnTo>
                    <a:lnTo>
                      <a:pt x="633" y="902"/>
                    </a:lnTo>
                    <a:lnTo>
                      <a:pt x="976" y="902"/>
                    </a:lnTo>
                    <a:lnTo>
                      <a:pt x="976" y="0"/>
                    </a:lnTo>
                    <a:lnTo>
                      <a:pt x="0" y="0"/>
                    </a:lnTo>
                    <a:lnTo>
                      <a:pt x="0" y="315"/>
                    </a:lnTo>
                    <a:lnTo>
                      <a:pt x="10" y="312"/>
                    </a:lnTo>
                    <a:lnTo>
                      <a:pt x="40" y="304"/>
                    </a:lnTo>
                    <a:lnTo>
                      <a:pt x="58" y="302"/>
                    </a:lnTo>
                    <a:lnTo>
                      <a:pt x="78" y="299"/>
                    </a:lnTo>
                    <a:lnTo>
                      <a:pt x="102" y="298"/>
                    </a:lnTo>
                    <a:lnTo>
                      <a:pt x="124" y="298"/>
                    </a:lnTo>
                    <a:lnTo>
                      <a:pt x="147" y="302"/>
                    </a:lnTo>
                    <a:lnTo>
                      <a:pt x="159" y="304"/>
                    </a:lnTo>
                    <a:lnTo>
                      <a:pt x="169" y="308"/>
                    </a:lnTo>
                    <a:lnTo>
                      <a:pt x="181" y="313"/>
                    </a:lnTo>
                    <a:lnTo>
                      <a:pt x="190" y="319"/>
                    </a:lnTo>
                    <a:lnTo>
                      <a:pt x="200" y="325"/>
                    </a:lnTo>
                    <a:lnTo>
                      <a:pt x="209" y="335"/>
                    </a:lnTo>
                    <a:lnTo>
                      <a:pt x="217" y="344"/>
                    </a:lnTo>
                    <a:lnTo>
                      <a:pt x="225" y="355"/>
                    </a:lnTo>
                    <a:lnTo>
                      <a:pt x="230" y="367"/>
                    </a:lnTo>
                    <a:lnTo>
                      <a:pt x="236" y="380"/>
                    </a:lnTo>
                    <a:lnTo>
                      <a:pt x="240" y="395"/>
                    </a:lnTo>
                    <a:lnTo>
                      <a:pt x="245" y="412"/>
                    </a:lnTo>
                    <a:lnTo>
                      <a:pt x="246" y="431"/>
                    </a:lnTo>
                    <a:lnTo>
                      <a:pt x="247" y="451"/>
                    </a:lnTo>
                    <a:close/>
                  </a:path>
                </a:pathLst>
              </a:custGeom>
              <a:solidFill>
                <a:srgbClr val="DFD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grpSp>
            <p:nvGrpSpPr>
              <p:cNvPr id="18" name="Group 3071"/>
              <p:cNvGrpSpPr/>
              <p:nvPr/>
            </p:nvGrpSpPr>
            <p:grpSpPr>
              <a:xfrm rot="1343771">
                <a:off x="3283739" y="2382856"/>
                <a:ext cx="2303942" cy="1793875"/>
                <a:chOff x="5853602" y="1358375"/>
                <a:chExt cx="2303942" cy="1793875"/>
              </a:xfrm>
            </p:grpSpPr>
            <p:sp>
              <p:nvSpPr>
                <p:cNvPr id="22" name="Freeform 21"/>
                <p:cNvSpPr>
                  <a:spLocks/>
                </p:cNvSpPr>
                <p:nvPr/>
              </p:nvSpPr>
              <p:spPr bwMode="auto">
                <a:xfrm>
                  <a:off x="5991760" y="1358375"/>
                  <a:ext cx="2028875" cy="1793875"/>
                </a:xfrm>
                <a:custGeom>
                  <a:avLst/>
                  <a:gdLst>
                    <a:gd name="T0" fmla="*/ 246 w 976"/>
                    <a:gd name="T1" fmla="*/ 471 h 1130"/>
                    <a:gd name="T2" fmla="*/ 240 w 976"/>
                    <a:gd name="T3" fmla="*/ 507 h 1130"/>
                    <a:gd name="T4" fmla="*/ 230 w 976"/>
                    <a:gd name="T5" fmla="*/ 536 h 1130"/>
                    <a:gd name="T6" fmla="*/ 217 w 976"/>
                    <a:gd name="T7" fmla="*/ 559 h 1130"/>
                    <a:gd name="T8" fmla="*/ 200 w 976"/>
                    <a:gd name="T9" fmla="*/ 577 h 1130"/>
                    <a:gd name="T10" fmla="*/ 181 w 976"/>
                    <a:gd name="T11" fmla="*/ 589 h 1130"/>
                    <a:gd name="T12" fmla="*/ 159 w 976"/>
                    <a:gd name="T13" fmla="*/ 598 h 1130"/>
                    <a:gd name="T14" fmla="*/ 124 w 976"/>
                    <a:gd name="T15" fmla="*/ 604 h 1130"/>
                    <a:gd name="T16" fmla="*/ 78 w 976"/>
                    <a:gd name="T17" fmla="*/ 604 h 1130"/>
                    <a:gd name="T18" fmla="*/ 40 w 976"/>
                    <a:gd name="T19" fmla="*/ 598 h 1130"/>
                    <a:gd name="T20" fmla="*/ 0 w 976"/>
                    <a:gd name="T21" fmla="*/ 587 h 1130"/>
                    <a:gd name="T22" fmla="*/ 341 w 976"/>
                    <a:gd name="T23" fmla="*/ 902 h 1130"/>
                    <a:gd name="T24" fmla="*/ 330 w 976"/>
                    <a:gd name="T25" fmla="*/ 938 h 1130"/>
                    <a:gd name="T26" fmla="*/ 322 w 976"/>
                    <a:gd name="T27" fmla="*/ 973 h 1130"/>
                    <a:gd name="T28" fmla="*/ 322 w 976"/>
                    <a:gd name="T29" fmla="*/ 1016 h 1130"/>
                    <a:gd name="T30" fmla="*/ 330 w 976"/>
                    <a:gd name="T31" fmla="*/ 1048 h 1130"/>
                    <a:gd name="T32" fmla="*/ 338 w 976"/>
                    <a:gd name="T33" fmla="*/ 1068 h 1130"/>
                    <a:gd name="T34" fmla="*/ 353 w 976"/>
                    <a:gd name="T35" fmla="*/ 1086 h 1130"/>
                    <a:gd name="T36" fmla="*/ 371 w 976"/>
                    <a:gd name="T37" fmla="*/ 1103 h 1130"/>
                    <a:gd name="T38" fmla="*/ 395 w 976"/>
                    <a:gd name="T39" fmla="*/ 1116 h 1130"/>
                    <a:gd name="T40" fmla="*/ 427 w 976"/>
                    <a:gd name="T41" fmla="*/ 1126 h 1130"/>
                    <a:gd name="T42" fmla="*/ 466 w 976"/>
                    <a:gd name="T43" fmla="*/ 1130 h 1130"/>
                    <a:gd name="T44" fmla="*/ 510 w 976"/>
                    <a:gd name="T45" fmla="*/ 1130 h 1130"/>
                    <a:gd name="T46" fmla="*/ 548 w 976"/>
                    <a:gd name="T47" fmla="*/ 1126 h 1130"/>
                    <a:gd name="T48" fmla="*/ 579 w 976"/>
                    <a:gd name="T49" fmla="*/ 1116 h 1130"/>
                    <a:gd name="T50" fmla="*/ 605 w 976"/>
                    <a:gd name="T51" fmla="*/ 1103 h 1130"/>
                    <a:gd name="T52" fmla="*/ 623 w 976"/>
                    <a:gd name="T53" fmla="*/ 1086 h 1130"/>
                    <a:gd name="T54" fmla="*/ 638 w 976"/>
                    <a:gd name="T55" fmla="*/ 1068 h 1130"/>
                    <a:gd name="T56" fmla="*/ 646 w 976"/>
                    <a:gd name="T57" fmla="*/ 1048 h 1130"/>
                    <a:gd name="T58" fmla="*/ 654 w 976"/>
                    <a:gd name="T59" fmla="*/ 1016 h 1130"/>
                    <a:gd name="T60" fmla="*/ 652 w 976"/>
                    <a:gd name="T61" fmla="*/ 973 h 1130"/>
                    <a:gd name="T62" fmla="*/ 645 w 976"/>
                    <a:gd name="T63" fmla="*/ 938 h 1130"/>
                    <a:gd name="T64" fmla="*/ 633 w 976"/>
                    <a:gd name="T65" fmla="*/ 902 h 1130"/>
                    <a:gd name="T66" fmla="*/ 976 w 976"/>
                    <a:gd name="T67" fmla="*/ 0 h 1130"/>
                    <a:gd name="T68" fmla="*/ 0 w 976"/>
                    <a:gd name="T69" fmla="*/ 315 h 1130"/>
                    <a:gd name="T70" fmla="*/ 40 w 976"/>
                    <a:gd name="T71" fmla="*/ 304 h 1130"/>
                    <a:gd name="T72" fmla="*/ 78 w 976"/>
                    <a:gd name="T73" fmla="*/ 299 h 1130"/>
                    <a:gd name="T74" fmla="*/ 124 w 976"/>
                    <a:gd name="T75" fmla="*/ 298 h 1130"/>
                    <a:gd name="T76" fmla="*/ 159 w 976"/>
                    <a:gd name="T77" fmla="*/ 304 h 1130"/>
                    <a:gd name="T78" fmla="*/ 181 w 976"/>
                    <a:gd name="T79" fmla="*/ 313 h 1130"/>
                    <a:gd name="T80" fmla="*/ 200 w 976"/>
                    <a:gd name="T81" fmla="*/ 325 h 1130"/>
                    <a:gd name="T82" fmla="*/ 217 w 976"/>
                    <a:gd name="T83" fmla="*/ 344 h 1130"/>
                    <a:gd name="T84" fmla="*/ 230 w 976"/>
                    <a:gd name="T85" fmla="*/ 367 h 1130"/>
                    <a:gd name="T86" fmla="*/ 240 w 976"/>
                    <a:gd name="T87" fmla="*/ 395 h 1130"/>
                    <a:gd name="T88" fmla="*/ 246 w 976"/>
                    <a:gd name="T89" fmla="*/ 431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6" h="1130">
                      <a:moveTo>
                        <a:pt x="247" y="451"/>
                      </a:moveTo>
                      <a:lnTo>
                        <a:pt x="246" y="471"/>
                      </a:lnTo>
                      <a:lnTo>
                        <a:pt x="245" y="489"/>
                      </a:lnTo>
                      <a:lnTo>
                        <a:pt x="240" y="507"/>
                      </a:lnTo>
                      <a:lnTo>
                        <a:pt x="236" y="521"/>
                      </a:lnTo>
                      <a:lnTo>
                        <a:pt x="230" y="536"/>
                      </a:lnTo>
                      <a:lnTo>
                        <a:pt x="225" y="548"/>
                      </a:lnTo>
                      <a:lnTo>
                        <a:pt x="217" y="559"/>
                      </a:lnTo>
                      <a:lnTo>
                        <a:pt x="209" y="568"/>
                      </a:lnTo>
                      <a:lnTo>
                        <a:pt x="200" y="577"/>
                      </a:lnTo>
                      <a:lnTo>
                        <a:pt x="190" y="584"/>
                      </a:lnTo>
                      <a:lnTo>
                        <a:pt x="181" y="589"/>
                      </a:lnTo>
                      <a:lnTo>
                        <a:pt x="169" y="595"/>
                      </a:lnTo>
                      <a:lnTo>
                        <a:pt x="159" y="598"/>
                      </a:lnTo>
                      <a:lnTo>
                        <a:pt x="147" y="601"/>
                      </a:lnTo>
                      <a:lnTo>
                        <a:pt x="124" y="604"/>
                      </a:lnTo>
                      <a:lnTo>
                        <a:pt x="102" y="605"/>
                      </a:lnTo>
                      <a:lnTo>
                        <a:pt x="78" y="604"/>
                      </a:lnTo>
                      <a:lnTo>
                        <a:pt x="58" y="601"/>
                      </a:lnTo>
                      <a:lnTo>
                        <a:pt x="40" y="598"/>
                      </a:lnTo>
                      <a:lnTo>
                        <a:pt x="10" y="589"/>
                      </a:lnTo>
                      <a:lnTo>
                        <a:pt x="0" y="587"/>
                      </a:lnTo>
                      <a:lnTo>
                        <a:pt x="0" y="902"/>
                      </a:lnTo>
                      <a:lnTo>
                        <a:pt x="341" y="902"/>
                      </a:lnTo>
                      <a:lnTo>
                        <a:pt x="336" y="912"/>
                      </a:lnTo>
                      <a:lnTo>
                        <a:pt x="330" y="938"/>
                      </a:lnTo>
                      <a:lnTo>
                        <a:pt x="326" y="955"/>
                      </a:lnTo>
                      <a:lnTo>
                        <a:pt x="322" y="973"/>
                      </a:lnTo>
                      <a:lnTo>
                        <a:pt x="321" y="995"/>
                      </a:lnTo>
                      <a:lnTo>
                        <a:pt x="322" y="1016"/>
                      </a:lnTo>
                      <a:lnTo>
                        <a:pt x="327" y="1038"/>
                      </a:lnTo>
                      <a:lnTo>
                        <a:pt x="330" y="1048"/>
                      </a:lnTo>
                      <a:lnTo>
                        <a:pt x="334" y="1058"/>
                      </a:lnTo>
                      <a:lnTo>
                        <a:pt x="338" y="1068"/>
                      </a:lnTo>
                      <a:lnTo>
                        <a:pt x="346" y="1078"/>
                      </a:lnTo>
                      <a:lnTo>
                        <a:pt x="353" y="1086"/>
                      </a:lnTo>
                      <a:lnTo>
                        <a:pt x="361" y="1095"/>
                      </a:lnTo>
                      <a:lnTo>
                        <a:pt x="371" y="1103"/>
                      </a:lnTo>
                      <a:lnTo>
                        <a:pt x="383" y="1109"/>
                      </a:lnTo>
                      <a:lnTo>
                        <a:pt x="395" y="1116"/>
                      </a:lnTo>
                      <a:lnTo>
                        <a:pt x="411" y="1120"/>
                      </a:lnTo>
                      <a:lnTo>
                        <a:pt x="427" y="1126"/>
                      </a:lnTo>
                      <a:lnTo>
                        <a:pt x="446" y="1128"/>
                      </a:lnTo>
                      <a:lnTo>
                        <a:pt x="466" y="1130"/>
                      </a:lnTo>
                      <a:lnTo>
                        <a:pt x="487" y="1130"/>
                      </a:lnTo>
                      <a:lnTo>
                        <a:pt x="510" y="1130"/>
                      </a:lnTo>
                      <a:lnTo>
                        <a:pt x="530" y="1128"/>
                      </a:lnTo>
                      <a:lnTo>
                        <a:pt x="548" y="1126"/>
                      </a:lnTo>
                      <a:lnTo>
                        <a:pt x="565" y="1120"/>
                      </a:lnTo>
                      <a:lnTo>
                        <a:pt x="579" y="1116"/>
                      </a:lnTo>
                      <a:lnTo>
                        <a:pt x="593" y="1109"/>
                      </a:lnTo>
                      <a:lnTo>
                        <a:pt x="605" y="1103"/>
                      </a:lnTo>
                      <a:lnTo>
                        <a:pt x="615" y="1095"/>
                      </a:lnTo>
                      <a:lnTo>
                        <a:pt x="623" y="1086"/>
                      </a:lnTo>
                      <a:lnTo>
                        <a:pt x="630" y="1078"/>
                      </a:lnTo>
                      <a:lnTo>
                        <a:pt x="638" y="1068"/>
                      </a:lnTo>
                      <a:lnTo>
                        <a:pt x="642" y="1058"/>
                      </a:lnTo>
                      <a:lnTo>
                        <a:pt x="646" y="1048"/>
                      </a:lnTo>
                      <a:lnTo>
                        <a:pt x="649" y="1038"/>
                      </a:lnTo>
                      <a:lnTo>
                        <a:pt x="654" y="1016"/>
                      </a:lnTo>
                      <a:lnTo>
                        <a:pt x="654" y="995"/>
                      </a:lnTo>
                      <a:lnTo>
                        <a:pt x="652" y="973"/>
                      </a:lnTo>
                      <a:lnTo>
                        <a:pt x="649" y="955"/>
                      </a:lnTo>
                      <a:lnTo>
                        <a:pt x="645" y="938"/>
                      </a:lnTo>
                      <a:lnTo>
                        <a:pt x="638" y="912"/>
                      </a:lnTo>
                      <a:lnTo>
                        <a:pt x="633" y="902"/>
                      </a:lnTo>
                      <a:lnTo>
                        <a:pt x="976" y="902"/>
                      </a:lnTo>
                      <a:lnTo>
                        <a:pt x="976" y="0"/>
                      </a:lnTo>
                      <a:lnTo>
                        <a:pt x="0" y="0"/>
                      </a:lnTo>
                      <a:lnTo>
                        <a:pt x="0" y="315"/>
                      </a:lnTo>
                      <a:lnTo>
                        <a:pt x="10" y="312"/>
                      </a:lnTo>
                      <a:lnTo>
                        <a:pt x="40" y="304"/>
                      </a:lnTo>
                      <a:lnTo>
                        <a:pt x="58" y="302"/>
                      </a:lnTo>
                      <a:lnTo>
                        <a:pt x="78" y="299"/>
                      </a:lnTo>
                      <a:lnTo>
                        <a:pt x="102" y="298"/>
                      </a:lnTo>
                      <a:lnTo>
                        <a:pt x="124" y="298"/>
                      </a:lnTo>
                      <a:lnTo>
                        <a:pt x="147" y="302"/>
                      </a:lnTo>
                      <a:lnTo>
                        <a:pt x="159" y="304"/>
                      </a:lnTo>
                      <a:lnTo>
                        <a:pt x="169" y="308"/>
                      </a:lnTo>
                      <a:lnTo>
                        <a:pt x="181" y="313"/>
                      </a:lnTo>
                      <a:lnTo>
                        <a:pt x="190" y="319"/>
                      </a:lnTo>
                      <a:lnTo>
                        <a:pt x="200" y="325"/>
                      </a:lnTo>
                      <a:lnTo>
                        <a:pt x="209" y="335"/>
                      </a:lnTo>
                      <a:lnTo>
                        <a:pt x="217" y="344"/>
                      </a:lnTo>
                      <a:lnTo>
                        <a:pt x="225" y="355"/>
                      </a:lnTo>
                      <a:lnTo>
                        <a:pt x="230" y="367"/>
                      </a:lnTo>
                      <a:lnTo>
                        <a:pt x="236" y="380"/>
                      </a:lnTo>
                      <a:lnTo>
                        <a:pt x="240" y="395"/>
                      </a:lnTo>
                      <a:lnTo>
                        <a:pt x="245" y="412"/>
                      </a:lnTo>
                      <a:lnTo>
                        <a:pt x="246" y="431"/>
                      </a:lnTo>
                      <a:lnTo>
                        <a:pt x="247" y="451"/>
                      </a:lnTo>
                      <a:close/>
                    </a:path>
                  </a:pathLst>
                </a:custGeom>
                <a:noFill/>
                <a:ln w="6" cap="flat">
                  <a:solidFill>
                    <a:srgbClr val="0C1C3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23" name="Rectangle 22"/>
                <p:cNvSpPr>
                  <a:spLocks noChangeArrowheads="1"/>
                </p:cNvSpPr>
                <p:nvPr/>
              </p:nvSpPr>
              <p:spPr bwMode="auto">
                <a:xfrm>
                  <a:off x="5853602" y="1472641"/>
                  <a:ext cx="2303942" cy="44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smtClean="0">
                      <a:ln>
                        <a:noFill/>
                      </a:ln>
                      <a:solidFill>
                        <a:srgbClr val="000000"/>
                      </a:solidFill>
                      <a:effectLst/>
                      <a:latin typeface="Verdana" pitchFamily="34" charset="0"/>
                      <a:cs typeface="Arial" pitchFamily="34" charset="0"/>
                    </a:rPr>
                    <a:t>     Configuration Date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9" name="Oval 18"/>
              <p:cNvSpPr/>
              <p:nvPr/>
            </p:nvSpPr>
            <p:spPr>
              <a:xfrm>
                <a:off x="5791200" y="2931919"/>
                <a:ext cx="2819400" cy="2056218"/>
              </a:xfrm>
              <a:prstGeom prst="ellipse">
                <a:avLst/>
              </a:prstGeom>
              <a:solidFill>
                <a:schemeClr val="bg1">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TextBox 19"/>
              <p:cNvSpPr txBox="1"/>
              <p:nvPr/>
            </p:nvSpPr>
            <p:spPr>
              <a:xfrm>
                <a:off x="6203957" y="3736360"/>
                <a:ext cx="1934739" cy="593194"/>
              </a:xfrm>
              <a:prstGeom prst="rect">
                <a:avLst/>
              </a:prstGeom>
              <a:noFill/>
            </p:spPr>
            <p:txBody>
              <a:bodyPr wrap="none" rtlCol="0">
                <a:spAutoFit/>
              </a:bodyPr>
              <a:lstStyle/>
              <a:p>
                <a:r>
                  <a:rPr lang="en-US" sz="1000" b="1" dirty="0" smtClean="0"/>
                  <a:t>ANALYTICS</a:t>
                </a:r>
                <a:endParaRPr lang="en-US" sz="1000" b="1" dirty="0"/>
              </a:p>
            </p:txBody>
          </p:sp>
          <p:sp>
            <p:nvSpPr>
              <p:cNvPr id="21" name="TextBox 20"/>
              <p:cNvSpPr txBox="1"/>
              <p:nvPr/>
            </p:nvSpPr>
            <p:spPr>
              <a:xfrm>
                <a:off x="1549895" y="1464752"/>
                <a:ext cx="5919209" cy="556119"/>
              </a:xfrm>
              <a:prstGeom prst="rect">
                <a:avLst/>
              </a:prstGeom>
              <a:noFill/>
            </p:spPr>
            <p:txBody>
              <a:bodyPr wrap="none" rtlCol="0">
                <a:spAutoFit/>
              </a:bodyPr>
              <a:lstStyle/>
              <a:p>
                <a:r>
                  <a:rPr lang="en-US" sz="900" dirty="0" smtClean="0"/>
                  <a:t>Predominately Manual Management Practices</a:t>
                </a:r>
                <a:endParaRPr lang="en-US" sz="900" dirty="0"/>
              </a:p>
            </p:txBody>
          </p:sp>
        </p:grpSp>
        <p:grpSp>
          <p:nvGrpSpPr>
            <p:cNvPr id="85" name="Group 84"/>
            <p:cNvGrpSpPr/>
            <p:nvPr/>
          </p:nvGrpSpPr>
          <p:grpSpPr>
            <a:xfrm>
              <a:off x="729650" y="4079874"/>
              <a:ext cx="3613749" cy="2661763"/>
              <a:chOff x="106610" y="3907948"/>
              <a:chExt cx="4236790" cy="2833690"/>
            </a:xfrm>
          </p:grpSpPr>
          <p:sp>
            <p:nvSpPr>
              <p:cNvPr id="28" name="Rectangle 27"/>
              <p:cNvSpPr/>
              <p:nvPr/>
            </p:nvSpPr>
            <p:spPr>
              <a:xfrm>
                <a:off x="106610" y="3907948"/>
                <a:ext cx="4236790" cy="28336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29" name="Group 3075"/>
              <p:cNvGrpSpPr/>
              <p:nvPr/>
            </p:nvGrpSpPr>
            <p:grpSpPr>
              <a:xfrm>
                <a:off x="1907897" y="5372786"/>
                <a:ext cx="1548119" cy="837167"/>
                <a:chOff x="4281488" y="4137026"/>
                <a:chExt cx="1944688" cy="1438275"/>
              </a:xfrm>
            </p:grpSpPr>
            <p:sp>
              <p:nvSpPr>
                <p:cNvPr id="51" name="Freeform 50"/>
                <p:cNvSpPr>
                  <a:spLocks/>
                </p:cNvSpPr>
                <p:nvPr/>
              </p:nvSpPr>
              <p:spPr bwMode="auto">
                <a:xfrm>
                  <a:off x="4281488" y="4137026"/>
                  <a:ext cx="1944688" cy="1438275"/>
                </a:xfrm>
                <a:custGeom>
                  <a:avLst/>
                  <a:gdLst>
                    <a:gd name="T0" fmla="*/ 887 w 1225"/>
                    <a:gd name="T1" fmla="*/ 8 h 906"/>
                    <a:gd name="T2" fmla="*/ 898 w 1225"/>
                    <a:gd name="T3" fmla="*/ 53 h 906"/>
                    <a:gd name="T4" fmla="*/ 903 w 1225"/>
                    <a:gd name="T5" fmla="*/ 93 h 906"/>
                    <a:gd name="T6" fmla="*/ 898 w 1225"/>
                    <a:gd name="T7" fmla="*/ 136 h 906"/>
                    <a:gd name="T8" fmla="*/ 891 w 1225"/>
                    <a:gd name="T9" fmla="*/ 158 h 906"/>
                    <a:gd name="T10" fmla="*/ 879 w 1225"/>
                    <a:gd name="T11" fmla="*/ 176 h 906"/>
                    <a:gd name="T12" fmla="*/ 862 w 1225"/>
                    <a:gd name="T13" fmla="*/ 192 h 906"/>
                    <a:gd name="T14" fmla="*/ 841 w 1225"/>
                    <a:gd name="T15" fmla="*/ 207 h 906"/>
                    <a:gd name="T16" fmla="*/ 814 w 1225"/>
                    <a:gd name="T17" fmla="*/ 219 h 906"/>
                    <a:gd name="T18" fmla="*/ 779 w 1225"/>
                    <a:gd name="T19" fmla="*/ 226 h 906"/>
                    <a:gd name="T20" fmla="*/ 736 w 1225"/>
                    <a:gd name="T21" fmla="*/ 228 h 906"/>
                    <a:gd name="T22" fmla="*/ 695 w 1225"/>
                    <a:gd name="T23" fmla="*/ 226 h 906"/>
                    <a:gd name="T24" fmla="*/ 659 w 1225"/>
                    <a:gd name="T25" fmla="*/ 219 h 906"/>
                    <a:gd name="T26" fmla="*/ 631 w 1225"/>
                    <a:gd name="T27" fmla="*/ 207 h 906"/>
                    <a:gd name="T28" fmla="*/ 610 w 1225"/>
                    <a:gd name="T29" fmla="*/ 192 h 906"/>
                    <a:gd name="T30" fmla="*/ 592 w 1225"/>
                    <a:gd name="T31" fmla="*/ 176 h 906"/>
                    <a:gd name="T32" fmla="*/ 580 w 1225"/>
                    <a:gd name="T33" fmla="*/ 158 h 906"/>
                    <a:gd name="T34" fmla="*/ 574 w 1225"/>
                    <a:gd name="T35" fmla="*/ 136 h 906"/>
                    <a:gd name="T36" fmla="*/ 570 w 1225"/>
                    <a:gd name="T37" fmla="*/ 93 h 906"/>
                    <a:gd name="T38" fmla="*/ 574 w 1225"/>
                    <a:gd name="T39" fmla="*/ 53 h 906"/>
                    <a:gd name="T40" fmla="*/ 587 w 1225"/>
                    <a:gd name="T41" fmla="*/ 8 h 906"/>
                    <a:gd name="T42" fmla="*/ 247 w 1225"/>
                    <a:gd name="T43" fmla="*/ 0 h 906"/>
                    <a:gd name="T44" fmla="*/ 237 w 1225"/>
                    <a:gd name="T45" fmla="*/ 313 h 906"/>
                    <a:gd name="T46" fmla="*/ 190 w 1225"/>
                    <a:gd name="T47" fmla="*/ 302 h 906"/>
                    <a:gd name="T48" fmla="*/ 147 w 1225"/>
                    <a:gd name="T49" fmla="*/ 298 h 906"/>
                    <a:gd name="T50" fmla="*/ 101 w 1225"/>
                    <a:gd name="T51" fmla="*/ 302 h 906"/>
                    <a:gd name="T52" fmla="*/ 77 w 1225"/>
                    <a:gd name="T53" fmla="*/ 309 h 906"/>
                    <a:gd name="T54" fmla="*/ 57 w 1225"/>
                    <a:gd name="T55" fmla="*/ 320 h 906"/>
                    <a:gd name="T56" fmla="*/ 39 w 1225"/>
                    <a:gd name="T57" fmla="*/ 334 h 906"/>
                    <a:gd name="T58" fmla="*/ 23 w 1225"/>
                    <a:gd name="T59" fmla="*/ 356 h 906"/>
                    <a:gd name="T60" fmla="*/ 10 w 1225"/>
                    <a:gd name="T61" fmla="*/ 381 h 906"/>
                    <a:gd name="T62" fmla="*/ 3 w 1225"/>
                    <a:gd name="T63" fmla="*/ 412 h 906"/>
                    <a:gd name="T64" fmla="*/ 0 w 1225"/>
                    <a:gd name="T65" fmla="*/ 451 h 906"/>
                    <a:gd name="T66" fmla="*/ 3 w 1225"/>
                    <a:gd name="T67" fmla="*/ 491 h 906"/>
                    <a:gd name="T68" fmla="*/ 10 w 1225"/>
                    <a:gd name="T69" fmla="*/ 523 h 906"/>
                    <a:gd name="T70" fmla="*/ 23 w 1225"/>
                    <a:gd name="T71" fmla="*/ 549 h 906"/>
                    <a:gd name="T72" fmla="*/ 39 w 1225"/>
                    <a:gd name="T73" fmla="*/ 569 h 906"/>
                    <a:gd name="T74" fmla="*/ 57 w 1225"/>
                    <a:gd name="T75" fmla="*/ 584 h 906"/>
                    <a:gd name="T76" fmla="*/ 77 w 1225"/>
                    <a:gd name="T77" fmla="*/ 595 h 906"/>
                    <a:gd name="T78" fmla="*/ 101 w 1225"/>
                    <a:gd name="T79" fmla="*/ 603 h 906"/>
                    <a:gd name="T80" fmla="*/ 147 w 1225"/>
                    <a:gd name="T81" fmla="*/ 607 h 906"/>
                    <a:gd name="T82" fmla="*/ 190 w 1225"/>
                    <a:gd name="T83" fmla="*/ 603 h 906"/>
                    <a:gd name="T84" fmla="*/ 237 w 1225"/>
                    <a:gd name="T85" fmla="*/ 591 h 906"/>
                    <a:gd name="T86" fmla="*/ 247 w 1225"/>
                    <a:gd name="T87" fmla="*/ 906 h 906"/>
                    <a:gd name="T88" fmla="*/ 1225 w 1225"/>
                    <a:gd name="T89"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5" h="906">
                      <a:moveTo>
                        <a:pt x="883" y="0"/>
                      </a:moveTo>
                      <a:lnTo>
                        <a:pt x="887" y="8"/>
                      </a:lnTo>
                      <a:lnTo>
                        <a:pt x="894" y="35"/>
                      </a:lnTo>
                      <a:lnTo>
                        <a:pt x="898" y="53"/>
                      </a:lnTo>
                      <a:lnTo>
                        <a:pt x="901" y="72"/>
                      </a:lnTo>
                      <a:lnTo>
                        <a:pt x="903" y="93"/>
                      </a:lnTo>
                      <a:lnTo>
                        <a:pt x="901" y="114"/>
                      </a:lnTo>
                      <a:lnTo>
                        <a:pt x="898" y="136"/>
                      </a:lnTo>
                      <a:lnTo>
                        <a:pt x="896" y="146"/>
                      </a:lnTo>
                      <a:lnTo>
                        <a:pt x="891" y="158"/>
                      </a:lnTo>
                      <a:lnTo>
                        <a:pt x="886" y="166"/>
                      </a:lnTo>
                      <a:lnTo>
                        <a:pt x="879" y="176"/>
                      </a:lnTo>
                      <a:lnTo>
                        <a:pt x="871" y="184"/>
                      </a:lnTo>
                      <a:lnTo>
                        <a:pt x="862" y="192"/>
                      </a:lnTo>
                      <a:lnTo>
                        <a:pt x="852" y="200"/>
                      </a:lnTo>
                      <a:lnTo>
                        <a:pt x="841" y="207"/>
                      </a:lnTo>
                      <a:lnTo>
                        <a:pt x="827" y="214"/>
                      </a:lnTo>
                      <a:lnTo>
                        <a:pt x="814" y="219"/>
                      </a:lnTo>
                      <a:lnTo>
                        <a:pt x="797" y="223"/>
                      </a:lnTo>
                      <a:lnTo>
                        <a:pt x="779" y="226"/>
                      </a:lnTo>
                      <a:lnTo>
                        <a:pt x="758" y="228"/>
                      </a:lnTo>
                      <a:lnTo>
                        <a:pt x="736" y="228"/>
                      </a:lnTo>
                      <a:lnTo>
                        <a:pt x="715" y="228"/>
                      </a:lnTo>
                      <a:lnTo>
                        <a:pt x="695" y="226"/>
                      </a:lnTo>
                      <a:lnTo>
                        <a:pt x="676" y="223"/>
                      </a:lnTo>
                      <a:lnTo>
                        <a:pt x="659" y="219"/>
                      </a:lnTo>
                      <a:lnTo>
                        <a:pt x="644" y="214"/>
                      </a:lnTo>
                      <a:lnTo>
                        <a:pt x="631" y="207"/>
                      </a:lnTo>
                      <a:lnTo>
                        <a:pt x="620" y="200"/>
                      </a:lnTo>
                      <a:lnTo>
                        <a:pt x="610" y="192"/>
                      </a:lnTo>
                      <a:lnTo>
                        <a:pt x="600" y="184"/>
                      </a:lnTo>
                      <a:lnTo>
                        <a:pt x="592" y="176"/>
                      </a:lnTo>
                      <a:lnTo>
                        <a:pt x="587" y="166"/>
                      </a:lnTo>
                      <a:lnTo>
                        <a:pt x="580" y="158"/>
                      </a:lnTo>
                      <a:lnTo>
                        <a:pt x="576" y="146"/>
                      </a:lnTo>
                      <a:lnTo>
                        <a:pt x="574" y="136"/>
                      </a:lnTo>
                      <a:lnTo>
                        <a:pt x="571" y="114"/>
                      </a:lnTo>
                      <a:lnTo>
                        <a:pt x="570" y="93"/>
                      </a:lnTo>
                      <a:lnTo>
                        <a:pt x="571" y="72"/>
                      </a:lnTo>
                      <a:lnTo>
                        <a:pt x="574" y="53"/>
                      </a:lnTo>
                      <a:lnTo>
                        <a:pt x="578" y="35"/>
                      </a:lnTo>
                      <a:lnTo>
                        <a:pt x="587" y="8"/>
                      </a:lnTo>
                      <a:lnTo>
                        <a:pt x="590" y="0"/>
                      </a:lnTo>
                      <a:lnTo>
                        <a:pt x="247" y="0"/>
                      </a:lnTo>
                      <a:lnTo>
                        <a:pt x="247" y="315"/>
                      </a:lnTo>
                      <a:lnTo>
                        <a:pt x="237" y="313"/>
                      </a:lnTo>
                      <a:lnTo>
                        <a:pt x="209" y="305"/>
                      </a:lnTo>
                      <a:lnTo>
                        <a:pt x="190" y="302"/>
                      </a:lnTo>
                      <a:lnTo>
                        <a:pt x="171" y="299"/>
                      </a:lnTo>
                      <a:lnTo>
                        <a:pt x="147" y="298"/>
                      </a:lnTo>
                      <a:lnTo>
                        <a:pt x="124" y="298"/>
                      </a:lnTo>
                      <a:lnTo>
                        <a:pt x="101" y="302"/>
                      </a:lnTo>
                      <a:lnTo>
                        <a:pt x="89" y="305"/>
                      </a:lnTo>
                      <a:lnTo>
                        <a:pt x="77" y="309"/>
                      </a:lnTo>
                      <a:lnTo>
                        <a:pt x="68" y="314"/>
                      </a:lnTo>
                      <a:lnTo>
                        <a:pt x="57" y="320"/>
                      </a:lnTo>
                      <a:lnTo>
                        <a:pt x="48" y="326"/>
                      </a:lnTo>
                      <a:lnTo>
                        <a:pt x="39" y="334"/>
                      </a:lnTo>
                      <a:lnTo>
                        <a:pt x="30" y="343"/>
                      </a:lnTo>
                      <a:lnTo>
                        <a:pt x="23" y="356"/>
                      </a:lnTo>
                      <a:lnTo>
                        <a:pt x="16" y="367"/>
                      </a:lnTo>
                      <a:lnTo>
                        <a:pt x="10" y="381"/>
                      </a:lnTo>
                      <a:lnTo>
                        <a:pt x="5" y="395"/>
                      </a:lnTo>
                      <a:lnTo>
                        <a:pt x="3" y="412"/>
                      </a:lnTo>
                      <a:lnTo>
                        <a:pt x="1" y="431"/>
                      </a:lnTo>
                      <a:lnTo>
                        <a:pt x="0" y="451"/>
                      </a:lnTo>
                      <a:lnTo>
                        <a:pt x="1" y="472"/>
                      </a:lnTo>
                      <a:lnTo>
                        <a:pt x="3" y="491"/>
                      </a:lnTo>
                      <a:lnTo>
                        <a:pt x="5" y="508"/>
                      </a:lnTo>
                      <a:lnTo>
                        <a:pt x="10" y="523"/>
                      </a:lnTo>
                      <a:lnTo>
                        <a:pt x="16" y="538"/>
                      </a:lnTo>
                      <a:lnTo>
                        <a:pt x="23" y="549"/>
                      </a:lnTo>
                      <a:lnTo>
                        <a:pt x="30" y="560"/>
                      </a:lnTo>
                      <a:lnTo>
                        <a:pt x="39" y="569"/>
                      </a:lnTo>
                      <a:lnTo>
                        <a:pt x="48" y="577"/>
                      </a:lnTo>
                      <a:lnTo>
                        <a:pt x="57" y="584"/>
                      </a:lnTo>
                      <a:lnTo>
                        <a:pt x="68" y="591"/>
                      </a:lnTo>
                      <a:lnTo>
                        <a:pt x="77" y="595"/>
                      </a:lnTo>
                      <a:lnTo>
                        <a:pt x="89" y="599"/>
                      </a:lnTo>
                      <a:lnTo>
                        <a:pt x="101" y="603"/>
                      </a:lnTo>
                      <a:lnTo>
                        <a:pt x="124" y="605"/>
                      </a:lnTo>
                      <a:lnTo>
                        <a:pt x="147" y="607"/>
                      </a:lnTo>
                      <a:lnTo>
                        <a:pt x="171" y="605"/>
                      </a:lnTo>
                      <a:lnTo>
                        <a:pt x="190" y="603"/>
                      </a:lnTo>
                      <a:lnTo>
                        <a:pt x="209" y="599"/>
                      </a:lnTo>
                      <a:lnTo>
                        <a:pt x="237" y="591"/>
                      </a:lnTo>
                      <a:lnTo>
                        <a:pt x="247" y="586"/>
                      </a:lnTo>
                      <a:lnTo>
                        <a:pt x="247" y="906"/>
                      </a:lnTo>
                      <a:lnTo>
                        <a:pt x="1225" y="906"/>
                      </a:lnTo>
                      <a:lnTo>
                        <a:pt x="1225" y="0"/>
                      </a:lnTo>
                      <a:lnTo>
                        <a:pt x="883" y="0"/>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2" name="Freeform 51"/>
                <p:cNvSpPr>
                  <a:spLocks/>
                </p:cNvSpPr>
                <p:nvPr/>
              </p:nvSpPr>
              <p:spPr bwMode="auto">
                <a:xfrm>
                  <a:off x="4281488" y="4137026"/>
                  <a:ext cx="1944688" cy="1438275"/>
                </a:xfrm>
                <a:custGeom>
                  <a:avLst/>
                  <a:gdLst>
                    <a:gd name="T0" fmla="*/ 887 w 1225"/>
                    <a:gd name="T1" fmla="*/ 8 h 906"/>
                    <a:gd name="T2" fmla="*/ 898 w 1225"/>
                    <a:gd name="T3" fmla="*/ 53 h 906"/>
                    <a:gd name="T4" fmla="*/ 903 w 1225"/>
                    <a:gd name="T5" fmla="*/ 93 h 906"/>
                    <a:gd name="T6" fmla="*/ 898 w 1225"/>
                    <a:gd name="T7" fmla="*/ 136 h 906"/>
                    <a:gd name="T8" fmla="*/ 891 w 1225"/>
                    <a:gd name="T9" fmla="*/ 158 h 906"/>
                    <a:gd name="T10" fmla="*/ 879 w 1225"/>
                    <a:gd name="T11" fmla="*/ 176 h 906"/>
                    <a:gd name="T12" fmla="*/ 862 w 1225"/>
                    <a:gd name="T13" fmla="*/ 192 h 906"/>
                    <a:gd name="T14" fmla="*/ 841 w 1225"/>
                    <a:gd name="T15" fmla="*/ 207 h 906"/>
                    <a:gd name="T16" fmla="*/ 814 w 1225"/>
                    <a:gd name="T17" fmla="*/ 219 h 906"/>
                    <a:gd name="T18" fmla="*/ 779 w 1225"/>
                    <a:gd name="T19" fmla="*/ 226 h 906"/>
                    <a:gd name="T20" fmla="*/ 736 w 1225"/>
                    <a:gd name="T21" fmla="*/ 228 h 906"/>
                    <a:gd name="T22" fmla="*/ 695 w 1225"/>
                    <a:gd name="T23" fmla="*/ 226 h 906"/>
                    <a:gd name="T24" fmla="*/ 659 w 1225"/>
                    <a:gd name="T25" fmla="*/ 219 h 906"/>
                    <a:gd name="T26" fmla="*/ 631 w 1225"/>
                    <a:gd name="T27" fmla="*/ 207 h 906"/>
                    <a:gd name="T28" fmla="*/ 610 w 1225"/>
                    <a:gd name="T29" fmla="*/ 192 h 906"/>
                    <a:gd name="T30" fmla="*/ 592 w 1225"/>
                    <a:gd name="T31" fmla="*/ 176 h 906"/>
                    <a:gd name="T32" fmla="*/ 580 w 1225"/>
                    <a:gd name="T33" fmla="*/ 158 h 906"/>
                    <a:gd name="T34" fmla="*/ 574 w 1225"/>
                    <a:gd name="T35" fmla="*/ 136 h 906"/>
                    <a:gd name="T36" fmla="*/ 570 w 1225"/>
                    <a:gd name="T37" fmla="*/ 93 h 906"/>
                    <a:gd name="T38" fmla="*/ 574 w 1225"/>
                    <a:gd name="T39" fmla="*/ 53 h 906"/>
                    <a:gd name="T40" fmla="*/ 587 w 1225"/>
                    <a:gd name="T41" fmla="*/ 8 h 906"/>
                    <a:gd name="T42" fmla="*/ 247 w 1225"/>
                    <a:gd name="T43" fmla="*/ 0 h 906"/>
                    <a:gd name="T44" fmla="*/ 237 w 1225"/>
                    <a:gd name="T45" fmla="*/ 313 h 906"/>
                    <a:gd name="T46" fmla="*/ 190 w 1225"/>
                    <a:gd name="T47" fmla="*/ 302 h 906"/>
                    <a:gd name="T48" fmla="*/ 147 w 1225"/>
                    <a:gd name="T49" fmla="*/ 298 h 906"/>
                    <a:gd name="T50" fmla="*/ 101 w 1225"/>
                    <a:gd name="T51" fmla="*/ 302 h 906"/>
                    <a:gd name="T52" fmla="*/ 77 w 1225"/>
                    <a:gd name="T53" fmla="*/ 309 h 906"/>
                    <a:gd name="T54" fmla="*/ 57 w 1225"/>
                    <a:gd name="T55" fmla="*/ 320 h 906"/>
                    <a:gd name="T56" fmla="*/ 39 w 1225"/>
                    <a:gd name="T57" fmla="*/ 334 h 906"/>
                    <a:gd name="T58" fmla="*/ 23 w 1225"/>
                    <a:gd name="T59" fmla="*/ 356 h 906"/>
                    <a:gd name="T60" fmla="*/ 10 w 1225"/>
                    <a:gd name="T61" fmla="*/ 381 h 906"/>
                    <a:gd name="T62" fmla="*/ 3 w 1225"/>
                    <a:gd name="T63" fmla="*/ 412 h 906"/>
                    <a:gd name="T64" fmla="*/ 0 w 1225"/>
                    <a:gd name="T65" fmla="*/ 451 h 906"/>
                    <a:gd name="T66" fmla="*/ 3 w 1225"/>
                    <a:gd name="T67" fmla="*/ 491 h 906"/>
                    <a:gd name="T68" fmla="*/ 10 w 1225"/>
                    <a:gd name="T69" fmla="*/ 523 h 906"/>
                    <a:gd name="T70" fmla="*/ 23 w 1225"/>
                    <a:gd name="T71" fmla="*/ 549 h 906"/>
                    <a:gd name="T72" fmla="*/ 39 w 1225"/>
                    <a:gd name="T73" fmla="*/ 569 h 906"/>
                    <a:gd name="T74" fmla="*/ 57 w 1225"/>
                    <a:gd name="T75" fmla="*/ 584 h 906"/>
                    <a:gd name="T76" fmla="*/ 77 w 1225"/>
                    <a:gd name="T77" fmla="*/ 595 h 906"/>
                    <a:gd name="T78" fmla="*/ 101 w 1225"/>
                    <a:gd name="T79" fmla="*/ 603 h 906"/>
                    <a:gd name="T80" fmla="*/ 147 w 1225"/>
                    <a:gd name="T81" fmla="*/ 607 h 906"/>
                    <a:gd name="T82" fmla="*/ 190 w 1225"/>
                    <a:gd name="T83" fmla="*/ 603 h 906"/>
                    <a:gd name="T84" fmla="*/ 237 w 1225"/>
                    <a:gd name="T85" fmla="*/ 591 h 906"/>
                    <a:gd name="T86" fmla="*/ 247 w 1225"/>
                    <a:gd name="T87" fmla="*/ 906 h 906"/>
                    <a:gd name="T88" fmla="*/ 1225 w 1225"/>
                    <a:gd name="T89"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5" h="906">
                      <a:moveTo>
                        <a:pt x="883" y="0"/>
                      </a:moveTo>
                      <a:lnTo>
                        <a:pt x="887" y="8"/>
                      </a:lnTo>
                      <a:lnTo>
                        <a:pt x="894" y="35"/>
                      </a:lnTo>
                      <a:lnTo>
                        <a:pt x="898" y="53"/>
                      </a:lnTo>
                      <a:lnTo>
                        <a:pt x="901" y="72"/>
                      </a:lnTo>
                      <a:lnTo>
                        <a:pt x="903" y="93"/>
                      </a:lnTo>
                      <a:lnTo>
                        <a:pt x="901" y="114"/>
                      </a:lnTo>
                      <a:lnTo>
                        <a:pt x="898" y="136"/>
                      </a:lnTo>
                      <a:lnTo>
                        <a:pt x="896" y="146"/>
                      </a:lnTo>
                      <a:lnTo>
                        <a:pt x="891" y="158"/>
                      </a:lnTo>
                      <a:lnTo>
                        <a:pt x="886" y="166"/>
                      </a:lnTo>
                      <a:lnTo>
                        <a:pt x="879" y="176"/>
                      </a:lnTo>
                      <a:lnTo>
                        <a:pt x="871" y="184"/>
                      </a:lnTo>
                      <a:lnTo>
                        <a:pt x="862" y="192"/>
                      </a:lnTo>
                      <a:lnTo>
                        <a:pt x="852" y="200"/>
                      </a:lnTo>
                      <a:lnTo>
                        <a:pt x="841" y="207"/>
                      </a:lnTo>
                      <a:lnTo>
                        <a:pt x="827" y="214"/>
                      </a:lnTo>
                      <a:lnTo>
                        <a:pt x="814" y="219"/>
                      </a:lnTo>
                      <a:lnTo>
                        <a:pt x="797" y="223"/>
                      </a:lnTo>
                      <a:lnTo>
                        <a:pt x="779" y="226"/>
                      </a:lnTo>
                      <a:lnTo>
                        <a:pt x="758" y="228"/>
                      </a:lnTo>
                      <a:lnTo>
                        <a:pt x="736" y="228"/>
                      </a:lnTo>
                      <a:lnTo>
                        <a:pt x="715" y="228"/>
                      </a:lnTo>
                      <a:lnTo>
                        <a:pt x="695" y="226"/>
                      </a:lnTo>
                      <a:lnTo>
                        <a:pt x="676" y="223"/>
                      </a:lnTo>
                      <a:lnTo>
                        <a:pt x="659" y="219"/>
                      </a:lnTo>
                      <a:lnTo>
                        <a:pt x="644" y="214"/>
                      </a:lnTo>
                      <a:lnTo>
                        <a:pt x="631" y="207"/>
                      </a:lnTo>
                      <a:lnTo>
                        <a:pt x="620" y="200"/>
                      </a:lnTo>
                      <a:lnTo>
                        <a:pt x="610" y="192"/>
                      </a:lnTo>
                      <a:lnTo>
                        <a:pt x="600" y="184"/>
                      </a:lnTo>
                      <a:lnTo>
                        <a:pt x="592" y="176"/>
                      </a:lnTo>
                      <a:lnTo>
                        <a:pt x="587" y="166"/>
                      </a:lnTo>
                      <a:lnTo>
                        <a:pt x="580" y="158"/>
                      </a:lnTo>
                      <a:lnTo>
                        <a:pt x="576" y="146"/>
                      </a:lnTo>
                      <a:lnTo>
                        <a:pt x="574" y="136"/>
                      </a:lnTo>
                      <a:lnTo>
                        <a:pt x="571" y="114"/>
                      </a:lnTo>
                      <a:lnTo>
                        <a:pt x="570" y="93"/>
                      </a:lnTo>
                      <a:lnTo>
                        <a:pt x="571" y="72"/>
                      </a:lnTo>
                      <a:lnTo>
                        <a:pt x="574" y="53"/>
                      </a:lnTo>
                      <a:lnTo>
                        <a:pt x="578" y="35"/>
                      </a:lnTo>
                      <a:lnTo>
                        <a:pt x="587" y="8"/>
                      </a:lnTo>
                      <a:lnTo>
                        <a:pt x="590" y="0"/>
                      </a:lnTo>
                      <a:lnTo>
                        <a:pt x="247" y="0"/>
                      </a:lnTo>
                      <a:lnTo>
                        <a:pt x="247" y="315"/>
                      </a:lnTo>
                      <a:lnTo>
                        <a:pt x="237" y="313"/>
                      </a:lnTo>
                      <a:lnTo>
                        <a:pt x="209" y="305"/>
                      </a:lnTo>
                      <a:lnTo>
                        <a:pt x="190" y="302"/>
                      </a:lnTo>
                      <a:lnTo>
                        <a:pt x="171" y="299"/>
                      </a:lnTo>
                      <a:lnTo>
                        <a:pt x="147" y="298"/>
                      </a:lnTo>
                      <a:lnTo>
                        <a:pt x="124" y="298"/>
                      </a:lnTo>
                      <a:lnTo>
                        <a:pt x="101" y="302"/>
                      </a:lnTo>
                      <a:lnTo>
                        <a:pt x="89" y="305"/>
                      </a:lnTo>
                      <a:lnTo>
                        <a:pt x="77" y="309"/>
                      </a:lnTo>
                      <a:lnTo>
                        <a:pt x="68" y="314"/>
                      </a:lnTo>
                      <a:lnTo>
                        <a:pt x="57" y="320"/>
                      </a:lnTo>
                      <a:lnTo>
                        <a:pt x="48" y="326"/>
                      </a:lnTo>
                      <a:lnTo>
                        <a:pt x="39" y="334"/>
                      </a:lnTo>
                      <a:lnTo>
                        <a:pt x="30" y="343"/>
                      </a:lnTo>
                      <a:lnTo>
                        <a:pt x="23" y="356"/>
                      </a:lnTo>
                      <a:lnTo>
                        <a:pt x="16" y="367"/>
                      </a:lnTo>
                      <a:lnTo>
                        <a:pt x="10" y="381"/>
                      </a:lnTo>
                      <a:lnTo>
                        <a:pt x="5" y="395"/>
                      </a:lnTo>
                      <a:lnTo>
                        <a:pt x="3" y="412"/>
                      </a:lnTo>
                      <a:lnTo>
                        <a:pt x="1" y="431"/>
                      </a:lnTo>
                      <a:lnTo>
                        <a:pt x="0" y="451"/>
                      </a:lnTo>
                      <a:lnTo>
                        <a:pt x="1" y="472"/>
                      </a:lnTo>
                      <a:lnTo>
                        <a:pt x="3" y="491"/>
                      </a:lnTo>
                      <a:lnTo>
                        <a:pt x="5" y="508"/>
                      </a:lnTo>
                      <a:lnTo>
                        <a:pt x="10" y="523"/>
                      </a:lnTo>
                      <a:lnTo>
                        <a:pt x="16" y="538"/>
                      </a:lnTo>
                      <a:lnTo>
                        <a:pt x="23" y="549"/>
                      </a:lnTo>
                      <a:lnTo>
                        <a:pt x="30" y="560"/>
                      </a:lnTo>
                      <a:lnTo>
                        <a:pt x="39" y="569"/>
                      </a:lnTo>
                      <a:lnTo>
                        <a:pt x="48" y="577"/>
                      </a:lnTo>
                      <a:lnTo>
                        <a:pt x="57" y="584"/>
                      </a:lnTo>
                      <a:lnTo>
                        <a:pt x="68" y="591"/>
                      </a:lnTo>
                      <a:lnTo>
                        <a:pt x="77" y="595"/>
                      </a:lnTo>
                      <a:lnTo>
                        <a:pt x="89" y="599"/>
                      </a:lnTo>
                      <a:lnTo>
                        <a:pt x="101" y="603"/>
                      </a:lnTo>
                      <a:lnTo>
                        <a:pt x="124" y="605"/>
                      </a:lnTo>
                      <a:lnTo>
                        <a:pt x="147" y="607"/>
                      </a:lnTo>
                      <a:lnTo>
                        <a:pt x="171" y="605"/>
                      </a:lnTo>
                      <a:lnTo>
                        <a:pt x="190" y="603"/>
                      </a:lnTo>
                      <a:lnTo>
                        <a:pt x="209" y="599"/>
                      </a:lnTo>
                      <a:lnTo>
                        <a:pt x="237" y="591"/>
                      </a:lnTo>
                      <a:lnTo>
                        <a:pt x="247" y="586"/>
                      </a:lnTo>
                      <a:lnTo>
                        <a:pt x="247" y="906"/>
                      </a:lnTo>
                      <a:lnTo>
                        <a:pt x="1225" y="906"/>
                      </a:lnTo>
                      <a:lnTo>
                        <a:pt x="1225" y="0"/>
                      </a:lnTo>
                      <a:lnTo>
                        <a:pt x="883" y="0"/>
                      </a:lnTo>
                      <a:close/>
                    </a:path>
                  </a:pathLst>
                </a:custGeom>
                <a:noFill/>
                <a:ln w="6" cap="flat">
                  <a:solidFill>
                    <a:srgbClr val="0C1C3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53" name="Rectangle 52"/>
                <p:cNvSpPr>
                  <a:spLocks noChangeArrowheads="1"/>
                </p:cNvSpPr>
                <p:nvPr/>
              </p:nvSpPr>
              <p:spPr bwMode="auto">
                <a:xfrm>
                  <a:off x="4970463" y="4714876"/>
                  <a:ext cx="939800" cy="325438"/>
                </a:xfrm>
                <a:prstGeom prst="rect">
                  <a:avLst/>
                </a:prstGeom>
                <a:solidFill>
                  <a:srgbClr val="D9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4" name="Rectangle 53"/>
                <p:cNvSpPr>
                  <a:spLocks noChangeArrowheads="1"/>
                </p:cNvSpPr>
                <p:nvPr/>
              </p:nvSpPr>
              <p:spPr bwMode="auto">
                <a:xfrm>
                  <a:off x="5487956" y="4674009"/>
                  <a:ext cx="101" cy="32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a:off x="5097665" y="4805156"/>
                  <a:ext cx="772441" cy="43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Verdana" pitchFamily="34" charset="0"/>
                      <a:cs typeface="Arial" pitchFamily="34" charset="0"/>
                    </a:rPr>
                    <a:t>Defensive</a:t>
                  </a:r>
                </a:p>
                <a:p>
                  <a:pPr marL="0" marR="0" lvl="0" indent="0" algn="ctr" defTabSz="914400" rtl="0" eaLnBrk="1" fontAlgn="base" latinLnBrk="0" hangingPunct="1">
                    <a:lnSpc>
                      <a:spcPct val="100000"/>
                    </a:lnSpc>
                    <a:spcBef>
                      <a:spcPct val="0"/>
                    </a:spcBef>
                    <a:spcAft>
                      <a:spcPct val="0"/>
                    </a:spcAft>
                    <a:buClrTx/>
                    <a:buSzTx/>
                    <a:buFontTx/>
                    <a:buNone/>
                    <a:tabLst/>
                  </a:pPr>
                  <a:r>
                    <a:rPr lang="en-US" sz="700" b="1" dirty="0" smtClean="0">
                      <a:solidFill>
                        <a:srgbClr val="000000"/>
                      </a:solidFill>
                      <a:latin typeface="Verdana" pitchFamily="34" charset="0"/>
                      <a:cs typeface="Arial" pitchFamily="34" charset="0"/>
                    </a:rPr>
                    <a:t>Actions</a:t>
                  </a:r>
                  <a:endParaRPr kumimoji="0" lang="en-US" sz="700" b="1" i="0" u="none" strike="noStrike" cap="none" normalizeH="0" baseline="0" dirty="0" smtClean="0">
                    <a:ln>
                      <a:noFill/>
                    </a:ln>
                    <a:solidFill>
                      <a:srgbClr val="000000"/>
                    </a:solidFill>
                    <a:effectLst/>
                    <a:latin typeface="Verdana" pitchFamily="34" charset="0"/>
                    <a:cs typeface="Arial" pitchFamily="34" charset="0"/>
                  </a:endParaRPr>
                </a:p>
              </p:txBody>
            </p:sp>
          </p:grpSp>
          <p:grpSp>
            <p:nvGrpSpPr>
              <p:cNvPr id="30" name="Group 3074"/>
              <p:cNvGrpSpPr/>
              <p:nvPr/>
            </p:nvGrpSpPr>
            <p:grpSpPr>
              <a:xfrm>
                <a:off x="997982" y="5151020"/>
                <a:ext cx="1239759" cy="1048769"/>
                <a:chOff x="1238131" y="4009232"/>
                <a:chExt cx="1557338" cy="1801813"/>
              </a:xfrm>
            </p:grpSpPr>
            <p:sp>
              <p:nvSpPr>
                <p:cNvPr id="48" name="Freeform 47"/>
                <p:cNvSpPr>
                  <a:spLocks/>
                </p:cNvSpPr>
                <p:nvPr/>
              </p:nvSpPr>
              <p:spPr bwMode="auto">
                <a:xfrm>
                  <a:off x="1238131" y="4009232"/>
                  <a:ext cx="1557338" cy="1801813"/>
                </a:xfrm>
                <a:custGeom>
                  <a:avLst/>
                  <a:gdLst>
                    <a:gd name="T0" fmla="*/ 0 w 981"/>
                    <a:gd name="T1" fmla="*/ 229 h 1135"/>
                    <a:gd name="T2" fmla="*/ 981 w 981"/>
                    <a:gd name="T3" fmla="*/ 1135 h 1135"/>
                    <a:gd name="T4" fmla="*/ 971 w 981"/>
                    <a:gd name="T5" fmla="*/ 822 h 1135"/>
                    <a:gd name="T6" fmla="*/ 923 w 981"/>
                    <a:gd name="T7" fmla="*/ 833 h 1135"/>
                    <a:gd name="T8" fmla="*/ 879 w 981"/>
                    <a:gd name="T9" fmla="*/ 838 h 1135"/>
                    <a:gd name="T10" fmla="*/ 833 w 981"/>
                    <a:gd name="T11" fmla="*/ 833 h 1135"/>
                    <a:gd name="T12" fmla="*/ 810 w 981"/>
                    <a:gd name="T13" fmla="*/ 826 h 1135"/>
                    <a:gd name="T14" fmla="*/ 790 w 981"/>
                    <a:gd name="T15" fmla="*/ 815 h 1135"/>
                    <a:gd name="T16" fmla="*/ 772 w 981"/>
                    <a:gd name="T17" fmla="*/ 799 h 1135"/>
                    <a:gd name="T18" fmla="*/ 755 w 981"/>
                    <a:gd name="T19" fmla="*/ 780 h 1135"/>
                    <a:gd name="T20" fmla="*/ 743 w 981"/>
                    <a:gd name="T21" fmla="*/ 755 h 1135"/>
                    <a:gd name="T22" fmla="*/ 736 w 981"/>
                    <a:gd name="T23" fmla="*/ 721 h 1135"/>
                    <a:gd name="T24" fmla="*/ 733 w 981"/>
                    <a:gd name="T25" fmla="*/ 682 h 1135"/>
                    <a:gd name="T26" fmla="*/ 736 w 981"/>
                    <a:gd name="T27" fmla="*/ 644 h 1135"/>
                    <a:gd name="T28" fmla="*/ 743 w 981"/>
                    <a:gd name="T29" fmla="*/ 611 h 1135"/>
                    <a:gd name="T30" fmla="*/ 755 w 981"/>
                    <a:gd name="T31" fmla="*/ 585 h 1135"/>
                    <a:gd name="T32" fmla="*/ 772 w 981"/>
                    <a:gd name="T33" fmla="*/ 564 h 1135"/>
                    <a:gd name="T34" fmla="*/ 790 w 981"/>
                    <a:gd name="T35" fmla="*/ 549 h 1135"/>
                    <a:gd name="T36" fmla="*/ 810 w 981"/>
                    <a:gd name="T37" fmla="*/ 539 h 1135"/>
                    <a:gd name="T38" fmla="*/ 833 w 981"/>
                    <a:gd name="T39" fmla="*/ 532 h 1135"/>
                    <a:gd name="T40" fmla="*/ 879 w 981"/>
                    <a:gd name="T41" fmla="*/ 528 h 1135"/>
                    <a:gd name="T42" fmla="*/ 923 w 981"/>
                    <a:gd name="T43" fmla="*/ 532 h 1135"/>
                    <a:gd name="T44" fmla="*/ 971 w 981"/>
                    <a:gd name="T45" fmla="*/ 542 h 1135"/>
                    <a:gd name="T46" fmla="*/ 981 w 981"/>
                    <a:gd name="T47" fmla="*/ 229 h 1135"/>
                    <a:gd name="T48" fmla="*/ 642 w 981"/>
                    <a:gd name="T49" fmla="*/ 219 h 1135"/>
                    <a:gd name="T50" fmla="*/ 653 w 981"/>
                    <a:gd name="T51" fmla="*/ 177 h 1135"/>
                    <a:gd name="T52" fmla="*/ 657 w 981"/>
                    <a:gd name="T53" fmla="*/ 136 h 1135"/>
                    <a:gd name="T54" fmla="*/ 653 w 981"/>
                    <a:gd name="T55" fmla="*/ 94 h 1135"/>
                    <a:gd name="T56" fmla="*/ 646 w 981"/>
                    <a:gd name="T57" fmla="*/ 72 h 1135"/>
                    <a:gd name="T58" fmla="*/ 634 w 981"/>
                    <a:gd name="T59" fmla="*/ 54 h 1135"/>
                    <a:gd name="T60" fmla="*/ 618 w 981"/>
                    <a:gd name="T61" fmla="*/ 36 h 1135"/>
                    <a:gd name="T62" fmla="*/ 595 w 981"/>
                    <a:gd name="T63" fmla="*/ 22 h 1135"/>
                    <a:gd name="T64" fmla="*/ 568 w 981"/>
                    <a:gd name="T65" fmla="*/ 9 h 1135"/>
                    <a:gd name="T66" fmla="*/ 533 w 981"/>
                    <a:gd name="T67" fmla="*/ 3 h 1135"/>
                    <a:gd name="T68" fmla="*/ 491 w 981"/>
                    <a:gd name="T69" fmla="*/ 0 h 1135"/>
                    <a:gd name="T70" fmla="*/ 448 w 981"/>
                    <a:gd name="T71" fmla="*/ 3 h 1135"/>
                    <a:gd name="T72" fmla="*/ 414 w 981"/>
                    <a:gd name="T73" fmla="*/ 9 h 1135"/>
                    <a:gd name="T74" fmla="*/ 385 w 981"/>
                    <a:gd name="T75" fmla="*/ 22 h 1135"/>
                    <a:gd name="T76" fmla="*/ 363 w 981"/>
                    <a:gd name="T77" fmla="*/ 36 h 1135"/>
                    <a:gd name="T78" fmla="*/ 348 w 981"/>
                    <a:gd name="T79" fmla="*/ 54 h 1135"/>
                    <a:gd name="T80" fmla="*/ 336 w 981"/>
                    <a:gd name="T81" fmla="*/ 72 h 1135"/>
                    <a:gd name="T82" fmla="*/ 327 w 981"/>
                    <a:gd name="T83" fmla="*/ 94 h 1135"/>
                    <a:gd name="T84" fmla="*/ 323 w 981"/>
                    <a:gd name="T85" fmla="*/ 136 h 1135"/>
                    <a:gd name="T86" fmla="*/ 327 w 981"/>
                    <a:gd name="T87" fmla="*/ 177 h 1135"/>
                    <a:gd name="T88" fmla="*/ 340 w 981"/>
                    <a:gd name="T89" fmla="*/ 219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1" h="1135">
                      <a:moveTo>
                        <a:pt x="343" y="229"/>
                      </a:moveTo>
                      <a:lnTo>
                        <a:pt x="0" y="229"/>
                      </a:lnTo>
                      <a:lnTo>
                        <a:pt x="0" y="1135"/>
                      </a:lnTo>
                      <a:lnTo>
                        <a:pt x="981" y="1135"/>
                      </a:lnTo>
                      <a:lnTo>
                        <a:pt x="981" y="818"/>
                      </a:lnTo>
                      <a:lnTo>
                        <a:pt x="971" y="822"/>
                      </a:lnTo>
                      <a:lnTo>
                        <a:pt x="942" y="829"/>
                      </a:lnTo>
                      <a:lnTo>
                        <a:pt x="923" y="833"/>
                      </a:lnTo>
                      <a:lnTo>
                        <a:pt x="903" y="836"/>
                      </a:lnTo>
                      <a:lnTo>
                        <a:pt x="879" y="838"/>
                      </a:lnTo>
                      <a:lnTo>
                        <a:pt x="857" y="836"/>
                      </a:lnTo>
                      <a:lnTo>
                        <a:pt x="833" y="833"/>
                      </a:lnTo>
                      <a:lnTo>
                        <a:pt x="822" y="829"/>
                      </a:lnTo>
                      <a:lnTo>
                        <a:pt x="810" y="826"/>
                      </a:lnTo>
                      <a:lnTo>
                        <a:pt x="800" y="821"/>
                      </a:lnTo>
                      <a:lnTo>
                        <a:pt x="790" y="815"/>
                      </a:lnTo>
                      <a:lnTo>
                        <a:pt x="780" y="808"/>
                      </a:lnTo>
                      <a:lnTo>
                        <a:pt x="772" y="799"/>
                      </a:lnTo>
                      <a:lnTo>
                        <a:pt x="763" y="790"/>
                      </a:lnTo>
                      <a:lnTo>
                        <a:pt x="755" y="780"/>
                      </a:lnTo>
                      <a:lnTo>
                        <a:pt x="748" y="767"/>
                      </a:lnTo>
                      <a:lnTo>
                        <a:pt x="743" y="755"/>
                      </a:lnTo>
                      <a:lnTo>
                        <a:pt x="738" y="738"/>
                      </a:lnTo>
                      <a:lnTo>
                        <a:pt x="736" y="721"/>
                      </a:lnTo>
                      <a:lnTo>
                        <a:pt x="733" y="702"/>
                      </a:lnTo>
                      <a:lnTo>
                        <a:pt x="733" y="682"/>
                      </a:lnTo>
                      <a:lnTo>
                        <a:pt x="733" y="663"/>
                      </a:lnTo>
                      <a:lnTo>
                        <a:pt x="736" y="644"/>
                      </a:lnTo>
                      <a:lnTo>
                        <a:pt x="738" y="627"/>
                      </a:lnTo>
                      <a:lnTo>
                        <a:pt x="743" y="611"/>
                      </a:lnTo>
                      <a:lnTo>
                        <a:pt x="748" y="597"/>
                      </a:lnTo>
                      <a:lnTo>
                        <a:pt x="755" y="585"/>
                      </a:lnTo>
                      <a:lnTo>
                        <a:pt x="763" y="574"/>
                      </a:lnTo>
                      <a:lnTo>
                        <a:pt x="772" y="564"/>
                      </a:lnTo>
                      <a:lnTo>
                        <a:pt x="780" y="556"/>
                      </a:lnTo>
                      <a:lnTo>
                        <a:pt x="790" y="549"/>
                      </a:lnTo>
                      <a:lnTo>
                        <a:pt x="800" y="544"/>
                      </a:lnTo>
                      <a:lnTo>
                        <a:pt x="810" y="539"/>
                      </a:lnTo>
                      <a:lnTo>
                        <a:pt x="822" y="535"/>
                      </a:lnTo>
                      <a:lnTo>
                        <a:pt x="833" y="532"/>
                      </a:lnTo>
                      <a:lnTo>
                        <a:pt x="857" y="528"/>
                      </a:lnTo>
                      <a:lnTo>
                        <a:pt x="879" y="528"/>
                      </a:lnTo>
                      <a:lnTo>
                        <a:pt x="903" y="530"/>
                      </a:lnTo>
                      <a:lnTo>
                        <a:pt x="923" y="532"/>
                      </a:lnTo>
                      <a:lnTo>
                        <a:pt x="942" y="536"/>
                      </a:lnTo>
                      <a:lnTo>
                        <a:pt x="971" y="542"/>
                      </a:lnTo>
                      <a:lnTo>
                        <a:pt x="981" y="547"/>
                      </a:lnTo>
                      <a:lnTo>
                        <a:pt x="981" y="229"/>
                      </a:lnTo>
                      <a:lnTo>
                        <a:pt x="639" y="229"/>
                      </a:lnTo>
                      <a:lnTo>
                        <a:pt x="642" y="219"/>
                      </a:lnTo>
                      <a:lnTo>
                        <a:pt x="650" y="194"/>
                      </a:lnTo>
                      <a:lnTo>
                        <a:pt x="653" y="177"/>
                      </a:lnTo>
                      <a:lnTo>
                        <a:pt x="656" y="157"/>
                      </a:lnTo>
                      <a:lnTo>
                        <a:pt x="657" y="136"/>
                      </a:lnTo>
                      <a:lnTo>
                        <a:pt x="657" y="115"/>
                      </a:lnTo>
                      <a:lnTo>
                        <a:pt x="653" y="94"/>
                      </a:lnTo>
                      <a:lnTo>
                        <a:pt x="650" y="83"/>
                      </a:lnTo>
                      <a:lnTo>
                        <a:pt x="646" y="72"/>
                      </a:lnTo>
                      <a:lnTo>
                        <a:pt x="640" y="63"/>
                      </a:lnTo>
                      <a:lnTo>
                        <a:pt x="634" y="54"/>
                      </a:lnTo>
                      <a:lnTo>
                        <a:pt x="627" y="45"/>
                      </a:lnTo>
                      <a:lnTo>
                        <a:pt x="618" y="36"/>
                      </a:lnTo>
                      <a:lnTo>
                        <a:pt x="608" y="28"/>
                      </a:lnTo>
                      <a:lnTo>
                        <a:pt x="595" y="22"/>
                      </a:lnTo>
                      <a:lnTo>
                        <a:pt x="583" y="15"/>
                      </a:lnTo>
                      <a:lnTo>
                        <a:pt x="568" y="9"/>
                      </a:lnTo>
                      <a:lnTo>
                        <a:pt x="553" y="5"/>
                      </a:lnTo>
                      <a:lnTo>
                        <a:pt x="533" y="3"/>
                      </a:lnTo>
                      <a:lnTo>
                        <a:pt x="513" y="0"/>
                      </a:lnTo>
                      <a:lnTo>
                        <a:pt x="491" y="0"/>
                      </a:lnTo>
                      <a:lnTo>
                        <a:pt x="469" y="0"/>
                      </a:lnTo>
                      <a:lnTo>
                        <a:pt x="448" y="3"/>
                      </a:lnTo>
                      <a:lnTo>
                        <a:pt x="430" y="5"/>
                      </a:lnTo>
                      <a:lnTo>
                        <a:pt x="414" y="9"/>
                      </a:lnTo>
                      <a:lnTo>
                        <a:pt x="398" y="15"/>
                      </a:lnTo>
                      <a:lnTo>
                        <a:pt x="385" y="22"/>
                      </a:lnTo>
                      <a:lnTo>
                        <a:pt x="373" y="28"/>
                      </a:lnTo>
                      <a:lnTo>
                        <a:pt x="363" y="36"/>
                      </a:lnTo>
                      <a:lnTo>
                        <a:pt x="355" y="45"/>
                      </a:lnTo>
                      <a:lnTo>
                        <a:pt x="348" y="54"/>
                      </a:lnTo>
                      <a:lnTo>
                        <a:pt x="340" y="63"/>
                      </a:lnTo>
                      <a:lnTo>
                        <a:pt x="336" y="72"/>
                      </a:lnTo>
                      <a:lnTo>
                        <a:pt x="331" y="83"/>
                      </a:lnTo>
                      <a:lnTo>
                        <a:pt x="327" y="94"/>
                      </a:lnTo>
                      <a:lnTo>
                        <a:pt x="324" y="115"/>
                      </a:lnTo>
                      <a:lnTo>
                        <a:pt x="323" y="136"/>
                      </a:lnTo>
                      <a:lnTo>
                        <a:pt x="324" y="157"/>
                      </a:lnTo>
                      <a:lnTo>
                        <a:pt x="327" y="177"/>
                      </a:lnTo>
                      <a:lnTo>
                        <a:pt x="331" y="194"/>
                      </a:lnTo>
                      <a:lnTo>
                        <a:pt x="340" y="219"/>
                      </a:lnTo>
                      <a:lnTo>
                        <a:pt x="343" y="229"/>
                      </a:lnTo>
                      <a:close/>
                    </a:path>
                  </a:pathLst>
                </a:custGeom>
                <a:solidFill>
                  <a:srgbClr val="FAC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9" name="Freeform 48"/>
                <p:cNvSpPr>
                  <a:spLocks/>
                </p:cNvSpPr>
                <p:nvPr/>
              </p:nvSpPr>
              <p:spPr bwMode="auto">
                <a:xfrm>
                  <a:off x="1238131" y="4009232"/>
                  <a:ext cx="1557338" cy="1801813"/>
                </a:xfrm>
                <a:custGeom>
                  <a:avLst/>
                  <a:gdLst>
                    <a:gd name="T0" fmla="*/ 0 w 981"/>
                    <a:gd name="T1" fmla="*/ 229 h 1135"/>
                    <a:gd name="T2" fmla="*/ 981 w 981"/>
                    <a:gd name="T3" fmla="*/ 1135 h 1135"/>
                    <a:gd name="T4" fmla="*/ 971 w 981"/>
                    <a:gd name="T5" fmla="*/ 822 h 1135"/>
                    <a:gd name="T6" fmla="*/ 923 w 981"/>
                    <a:gd name="T7" fmla="*/ 833 h 1135"/>
                    <a:gd name="T8" fmla="*/ 879 w 981"/>
                    <a:gd name="T9" fmla="*/ 838 h 1135"/>
                    <a:gd name="T10" fmla="*/ 833 w 981"/>
                    <a:gd name="T11" fmla="*/ 833 h 1135"/>
                    <a:gd name="T12" fmla="*/ 810 w 981"/>
                    <a:gd name="T13" fmla="*/ 826 h 1135"/>
                    <a:gd name="T14" fmla="*/ 790 w 981"/>
                    <a:gd name="T15" fmla="*/ 815 h 1135"/>
                    <a:gd name="T16" fmla="*/ 772 w 981"/>
                    <a:gd name="T17" fmla="*/ 799 h 1135"/>
                    <a:gd name="T18" fmla="*/ 755 w 981"/>
                    <a:gd name="T19" fmla="*/ 780 h 1135"/>
                    <a:gd name="T20" fmla="*/ 743 w 981"/>
                    <a:gd name="T21" fmla="*/ 755 h 1135"/>
                    <a:gd name="T22" fmla="*/ 736 w 981"/>
                    <a:gd name="T23" fmla="*/ 721 h 1135"/>
                    <a:gd name="T24" fmla="*/ 733 w 981"/>
                    <a:gd name="T25" fmla="*/ 682 h 1135"/>
                    <a:gd name="T26" fmla="*/ 736 w 981"/>
                    <a:gd name="T27" fmla="*/ 644 h 1135"/>
                    <a:gd name="T28" fmla="*/ 743 w 981"/>
                    <a:gd name="T29" fmla="*/ 611 h 1135"/>
                    <a:gd name="T30" fmla="*/ 755 w 981"/>
                    <a:gd name="T31" fmla="*/ 585 h 1135"/>
                    <a:gd name="T32" fmla="*/ 772 w 981"/>
                    <a:gd name="T33" fmla="*/ 564 h 1135"/>
                    <a:gd name="T34" fmla="*/ 790 w 981"/>
                    <a:gd name="T35" fmla="*/ 549 h 1135"/>
                    <a:gd name="T36" fmla="*/ 810 w 981"/>
                    <a:gd name="T37" fmla="*/ 539 h 1135"/>
                    <a:gd name="T38" fmla="*/ 833 w 981"/>
                    <a:gd name="T39" fmla="*/ 532 h 1135"/>
                    <a:gd name="T40" fmla="*/ 879 w 981"/>
                    <a:gd name="T41" fmla="*/ 528 h 1135"/>
                    <a:gd name="T42" fmla="*/ 923 w 981"/>
                    <a:gd name="T43" fmla="*/ 532 h 1135"/>
                    <a:gd name="T44" fmla="*/ 971 w 981"/>
                    <a:gd name="T45" fmla="*/ 542 h 1135"/>
                    <a:gd name="T46" fmla="*/ 981 w 981"/>
                    <a:gd name="T47" fmla="*/ 229 h 1135"/>
                    <a:gd name="T48" fmla="*/ 642 w 981"/>
                    <a:gd name="T49" fmla="*/ 219 h 1135"/>
                    <a:gd name="T50" fmla="*/ 653 w 981"/>
                    <a:gd name="T51" fmla="*/ 177 h 1135"/>
                    <a:gd name="T52" fmla="*/ 657 w 981"/>
                    <a:gd name="T53" fmla="*/ 136 h 1135"/>
                    <a:gd name="T54" fmla="*/ 653 w 981"/>
                    <a:gd name="T55" fmla="*/ 94 h 1135"/>
                    <a:gd name="T56" fmla="*/ 646 w 981"/>
                    <a:gd name="T57" fmla="*/ 72 h 1135"/>
                    <a:gd name="T58" fmla="*/ 634 w 981"/>
                    <a:gd name="T59" fmla="*/ 54 h 1135"/>
                    <a:gd name="T60" fmla="*/ 618 w 981"/>
                    <a:gd name="T61" fmla="*/ 36 h 1135"/>
                    <a:gd name="T62" fmla="*/ 595 w 981"/>
                    <a:gd name="T63" fmla="*/ 22 h 1135"/>
                    <a:gd name="T64" fmla="*/ 568 w 981"/>
                    <a:gd name="T65" fmla="*/ 9 h 1135"/>
                    <a:gd name="T66" fmla="*/ 533 w 981"/>
                    <a:gd name="T67" fmla="*/ 3 h 1135"/>
                    <a:gd name="T68" fmla="*/ 491 w 981"/>
                    <a:gd name="T69" fmla="*/ 0 h 1135"/>
                    <a:gd name="T70" fmla="*/ 448 w 981"/>
                    <a:gd name="T71" fmla="*/ 3 h 1135"/>
                    <a:gd name="T72" fmla="*/ 414 w 981"/>
                    <a:gd name="T73" fmla="*/ 9 h 1135"/>
                    <a:gd name="T74" fmla="*/ 385 w 981"/>
                    <a:gd name="T75" fmla="*/ 22 h 1135"/>
                    <a:gd name="T76" fmla="*/ 363 w 981"/>
                    <a:gd name="T77" fmla="*/ 36 h 1135"/>
                    <a:gd name="T78" fmla="*/ 348 w 981"/>
                    <a:gd name="T79" fmla="*/ 54 h 1135"/>
                    <a:gd name="T80" fmla="*/ 336 w 981"/>
                    <a:gd name="T81" fmla="*/ 72 h 1135"/>
                    <a:gd name="T82" fmla="*/ 327 w 981"/>
                    <a:gd name="T83" fmla="*/ 94 h 1135"/>
                    <a:gd name="T84" fmla="*/ 323 w 981"/>
                    <a:gd name="T85" fmla="*/ 136 h 1135"/>
                    <a:gd name="T86" fmla="*/ 327 w 981"/>
                    <a:gd name="T87" fmla="*/ 177 h 1135"/>
                    <a:gd name="T88" fmla="*/ 340 w 981"/>
                    <a:gd name="T89" fmla="*/ 219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1" h="1135">
                      <a:moveTo>
                        <a:pt x="343" y="229"/>
                      </a:moveTo>
                      <a:lnTo>
                        <a:pt x="0" y="229"/>
                      </a:lnTo>
                      <a:lnTo>
                        <a:pt x="0" y="1135"/>
                      </a:lnTo>
                      <a:lnTo>
                        <a:pt x="981" y="1135"/>
                      </a:lnTo>
                      <a:lnTo>
                        <a:pt x="981" y="818"/>
                      </a:lnTo>
                      <a:lnTo>
                        <a:pt x="971" y="822"/>
                      </a:lnTo>
                      <a:lnTo>
                        <a:pt x="942" y="829"/>
                      </a:lnTo>
                      <a:lnTo>
                        <a:pt x="923" y="833"/>
                      </a:lnTo>
                      <a:lnTo>
                        <a:pt x="903" y="836"/>
                      </a:lnTo>
                      <a:lnTo>
                        <a:pt x="879" y="838"/>
                      </a:lnTo>
                      <a:lnTo>
                        <a:pt x="857" y="836"/>
                      </a:lnTo>
                      <a:lnTo>
                        <a:pt x="833" y="833"/>
                      </a:lnTo>
                      <a:lnTo>
                        <a:pt x="822" y="829"/>
                      </a:lnTo>
                      <a:lnTo>
                        <a:pt x="810" y="826"/>
                      </a:lnTo>
                      <a:lnTo>
                        <a:pt x="800" y="821"/>
                      </a:lnTo>
                      <a:lnTo>
                        <a:pt x="790" y="815"/>
                      </a:lnTo>
                      <a:lnTo>
                        <a:pt x="780" y="808"/>
                      </a:lnTo>
                      <a:lnTo>
                        <a:pt x="772" y="799"/>
                      </a:lnTo>
                      <a:lnTo>
                        <a:pt x="763" y="790"/>
                      </a:lnTo>
                      <a:lnTo>
                        <a:pt x="755" y="780"/>
                      </a:lnTo>
                      <a:lnTo>
                        <a:pt x="748" y="767"/>
                      </a:lnTo>
                      <a:lnTo>
                        <a:pt x="743" y="755"/>
                      </a:lnTo>
                      <a:lnTo>
                        <a:pt x="738" y="738"/>
                      </a:lnTo>
                      <a:lnTo>
                        <a:pt x="736" y="721"/>
                      </a:lnTo>
                      <a:lnTo>
                        <a:pt x="733" y="702"/>
                      </a:lnTo>
                      <a:lnTo>
                        <a:pt x="733" y="682"/>
                      </a:lnTo>
                      <a:lnTo>
                        <a:pt x="733" y="663"/>
                      </a:lnTo>
                      <a:lnTo>
                        <a:pt x="736" y="644"/>
                      </a:lnTo>
                      <a:lnTo>
                        <a:pt x="738" y="627"/>
                      </a:lnTo>
                      <a:lnTo>
                        <a:pt x="743" y="611"/>
                      </a:lnTo>
                      <a:lnTo>
                        <a:pt x="748" y="597"/>
                      </a:lnTo>
                      <a:lnTo>
                        <a:pt x="755" y="585"/>
                      </a:lnTo>
                      <a:lnTo>
                        <a:pt x="763" y="574"/>
                      </a:lnTo>
                      <a:lnTo>
                        <a:pt x="772" y="564"/>
                      </a:lnTo>
                      <a:lnTo>
                        <a:pt x="780" y="556"/>
                      </a:lnTo>
                      <a:lnTo>
                        <a:pt x="790" y="549"/>
                      </a:lnTo>
                      <a:lnTo>
                        <a:pt x="800" y="544"/>
                      </a:lnTo>
                      <a:lnTo>
                        <a:pt x="810" y="539"/>
                      </a:lnTo>
                      <a:lnTo>
                        <a:pt x="822" y="535"/>
                      </a:lnTo>
                      <a:lnTo>
                        <a:pt x="833" y="532"/>
                      </a:lnTo>
                      <a:lnTo>
                        <a:pt x="857" y="528"/>
                      </a:lnTo>
                      <a:lnTo>
                        <a:pt x="879" y="528"/>
                      </a:lnTo>
                      <a:lnTo>
                        <a:pt x="903" y="530"/>
                      </a:lnTo>
                      <a:lnTo>
                        <a:pt x="923" y="532"/>
                      </a:lnTo>
                      <a:lnTo>
                        <a:pt x="942" y="536"/>
                      </a:lnTo>
                      <a:lnTo>
                        <a:pt x="971" y="542"/>
                      </a:lnTo>
                      <a:lnTo>
                        <a:pt x="981" y="547"/>
                      </a:lnTo>
                      <a:lnTo>
                        <a:pt x="981" y="229"/>
                      </a:lnTo>
                      <a:lnTo>
                        <a:pt x="639" y="229"/>
                      </a:lnTo>
                      <a:lnTo>
                        <a:pt x="642" y="219"/>
                      </a:lnTo>
                      <a:lnTo>
                        <a:pt x="650" y="194"/>
                      </a:lnTo>
                      <a:lnTo>
                        <a:pt x="653" y="177"/>
                      </a:lnTo>
                      <a:lnTo>
                        <a:pt x="656" y="157"/>
                      </a:lnTo>
                      <a:lnTo>
                        <a:pt x="657" y="136"/>
                      </a:lnTo>
                      <a:lnTo>
                        <a:pt x="657" y="115"/>
                      </a:lnTo>
                      <a:lnTo>
                        <a:pt x="653" y="94"/>
                      </a:lnTo>
                      <a:lnTo>
                        <a:pt x="650" y="83"/>
                      </a:lnTo>
                      <a:lnTo>
                        <a:pt x="646" y="72"/>
                      </a:lnTo>
                      <a:lnTo>
                        <a:pt x="640" y="63"/>
                      </a:lnTo>
                      <a:lnTo>
                        <a:pt x="634" y="54"/>
                      </a:lnTo>
                      <a:lnTo>
                        <a:pt x="627" y="45"/>
                      </a:lnTo>
                      <a:lnTo>
                        <a:pt x="618" y="36"/>
                      </a:lnTo>
                      <a:lnTo>
                        <a:pt x="608" y="28"/>
                      </a:lnTo>
                      <a:lnTo>
                        <a:pt x="595" y="22"/>
                      </a:lnTo>
                      <a:lnTo>
                        <a:pt x="583" y="15"/>
                      </a:lnTo>
                      <a:lnTo>
                        <a:pt x="568" y="9"/>
                      </a:lnTo>
                      <a:lnTo>
                        <a:pt x="553" y="5"/>
                      </a:lnTo>
                      <a:lnTo>
                        <a:pt x="533" y="3"/>
                      </a:lnTo>
                      <a:lnTo>
                        <a:pt x="513" y="0"/>
                      </a:lnTo>
                      <a:lnTo>
                        <a:pt x="491" y="0"/>
                      </a:lnTo>
                      <a:lnTo>
                        <a:pt x="469" y="0"/>
                      </a:lnTo>
                      <a:lnTo>
                        <a:pt x="448" y="3"/>
                      </a:lnTo>
                      <a:lnTo>
                        <a:pt x="430" y="5"/>
                      </a:lnTo>
                      <a:lnTo>
                        <a:pt x="414" y="9"/>
                      </a:lnTo>
                      <a:lnTo>
                        <a:pt x="398" y="15"/>
                      </a:lnTo>
                      <a:lnTo>
                        <a:pt x="385" y="22"/>
                      </a:lnTo>
                      <a:lnTo>
                        <a:pt x="373" y="28"/>
                      </a:lnTo>
                      <a:lnTo>
                        <a:pt x="363" y="36"/>
                      </a:lnTo>
                      <a:lnTo>
                        <a:pt x="355" y="45"/>
                      </a:lnTo>
                      <a:lnTo>
                        <a:pt x="348" y="54"/>
                      </a:lnTo>
                      <a:lnTo>
                        <a:pt x="340" y="63"/>
                      </a:lnTo>
                      <a:lnTo>
                        <a:pt x="336" y="72"/>
                      </a:lnTo>
                      <a:lnTo>
                        <a:pt x="331" y="83"/>
                      </a:lnTo>
                      <a:lnTo>
                        <a:pt x="327" y="94"/>
                      </a:lnTo>
                      <a:lnTo>
                        <a:pt x="324" y="115"/>
                      </a:lnTo>
                      <a:lnTo>
                        <a:pt x="323" y="136"/>
                      </a:lnTo>
                      <a:lnTo>
                        <a:pt x="324" y="157"/>
                      </a:lnTo>
                      <a:lnTo>
                        <a:pt x="327" y="177"/>
                      </a:lnTo>
                      <a:lnTo>
                        <a:pt x="331" y="194"/>
                      </a:lnTo>
                      <a:lnTo>
                        <a:pt x="340" y="219"/>
                      </a:lnTo>
                      <a:lnTo>
                        <a:pt x="343" y="229"/>
                      </a:lnTo>
                      <a:close/>
                    </a:path>
                  </a:pathLst>
                </a:custGeom>
                <a:noFill/>
                <a:ln w="6" cap="flat">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50" name="Rectangle 49"/>
                <p:cNvSpPr>
                  <a:spLocks noChangeArrowheads="1"/>
                </p:cNvSpPr>
                <p:nvPr/>
              </p:nvSpPr>
              <p:spPr bwMode="auto">
                <a:xfrm>
                  <a:off x="1396545" y="4855984"/>
                  <a:ext cx="999923" cy="43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Verdana" pitchFamily="34" charset="0"/>
                      <a:cs typeface="Arial" pitchFamily="34" charset="0"/>
                    </a:rPr>
                    <a:t>Logs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Verdana" pitchFamily="34" charset="0"/>
                      <a:cs typeface="Arial" pitchFamily="34" charset="0"/>
                    </a:rPr>
                    <a:t>Sensor Data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1" name="Group 30"/>
              <p:cNvGrpSpPr/>
              <p:nvPr/>
            </p:nvGrpSpPr>
            <p:grpSpPr>
              <a:xfrm>
                <a:off x="997982" y="4530075"/>
                <a:ext cx="1558229" cy="841788"/>
                <a:chOff x="1238131" y="1788265"/>
                <a:chExt cx="1957388" cy="1446214"/>
              </a:xfrm>
            </p:grpSpPr>
            <p:sp>
              <p:nvSpPr>
                <p:cNvPr id="44" name="Freeform 43"/>
                <p:cNvSpPr>
                  <a:spLocks/>
                </p:cNvSpPr>
                <p:nvPr/>
              </p:nvSpPr>
              <p:spPr bwMode="auto">
                <a:xfrm>
                  <a:off x="1238131" y="1788265"/>
                  <a:ext cx="1957388" cy="1446213"/>
                </a:xfrm>
                <a:custGeom>
                  <a:avLst/>
                  <a:gdLst>
                    <a:gd name="T0" fmla="*/ 984 w 1233"/>
                    <a:gd name="T1" fmla="*/ 0 h 911"/>
                    <a:gd name="T2" fmla="*/ 0 w 1233"/>
                    <a:gd name="T3" fmla="*/ 911 h 911"/>
                    <a:gd name="T4" fmla="*/ 340 w 1233"/>
                    <a:gd name="T5" fmla="*/ 901 h 911"/>
                    <a:gd name="T6" fmla="*/ 329 w 1233"/>
                    <a:gd name="T7" fmla="*/ 857 h 911"/>
                    <a:gd name="T8" fmla="*/ 324 w 1233"/>
                    <a:gd name="T9" fmla="*/ 816 h 911"/>
                    <a:gd name="T10" fmla="*/ 329 w 1233"/>
                    <a:gd name="T11" fmla="*/ 773 h 911"/>
                    <a:gd name="T12" fmla="*/ 335 w 1233"/>
                    <a:gd name="T13" fmla="*/ 752 h 911"/>
                    <a:gd name="T14" fmla="*/ 347 w 1233"/>
                    <a:gd name="T15" fmla="*/ 734 h 911"/>
                    <a:gd name="T16" fmla="*/ 365 w 1233"/>
                    <a:gd name="T17" fmla="*/ 716 h 911"/>
                    <a:gd name="T18" fmla="*/ 387 w 1233"/>
                    <a:gd name="T19" fmla="*/ 701 h 911"/>
                    <a:gd name="T20" fmla="*/ 414 w 1233"/>
                    <a:gd name="T21" fmla="*/ 689 h 911"/>
                    <a:gd name="T22" fmla="*/ 451 w 1233"/>
                    <a:gd name="T23" fmla="*/ 683 h 911"/>
                    <a:gd name="T24" fmla="*/ 493 w 1233"/>
                    <a:gd name="T25" fmla="*/ 680 h 911"/>
                    <a:gd name="T26" fmla="*/ 533 w 1233"/>
                    <a:gd name="T27" fmla="*/ 683 h 911"/>
                    <a:gd name="T28" fmla="*/ 569 w 1233"/>
                    <a:gd name="T29" fmla="*/ 689 h 911"/>
                    <a:gd name="T30" fmla="*/ 598 w 1233"/>
                    <a:gd name="T31" fmla="*/ 701 h 911"/>
                    <a:gd name="T32" fmla="*/ 621 w 1233"/>
                    <a:gd name="T33" fmla="*/ 716 h 911"/>
                    <a:gd name="T34" fmla="*/ 636 w 1233"/>
                    <a:gd name="T35" fmla="*/ 734 h 911"/>
                    <a:gd name="T36" fmla="*/ 648 w 1233"/>
                    <a:gd name="T37" fmla="*/ 752 h 911"/>
                    <a:gd name="T38" fmla="*/ 656 w 1233"/>
                    <a:gd name="T39" fmla="*/ 773 h 911"/>
                    <a:gd name="T40" fmla="*/ 660 w 1233"/>
                    <a:gd name="T41" fmla="*/ 816 h 911"/>
                    <a:gd name="T42" fmla="*/ 656 w 1233"/>
                    <a:gd name="T43" fmla="*/ 857 h 911"/>
                    <a:gd name="T44" fmla="*/ 644 w 1233"/>
                    <a:gd name="T45" fmla="*/ 901 h 911"/>
                    <a:gd name="T46" fmla="*/ 984 w 1233"/>
                    <a:gd name="T47" fmla="*/ 911 h 911"/>
                    <a:gd name="T48" fmla="*/ 996 w 1233"/>
                    <a:gd name="T49" fmla="*/ 595 h 911"/>
                    <a:gd name="T50" fmla="*/ 1041 w 1233"/>
                    <a:gd name="T51" fmla="*/ 606 h 911"/>
                    <a:gd name="T52" fmla="*/ 1085 w 1233"/>
                    <a:gd name="T53" fmla="*/ 610 h 911"/>
                    <a:gd name="T54" fmla="*/ 1132 w 1233"/>
                    <a:gd name="T55" fmla="*/ 606 h 911"/>
                    <a:gd name="T56" fmla="*/ 1155 w 1233"/>
                    <a:gd name="T57" fmla="*/ 599 h 911"/>
                    <a:gd name="T58" fmla="*/ 1175 w 1233"/>
                    <a:gd name="T59" fmla="*/ 589 h 911"/>
                    <a:gd name="T60" fmla="*/ 1194 w 1233"/>
                    <a:gd name="T61" fmla="*/ 574 h 911"/>
                    <a:gd name="T62" fmla="*/ 1210 w 1233"/>
                    <a:gd name="T63" fmla="*/ 553 h 911"/>
                    <a:gd name="T64" fmla="*/ 1223 w 1233"/>
                    <a:gd name="T65" fmla="*/ 527 h 911"/>
                    <a:gd name="T66" fmla="*/ 1231 w 1233"/>
                    <a:gd name="T67" fmla="*/ 495 h 911"/>
                    <a:gd name="T68" fmla="*/ 1233 w 1233"/>
                    <a:gd name="T69" fmla="*/ 456 h 911"/>
                    <a:gd name="T70" fmla="*/ 1231 w 1233"/>
                    <a:gd name="T71" fmla="*/ 417 h 911"/>
                    <a:gd name="T72" fmla="*/ 1223 w 1233"/>
                    <a:gd name="T73" fmla="*/ 385 h 911"/>
                    <a:gd name="T74" fmla="*/ 1210 w 1233"/>
                    <a:gd name="T75" fmla="*/ 358 h 911"/>
                    <a:gd name="T76" fmla="*/ 1194 w 1233"/>
                    <a:gd name="T77" fmla="*/ 338 h 911"/>
                    <a:gd name="T78" fmla="*/ 1175 w 1233"/>
                    <a:gd name="T79" fmla="*/ 323 h 911"/>
                    <a:gd name="T80" fmla="*/ 1155 w 1233"/>
                    <a:gd name="T81" fmla="*/ 312 h 911"/>
                    <a:gd name="T82" fmla="*/ 1132 w 1233"/>
                    <a:gd name="T83" fmla="*/ 304 h 911"/>
                    <a:gd name="T84" fmla="*/ 1085 w 1233"/>
                    <a:gd name="T85" fmla="*/ 300 h 911"/>
                    <a:gd name="T86" fmla="*/ 1041 w 1233"/>
                    <a:gd name="T87" fmla="*/ 304 h 911"/>
                    <a:gd name="T88" fmla="*/ 996 w 1233"/>
                    <a:gd name="T89" fmla="*/ 31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3" h="911">
                      <a:moveTo>
                        <a:pt x="984" y="319"/>
                      </a:moveTo>
                      <a:lnTo>
                        <a:pt x="984" y="0"/>
                      </a:lnTo>
                      <a:lnTo>
                        <a:pt x="0" y="0"/>
                      </a:lnTo>
                      <a:lnTo>
                        <a:pt x="0" y="911"/>
                      </a:lnTo>
                      <a:lnTo>
                        <a:pt x="344" y="911"/>
                      </a:lnTo>
                      <a:lnTo>
                        <a:pt x="340" y="901"/>
                      </a:lnTo>
                      <a:lnTo>
                        <a:pt x="333" y="874"/>
                      </a:lnTo>
                      <a:lnTo>
                        <a:pt x="329" y="857"/>
                      </a:lnTo>
                      <a:lnTo>
                        <a:pt x="325" y="838"/>
                      </a:lnTo>
                      <a:lnTo>
                        <a:pt x="324" y="816"/>
                      </a:lnTo>
                      <a:lnTo>
                        <a:pt x="325" y="795"/>
                      </a:lnTo>
                      <a:lnTo>
                        <a:pt x="329" y="773"/>
                      </a:lnTo>
                      <a:lnTo>
                        <a:pt x="333" y="763"/>
                      </a:lnTo>
                      <a:lnTo>
                        <a:pt x="335" y="752"/>
                      </a:lnTo>
                      <a:lnTo>
                        <a:pt x="341" y="742"/>
                      </a:lnTo>
                      <a:lnTo>
                        <a:pt x="347" y="734"/>
                      </a:lnTo>
                      <a:lnTo>
                        <a:pt x="356" y="725"/>
                      </a:lnTo>
                      <a:lnTo>
                        <a:pt x="365" y="716"/>
                      </a:lnTo>
                      <a:lnTo>
                        <a:pt x="374" y="708"/>
                      </a:lnTo>
                      <a:lnTo>
                        <a:pt x="387" y="701"/>
                      </a:lnTo>
                      <a:lnTo>
                        <a:pt x="400" y="695"/>
                      </a:lnTo>
                      <a:lnTo>
                        <a:pt x="414" y="689"/>
                      </a:lnTo>
                      <a:lnTo>
                        <a:pt x="431" y="685"/>
                      </a:lnTo>
                      <a:lnTo>
                        <a:pt x="451" y="683"/>
                      </a:lnTo>
                      <a:lnTo>
                        <a:pt x="471" y="680"/>
                      </a:lnTo>
                      <a:lnTo>
                        <a:pt x="493" y="680"/>
                      </a:lnTo>
                      <a:lnTo>
                        <a:pt x="513" y="680"/>
                      </a:lnTo>
                      <a:lnTo>
                        <a:pt x="533" y="683"/>
                      </a:lnTo>
                      <a:lnTo>
                        <a:pt x="552" y="685"/>
                      </a:lnTo>
                      <a:lnTo>
                        <a:pt x="569" y="689"/>
                      </a:lnTo>
                      <a:lnTo>
                        <a:pt x="584" y="695"/>
                      </a:lnTo>
                      <a:lnTo>
                        <a:pt x="598" y="701"/>
                      </a:lnTo>
                      <a:lnTo>
                        <a:pt x="609" y="708"/>
                      </a:lnTo>
                      <a:lnTo>
                        <a:pt x="621" y="716"/>
                      </a:lnTo>
                      <a:lnTo>
                        <a:pt x="630" y="725"/>
                      </a:lnTo>
                      <a:lnTo>
                        <a:pt x="636" y="734"/>
                      </a:lnTo>
                      <a:lnTo>
                        <a:pt x="642" y="742"/>
                      </a:lnTo>
                      <a:lnTo>
                        <a:pt x="648" y="752"/>
                      </a:lnTo>
                      <a:lnTo>
                        <a:pt x="653" y="763"/>
                      </a:lnTo>
                      <a:lnTo>
                        <a:pt x="656" y="773"/>
                      </a:lnTo>
                      <a:lnTo>
                        <a:pt x="660" y="795"/>
                      </a:lnTo>
                      <a:lnTo>
                        <a:pt x="660" y="816"/>
                      </a:lnTo>
                      <a:lnTo>
                        <a:pt x="658" y="838"/>
                      </a:lnTo>
                      <a:lnTo>
                        <a:pt x="656" y="857"/>
                      </a:lnTo>
                      <a:lnTo>
                        <a:pt x="651" y="874"/>
                      </a:lnTo>
                      <a:lnTo>
                        <a:pt x="644" y="901"/>
                      </a:lnTo>
                      <a:lnTo>
                        <a:pt x="639" y="911"/>
                      </a:lnTo>
                      <a:lnTo>
                        <a:pt x="984" y="911"/>
                      </a:lnTo>
                      <a:lnTo>
                        <a:pt x="984" y="593"/>
                      </a:lnTo>
                      <a:lnTo>
                        <a:pt x="996" y="595"/>
                      </a:lnTo>
                      <a:lnTo>
                        <a:pt x="1023" y="603"/>
                      </a:lnTo>
                      <a:lnTo>
                        <a:pt x="1041" y="606"/>
                      </a:lnTo>
                      <a:lnTo>
                        <a:pt x="1064" y="609"/>
                      </a:lnTo>
                      <a:lnTo>
                        <a:pt x="1085" y="610"/>
                      </a:lnTo>
                      <a:lnTo>
                        <a:pt x="1108" y="610"/>
                      </a:lnTo>
                      <a:lnTo>
                        <a:pt x="1132" y="606"/>
                      </a:lnTo>
                      <a:lnTo>
                        <a:pt x="1143" y="603"/>
                      </a:lnTo>
                      <a:lnTo>
                        <a:pt x="1155" y="599"/>
                      </a:lnTo>
                      <a:lnTo>
                        <a:pt x="1165" y="595"/>
                      </a:lnTo>
                      <a:lnTo>
                        <a:pt x="1175" y="589"/>
                      </a:lnTo>
                      <a:lnTo>
                        <a:pt x="1185" y="582"/>
                      </a:lnTo>
                      <a:lnTo>
                        <a:pt x="1194" y="574"/>
                      </a:lnTo>
                      <a:lnTo>
                        <a:pt x="1202" y="564"/>
                      </a:lnTo>
                      <a:lnTo>
                        <a:pt x="1210" y="553"/>
                      </a:lnTo>
                      <a:lnTo>
                        <a:pt x="1217" y="541"/>
                      </a:lnTo>
                      <a:lnTo>
                        <a:pt x="1223" y="527"/>
                      </a:lnTo>
                      <a:lnTo>
                        <a:pt x="1228" y="513"/>
                      </a:lnTo>
                      <a:lnTo>
                        <a:pt x="1231" y="495"/>
                      </a:lnTo>
                      <a:lnTo>
                        <a:pt x="1233" y="476"/>
                      </a:lnTo>
                      <a:lnTo>
                        <a:pt x="1233" y="456"/>
                      </a:lnTo>
                      <a:lnTo>
                        <a:pt x="1233" y="435"/>
                      </a:lnTo>
                      <a:lnTo>
                        <a:pt x="1231" y="417"/>
                      </a:lnTo>
                      <a:lnTo>
                        <a:pt x="1228" y="399"/>
                      </a:lnTo>
                      <a:lnTo>
                        <a:pt x="1223" y="385"/>
                      </a:lnTo>
                      <a:lnTo>
                        <a:pt x="1217" y="369"/>
                      </a:lnTo>
                      <a:lnTo>
                        <a:pt x="1210" y="358"/>
                      </a:lnTo>
                      <a:lnTo>
                        <a:pt x="1202" y="347"/>
                      </a:lnTo>
                      <a:lnTo>
                        <a:pt x="1194" y="338"/>
                      </a:lnTo>
                      <a:lnTo>
                        <a:pt x="1185" y="329"/>
                      </a:lnTo>
                      <a:lnTo>
                        <a:pt x="1175" y="323"/>
                      </a:lnTo>
                      <a:lnTo>
                        <a:pt x="1165" y="316"/>
                      </a:lnTo>
                      <a:lnTo>
                        <a:pt x="1155" y="312"/>
                      </a:lnTo>
                      <a:lnTo>
                        <a:pt x="1143" y="308"/>
                      </a:lnTo>
                      <a:lnTo>
                        <a:pt x="1132" y="304"/>
                      </a:lnTo>
                      <a:lnTo>
                        <a:pt x="1108" y="301"/>
                      </a:lnTo>
                      <a:lnTo>
                        <a:pt x="1085" y="300"/>
                      </a:lnTo>
                      <a:lnTo>
                        <a:pt x="1064" y="301"/>
                      </a:lnTo>
                      <a:lnTo>
                        <a:pt x="1041" y="304"/>
                      </a:lnTo>
                      <a:lnTo>
                        <a:pt x="1023" y="308"/>
                      </a:lnTo>
                      <a:lnTo>
                        <a:pt x="996" y="316"/>
                      </a:lnTo>
                      <a:lnTo>
                        <a:pt x="984" y="319"/>
                      </a:lnTo>
                      <a:close/>
                    </a:path>
                  </a:pathLst>
                </a:custGeom>
                <a:noFill/>
                <a:ln w="6" cap="flat">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dirty="0"/>
                </a:p>
              </p:txBody>
            </p:sp>
            <p:grpSp>
              <p:nvGrpSpPr>
                <p:cNvPr id="45" name="Group 29"/>
                <p:cNvGrpSpPr/>
                <p:nvPr/>
              </p:nvGrpSpPr>
              <p:grpSpPr>
                <a:xfrm>
                  <a:off x="1238131" y="1788266"/>
                  <a:ext cx="1957388" cy="1446213"/>
                  <a:chOff x="3119438" y="2701926"/>
                  <a:chExt cx="1957388" cy="1446213"/>
                </a:xfrm>
              </p:grpSpPr>
              <p:sp>
                <p:nvSpPr>
                  <p:cNvPr id="46" name="Freeform 45"/>
                  <p:cNvSpPr>
                    <a:spLocks/>
                  </p:cNvSpPr>
                  <p:nvPr/>
                </p:nvSpPr>
                <p:spPr bwMode="auto">
                  <a:xfrm>
                    <a:off x="3119438" y="2701926"/>
                    <a:ext cx="1957388" cy="1446213"/>
                  </a:xfrm>
                  <a:custGeom>
                    <a:avLst/>
                    <a:gdLst>
                      <a:gd name="T0" fmla="*/ 984 w 1233"/>
                      <a:gd name="T1" fmla="*/ 0 h 911"/>
                      <a:gd name="T2" fmla="*/ 0 w 1233"/>
                      <a:gd name="T3" fmla="*/ 911 h 911"/>
                      <a:gd name="T4" fmla="*/ 340 w 1233"/>
                      <a:gd name="T5" fmla="*/ 901 h 911"/>
                      <a:gd name="T6" fmla="*/ 329 w 1233"/>
                      <a:gd name="T7" fmla="*/ 857 h 911"/>
                      <a:gd name="T8" fmla="*/ 324 w 1233"/>
                      <a:gd name="T9" fmla="*/ 816 h 911"/>
                      <a:gd name="T10" fmla="*/ 329 w 1233"/>
                      <a:gd name="T11" fmla="*/ 773 h 911"/>
                      <a:gd name="T12" fmla="*/ 335 w 1233"/>
                      <a:gd name="T13" fmla="*/ 752 h 911"/>
                      <a:gd name="T14" fmla="*/ 347 w 1233"/>
                      <a:gd name="T15" fmla="*/ 734 h 911"/>
                      <a:gd name="T16" fmla="*/ 365 w 1233"/>
                      <a:gd name="T17" fmla="*/ 716 h 911"/>
                      <a:gd name="T18" fmla="*/ 387 w 1233"/>
                      <a:gd name="T19" fmla="*/ 701 h 911"/>
                      <a:gd name="T20" fmla="*/ 414 w 1233"/>
                      <a:gd name="T21" fmla="*/ 689 h 911"/>
                      <a:gd name="T22" fmla="*/ 451 w 1233"/>
                      <a:gd name="T23" fmla="*/ 683 h 911"/>
                      <a:gd name="T24" fmla="*/ 493 w 1233"/>
                      <a:gd name="T25" fmla="*/ 680 h 911"/>
                      <a:gd name="T26" fmla="*/ 533 w 1233"/>
                      <a:gd name="T27" fmla="*/ 683 h 911"/>
                      <a:gd name="T28" fmla="*/ 569 w 1233"/>
                      <a:gd name="T29" fmla="*/ 689 h 911"/>
                      <a:gd name="T30" fmla="*/ 598 w 1233"/>
                      <a:gd name="T31" fmla="*/ 701 h 911"/>
                      <a:gd name="T32" fmla="*/ 621 w 1233"/>
                      <a:gd name="T33" fmla="*/ 716 h 911"/>
                      <a:gd name="T34" fmla="*/ 636 w 1233"/>
                      <a:gd name="T35" fmla="*/ 734 h 911"/>
                      <a:gd name="T36" fmla="*/ 648 w 1233"/>
                      <a:gd name="T37" fmla="*/ 752 h 911"/>
                      <a:gd name="T38" fmla="*/ 656 w 1233"/>
                      <a:gd name="T39" fmla="*/ 773 h 911"/>
                      <a:gd name="T40" fmla="*/ 660 w 1233"/>
                      <a:gd name="T41" fmla="*/ 816 h 911"/>
                      <a:gd name="T42" fmla="*/ 656 w 1233"/>
                      <a:gd name="T43" fmla="*/ 857 h 911"/>
                      <a:gd name="T44" fmla="*/ 644 w 1233"/>
                      <a:gd name="T45" fmla="*/ 901 h 911"/>
                      <a:gd name="T46" fmla="*/ 984 w 1233"/>
                      <a:gd name="T47" fmla="*/ 911 h 911"/>
                      <a:gd name="T48" fmla="*/ 996 w 1233"/>
                      <a:gd name="T49" fmla="*/ 595 h 911"/>
                      <a:gd name="T50" fmla="*/ 1041 w 1233"/>
                      <a:gd name="T51" fmla="*/ 606 h 911"/>
                      <a:gd name="T52" fmla="*/ 1085 w 1233"/>
                      <a:gd name="T53" fmla="*/ 610 h 911"/>
                      <a:gd name="T54" fmla="*/ 1132 w 1233"/>
                      <a:gd name="T55" fmla="*/ 606 h 911"/>
                      <a:gd name="T56" fmla="*/ 1155 w 1233"/>
                      <a:gd name="T57" fmla="*/ 599 h 911"/>
                      <a:gd name="T58" fmla="*/ 1175 w 1233"/>
                      <a:gd name="T59" fmla="*/ 589 h 911"/>
                      <a:gd name="T60" fmla="*/ 1194 w 1233"/>
                      <a:gd name="T61" fmla="*/ 574 h 911"/>
                      <a:gd name="T62" fmla="*/ 1210 w 1233"/>
                      <a:gd name="T63" fmla="*/ 553 h 911"/>
                      <a:gd name="T64" fmla="*/ 1223 w 1233"/>
                      <a:gd name="T65" fmla="*/ 527 h 911"/>
                      <a:gd name="T66" fmla="*/ 1231 w 1233"/>
                      <a:gd name="T67" fmla="*/ 495 h 911"/>
                      <a:gd name="T68" fmla="*/ 1233 w 1233"/>
                      <a:gd name="T69" fmla="*/ 456 h 911"/>
                      <a:gd name="T70" fmla="*/ 1231 w 1233"/>
                      <a:gd name="T71" fmla="*/ 417 h 911"/>
                      <a:gd name="T72" fmla="*/ 1223 w 1233"/>
                      <a:gd name="T73" fmla="*/ 385 h 911"/>
                      <a:gd name="T74" fmla="*/ 1210 w 1233"/>
                      <a:gd name="T75" fmla="*/ 358 h 911"/>
                      <a:gd name="T76" fmla="*/ 1194 w 1233"/>
                      <a:gd name="T77" fmla="*/ 338 h 911"/>
                      <a:gd name="T78" fmla="*/ 1175 w 1233"/>
                      <a:gd name="T79" fmla="*/ 323 h 911"/>
                      <a:gd name="T80" fmla="*/ 1155 w 1233"/>
                      <a:gd name="T81" fmla="*/ 312 h 911"/>
                      <a:gd name="T82" fmla="*/ 1132 w 1233"/>
                      <a:gd name="T83" fmla="*/ 304 h 911"/>
                      <a:gd name="T84" fmla="*/ 1085 w 1233"/>
                      <a:gd name="T85" fmla="*/ 300 h 911"/>
                      <a:gd name="T86" fmla="*/ 1041 w 1233"/>
                      <a:gd name="T87" fmla="*/ 304 h 911"/>
                      <a:gd name="T88" fmla="*/ 996 w 1233"/>
                      <a:gd name="T89" fmla="*/ 31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3" h="911">
                        <a:moveTo>
                          <a:pt x="984" y="319"/>
                        </a:moveTo>
                        <a:lnTo>
                          <a:pt x="984" y="0"/>
                        </a:lnTo>
                        <a:lnTo>
                          <a:pt x="0" y="0"/>
                        </a:lnTo>
                        <a:lnTo>
                          <a:pt x="0" y="911"/>
                        </a:lnTo>
                        <a:lnTo>
                          <a:pt x="344" y="911"/>
                        </a:lnTo>
                        <a:lnTo>
                          <a:pt x="340" y="901"/>
                        </a:lnTo>
                        <a:lnTo>
                          <a:pt x="333" y="874"/>
                        </a:lnTo>
                        <a:lnTo>
                          <a:pt x="329" y="857"/>
                        </a:lnTo>
                        <a:lnTo>
                          <a:pt x="325" y="838"/>
                        </a:lnTo>
                        <a:lnTo>
                          <a:pt x="324" y="816"/>
                        </a:lnTo>
                        <a:lnTo>
                          <a:pt x="325" y="795"/>
                        </a:lnTo>
                        <a:lnTo>
                          <a:pt x="329" y="773"/>
                        </a:lnTo>
                        <a:lnTo>
                          <a:pt x="333" y="763"/>
                        </a:lnTo>
                        <a:lnTo>
                          <a:pt x="335" y="752"/>
                        </a:lnTo>
                        <a:lnTo>
                          <a:pt x="341" y="742"/>
                        </a:lnTo>
                        <a:lnTo>
                          <a:pt x="347" y="734"/>
                        </a:lnTo>
                        <a:lnTo>
                          <a:pt x="356" y="725"/>
                        </a:lnTo>
                        <a:lnTo>
                          <a:pt x="365" y="716"/>
                        </a:lnTo>
                        <a:lnTo>
                          <a:pt x="374" y="708"/>
                        </a:lnTo>
                        <a:lnTo>
                          <a:pt x="387" y="701"/>
                        </a:lnTo>
                        <a:lnTo>
                          <a:pt x="400" y="695"/>
                        </a:lnTo>
                        <a:lnTo>
                          <a:pt x="414" y="689"/>
                        </a:lnTo>
                        <a:lnTo>
                          <a:pt x="431" y="685"/>
                        </a:lnTo>
                        <a:lnTo>
                          <a:pt x="451" y="683"/>
                        </a:lnTo>
                        <a:lnTo>
                          <a:pt x="471" y="680"/>
                        </a:lnTo>
                        <a:lnTo>
                          <a:pt x="493" y="680"/>
                        </a:lnTo>
                        <a:lnTo>
                          <a:pt x="513" y="680"/>
                        </a:lnTo>
                        <a:lnTo>
                          <a:pt x="533" y="683"/>
                        </a:lnTo>
                        <a:lnTo>
                          <a:pt x="552" y="685"/>
                        </a:lnTo>
                        <a:lnTo>
                          <a:pt x="569" y="689"/>
                        </a:lnTo>
                        <a:lnTo>
                          <a:pt x="584" y="695"/>
                        </a:lnTo>
                        <a:lnTo>
                          <a:pt x="598" y="701"/>
                        </a:lnTo>
                        <a:lnTo>
                          <a:pt x="609" y="708"/>
                        </a:lnTo>
                        <a:lnTo>
                          <a:pt x="621" y="716"/>
                        </a:lnTo>
                        <a:lnTo>
                          <a:pt x="630" y="725"/>
                        </a:lnTo>
                        <a:lnTo>
                          <a:pt x="636" y="734"/>
                        </a:lnTo>
                        <a:lnTo>
                          <a:pt x="642" y="742"/>
                        </a:lnTo>
                        <a:lnTo>
                          <a:pt x="648" y="752"/>
                        </a:lnTo>
                        <a:lnTo>
                          <a:pt x="653" y="763"/>
                        </a:lnTo>
                        <a:lnTo>
                          <a:pt x="656" y="773"/>
                        </a:lnTo>
                        <a:lnTo>
                          <a:pt x="660" y="795"/>
                        </a:lnTo>
                        <a:lnTo>
                          <a:pt x="660" y="816"/>
                        </a:lnTo>
                        <a:lnTo>
                          <a:pt x="658" y="838"/>
                        </a:lnTo>
                        <a:lnTo>
                          <a:pt x="656" y="857"/>
                        </a:lnTo>
                        <a:lnTo>
                          <a:pt x="651" y="874"/>
                        </a:lnTo>
                        <a:lnTo>
                          <a:pt x="644" y="901"/>
                        </a:lnTo>
                        <a:lnTo>
                          <a:pt x="639" y="911"/>
                        </a:lnTo>
                        <a:lnTo>
                          <a:pt x="984" y="911"/>
                        </a:lnTo>
                        <a:lnTo>
                          <a:pt x="984" y="593"/>
                        </a:lnTo>
                        <a:lnTo>
                          <a:pt x="996" y="595"/>
                        </a:lnTo>
                        <a:lnTo>
                          <a:pt x="1023" y="603"/>
                        </a:lnTo>
                        <a:lnTo>
                          <a:pt x="1041" y="606"/>
                        </a:lnTo>
                        <a:lnTo>
                          <a:pt x="1064" y="609"/>
                        </a:lnTo>
                        <a:lnTo>
                          <a:pt x="1085" y="610"/>
                        </a:lnTo>
                        <a:lnTo>
                          <a:pt x="1108" y="610"/>
                        </a:lnTo>
                        <a:lnTo>
                          <a:pt x="1132" y="606"/>
                        </a:lnTo>
                        <a:lnTo>
                          <a:pt x="1143" y="603"/>
                        </a:lnTo>
                        <a:lnTo>
                          <a:pt x="1155" y="599"/>
                        </a:lnTo>
                        <a:lnTo>
                          <a:pt x="1165" y="595"/>
                        </a:lnTo>
                        <a:lnTo>
                          <a:pt x="1175" y="589"/>
                        </a:lnTo>
                        <a:lnTo>
                          <a:pt x="1185" y="582"/>
                        </a:lnTo>
                        <a:lnTo>
                          <a:pt x="1194" y="574"/>
                        </a:lnTo>
                        <a:lnTo>
                          <a:pt x="1202" y="564"/>
                        </a:lnTo>
                        <a:lnTo>
                          <a:pt x="1210" y="553"/>
                        </a:lnTo>
                        <a:lnTo>
                          <a:pt x="1217" y="541"/>
                        </a:lnTo>
                        <a:lnTo>
                          <a:pt x="1223" y="527"/>
                        </a:lnTo>
                        <a:lnTo>
                          <a:pt x="1228" y="513"/>
                        </a:lnTo>
                        <a:lnTo>
                          <a:pt x="1231" y="495"/>
                        </a:lnTo>
                        <a:lnTo>
                          <a:pt x="1233" y="476"/>
                        </a:lnTo>
                        <a:lnTo>
                          <a:pt x="1233" y="456"/>
                        </a:lnTo>
                        <a:lnTo>
                          <a:pt x="1233" y="435"/>
                        </a:lnTo>
                        <a:lnTo>
                          <a:pt x="1231" y="417"/>
                        </a:lnTo>
                        <a:lnTo>
                          <a:pt x="1228" y="399"/>
                        </a:lnTo>
                        <a:lnTo>
                          <a:pt x="1223" y="385"/>
                        </a:lnTo>
                        <a:lnTo>
                          <a:pt x="1217" y="369"/>
                        </a:lnTo>
                        <a:lnTo>
                          <a:pt x="1210" y="358"/>
                        </a:lnTo>
                        <a:lnTo>
                          <a:pt x="1202" y="347"/>
                        </a:lnTo>
                        <a:lnTo>
                          <a:pt x="1194" y="338"/>
                        </a:lnTo>
                        <a:lnTo>
                          <a:pt x="1185" y="329"/>
                        </a:lnTo>
                        <a:lnTo>
                          <a:pt x="1175" y="323"/>
                        </a:lnTo>
                        <a:lnTo>
                          <a:pt x="1165" y="316"/>
                        </a:lnTo>
                        <a:lnTo>
                          <a:pt x="1155" y="312"/>
                        </a:lnTo>
                        <a:lnTo>
                          <a:pt x="1143" y="308"/>
                        </a:lnTo>
                        <a:lnTo>
                          <a:pt x="1132" y="304"/>
                        </a:lnTo>
                        <a:lnTo>
                          <a:pt x="1108" y="301"/>
                        </a:lnTo>
                        <a:lnTo>
                          <a:pt x="1085" y="300"/>
                        </a:lnTo>
                        <a:lnTo>
                          <a:pt x="1064" y="301"/>
                        </a:lnTo>
                        <a:lnTo>
                          <a:pt x="1041" y="304"/>
                        </a:lnTo>
                        <a:lnTo>
                          <a:pt x="1023" y="308"/>
                        </a:lnTo>
                        <a:lnTo>
                          <a:pt x="996" y="316"/>
                        </a:lnTo>
                        <a:lnTo>
                          <a:pt x="984" y="319"/>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7" name="Rectangle 46"/>
                  <p:cNvSpPr>
                    <a:spLocks noChangeArrowheads="1"/>
                  </p:cNvSpPr>
                  <p:nvPr/>
                </p:nvSpPr>
                <p:spPr bwMode="auto">
                  <a:xfrm>
                    <a:off x="3271838" y="3138528"/>
                    <a:ext cx="1413045" cy="67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fontAlgn="base">
                      <a:spcBef>
                        <a:spcPct val="0"/>
                      </a:spcBef>
                      <a:spcAft>
                        <a:spcPct val="0"/>
                      </a:spcAft>
                    </a:pPr>
                    <a:r>
                      <a:rPr lang="en-US" sz="700" b="1" dirty="0" smtClean="0">
                        <a:solidFill>
                          <a:srgbClr val="000000"/>
                        </a:solidFill>
                        <a:latin typeface="Verdana" pitchFamily="34" charset="0"/>
                        <a:cs typeface="Arial" pitchFamily="34" charset="0"/>
                      </a:rPr>
                      <a:t>Security </a:t>
                    </a:r>
                  </a:p>
                  <a:p>
                    <a:pPr lvl="0" algn="ctr" fontAlgn="base">
                      <a:spcBef>
                        <a:spcPct val="0"/>
                      </a:spcBef>
                      <a:spcAft>
                        <a:spcPct val="0"/>
                      </a:spcAft>
                    </a:pPr>
                    <a:r>
                      <a:rPr lang="en-US" sz="700" b="1" dirty="0" smtClean="0">
                        <a:solidFill>
                          <a:srgbClr val="000000"/>
                        </a:solidFill>
                        <a:latin typeface="Verdana" pitchFamily="34" charset="0"/>
                        <a:cs typeface="Arial" pitchFamily="34" charset="0"/>
                      </a:rPr>
                      <a:t>Requirements &amp; </a:t>
                    </a:r>
                  </a:p>
                  <a:p>
                    <a:pPr lvl="0" algn="ctr" fontAlgn="base">
                      <a:spcBef>
                        <a:spcPct val="0"/>
                      </a:spcBef>
                      <a:spcAft>
                        <a:spcPct val="0"/>
                      </a:spcAft>
                    </a:pPr>
                    <a:r>
                      <a:rPr lang="en-US" sz="700" b="1" dirty="0" smtClean="0">
                        <a:solidFill>
                          <a:srgbClr val="000000"/>
                        </a:solidFill>
                        <a:latin typeface="Verdana" pitchFamily="34" charset="0"/>
                        <a:cs typeface="Arial" pitchFamily="34" charset="0"/>
                      </a:rPr>
                      <a:t>Policies</a:t>
                    </a:r>
                    <a:endParaRPr lang="en-US" sz="700" dirty="0" smtClean="0">
                      <a:latin typeface="Arial" pitchFamily="34" charset="0"/>
                      <a:cs typeface="Arial" pitchFamily="34" charset="0"/>
                    </a:endParaRPr>
                  </a:p>
                </p:txBody>
              </p:sp>
            </p:grpSp>
          </p:grpSp>
          <p:grpSp>
            <p:nvGrpSpPr>
              <p:cNvPr id="32" name="Group 3072"/>
              <p:cNvGrpSpPr/>
              <p:nvPr/>
            </p:nvGrpSpPr>
            <p:grpSpPr>
              <a:xfrm>
                <a:off x="2212571" y="4525917"/>
                <a:ext cx="1265901" cy="1068636"/>
                <a:chOff x="5997575" y="1371600"/>
                <a:chExt cx="1590177" cy="1835944"/>
              </a:xfrm>
            </p:grpSpPr>
            <p:sp>
              <p:nvSpPr>
                <p:cNvPr id="40" name="Freeform 39"/>
                <p:cNvSpPr>
                  <a:spLocks/>
                </p:cNvSpPr>
                <p:nvPr/>
              </p:nvSpPr>
              <p:spPr bwMode="auto">
                <a:xfrm>
                  <a:off x="5997575" y="1413669"/>
                  <a:ext cx="1549400" cy="1793875"/>
                </a:xfrm>
                <a:custGeom>
                  <a:avLst/>
                  <a:gdLst>
                    <a:gd name="T0" fmla="*/ 246 w 976"/>
                    <a:gd name="T1" fmla="*/ 471 h 1130"/>
                    <a:gd name="T2" fmla="*/ 240 w 976"/>
                    <a:gd name="T3" fmla="*/ 507 h 1130"/>
                    <a:gd name="T4" fmla="*/ 230 w 976"/>
                    <a:gd name="T5" fmla="*/ 536 h 1130"/>
                    <a:gd name="T6" fmla="*/ 217 w 976"/>
                    <a:gd name="T7" fmla="*/ 559 h 1130"/>
                    <a:gd name="T8" fmla="*/ 200 w 976"/>
                    <a:gd name="T9" fmla="*/ 577 h 1130"/>
                    <a:gd name="T10" fmla="*/ 181 w 976"/>
                    <a:gd name="T11" fmla="*/ 589 h 1130"/>
                    <a:gd name="T12" fmla="*/ 159 w 976"/>
                    <a:gd name="T13" fmla="*/ 598 h 1130"/>
                    <a:gd name="T14" fmla="*/ 124 w 976"/>
                    <a:gd name="T15" fmla="*/ 604 h 1130"/>
                    <a:gd name="T16" fmla="*/ 78 w 976"/>
                    <a:gd name="T17" fmla="*/ 604 h 1130"/>
                    <a:gd name="T18" fmla="*/ 40 w 976"/>
                    <a:gd name="T19" fmla="*/ 598 h 1130"/>
                    <a:gd name="T20" fmla="*/ 0 w 976"/>
                    <a:gd name="T21" fmla="*/ 587 h 1130"/>
                    <a:gd name="T22" fmla="*/ 341 w 976"/>
                    <a:gd name="T23" fmla="*/ 902 h 1130"/>
                    <a:gd name="T24" fmla="*/ 330 w 976"/>
                    <a:gd name="T25" fmla="*/ 938 h 1130"/>
                    <a:gd name="T26" fmla="*/ 322 w 976"/>
                    <a:gd name="T27" fmla="*/ 973 h 1130"/>
                    <a:gd name="T28" fmla="*/ 322 w 976"/>
                    <a:gd name="T29" fmla="*/ 1016 h 1130"/>
                    <a:gd name="T30" fmla="*/ 330 w 976"/>
                    <a:gd name="T31" fmla="*/ 1048 h 1130"/>
                    <a:gd name="T32" fmla="*/ 338 w 976"/>
                    <a:gd name="T33" fmla="*/ 1068 h 1130"/>
                    <a:gd name="T34" fmla="*/ 353 w 976"/>
                    <a:gd name="T35" fmla="*/ 1086 h 1130"/>
                    <a:gd name="T36" fmla="*/ 371 w 976"/>
                    <a:gd name="T37" fmla="*/ 1103 h 1130"/>
                    <a:gd name="T38" fmla="*/ 395 w 976"/>
                    <a:gd name="T39" fmla="*/ 1116 h 1130"/>
                    <a:gd name="T40" fmla="*/ 427 w 976"/>
                    <a:gd name="T41" fmla="*/ 1126 h 1130"/>
                    <a:gd name="T42" fmla="*/ 466 w 976"/>
                    <a:gd name="T43" fmla="*/ 1130 h 1130"/>
                    <a:gd name="T44" fmla="*/ 510 w 976"/>
                    <a:gd name="T45" fmla="*/ 1130 h 1130"/>
                    <a:gd name="T46" fmla="*/ 548 w 976"/>
                    <a:gd name="T47" fmla="*/ 1126 h 1130"/>
                    <a:gd name="T48" fmla="*/ 579 w 976"/>
                    <a:gd name="T49" fmla="*/ 1116 h 1130"/>
                    <a:gd name="T50" fmla="*/ 605 w 976"/>
                    <a:gd name="T51" fmla="*/ 1103 h 1130"/>
                    <a:gd name="T52" fmla="*/ 623 w 976"/>
                    <a:gd name="T53" fmla="*/ 1086 h 1130"/>
                    <a:gd name="T54" fmla="*/ 638 w 976"/>
                    <a:gd name="T55" fmla="*/ 1068 h 1130"/>
                    <a:gd name="T56" fmla="*/ 646 w 976"/>
                    <a:gd name="T57" fmla="*/ 1048 h 1130"/>
                    <a:gd name="T58" fmla="*/ 654 w 976"/>
                    <a:gd name="T59" fmla="*/ 1016 h 1130"/>
                    <a:gd name="T60" fmla="*/ 652 w 976"/>
                    <a:gd name="T61" fmla="*/ 973 h 1130"/>
                    <a:gd name="T62" fmla="*/ 645 w 976"/>
                    <a:gd name="T63" fmla="*/ 938 h 1130"/>
                    <a:gd name="T64" fmla="*/ 633 w 976"/>
                    <a:gd name="T65" fmla="*/ 902 h 1130"/>
                    <a:gd name="T66" fmla="*/ 976 w 976"/>
                    <a:gd name="T67" fmla="*/ 0 h 1130"/>
                    <a:gd name="T68" fmla="*/ 0 w 976"/>
                    <a:gd name="T69" fmla="*/ 315 h 1130"/>
                    <a:gd name="T70" fmla="*/ 40 w 976"/>
                    <a:gd name="T71" fmla="*/ 304 h 1130"/>
                    <a:gd name="T72" fmla="*/ 78 w 976"/>
                    <a:gd name="T73" fmla="*/ 299 h 1130"/>
                    <a:gd name="T74" fmla="*/ 124 w 976"/>
                    <a:gd name="T75" fmla="*/ 298 h 1130"/>
                    <a:gd name="T76" fmla="*/ 159 w 976"/>
                    <a:gd name="T77" fmla="*/ 304 h 1130"/>
                    <a:gd name="T78" fmla="*/ 181 w 976"/>
                    <a:gd name="T79" fmla="*/ 313 h 1130"/>
                    <a:gd name="T80" fmla="*/ 200 w 976"/>
                    <a:gd name="T81" fmla="*/ 325 h 1130"/>
                    <a:gd name="T82" fmla="*/ 217 w 976"/>
                    <a:gd name="T83" fmla="*/ 344 h 1130"/>
                    <a:gd name="T84" fmla="*/ 230 w 976"/>
                    <a:gd name="T85" fmla="*/ 367 h 1130"/>
                    <a:gd name="T86" fmla="*/ 240 w 976"/>
                    <a:gd name="T87" fmla="*/ 395 h 1130"/>
                    <a:gd name="T88" fmla="*/ 246 w 976"/>
                    <a:gd name="T89" fmla="*/ 431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6" h="1130">
                      <a:moveTo>
                        <a:pt x="247" y="451"/>
                      </a:moveTo>
                      <a:lnTo>
                        <a:pt x="246" y="471"/>
                      </a:lnTo>
                      <a:lnTo>
                        <a:pt x="245" y="489"/>
                      </a:lnTo>
                      <a:lnTo>
                        <a:pt x="240" y="507"/>
                      </a:lnTo>
                      <a:lnTo>
                        <a:pt x="236" y="521"/>
                      </a:lnTo>
                      <a:lnTo>
                        <a:pt x="230" y="536"/>
                      </a:lnTo>
                      <a:lnTo>
                        <a:pt x="225" y="548"/>
                      </a:lnTo>
                      <a:lnTo>
                        <a:pt x="217" y="559"/>
                      </a:lnTo>
                      <a:lnTo>
                        <a:pt x="209" y="568"/>
                      </a:lnTo>
                      <a:lnTo>
                        <a:pt x="200" y="577"/>
                      </a:lnTo>
                      <a:lnTo>
                        <a:pt x="190" y="584"/>
                      </a:lnTo>
                      <a:lnTo>
                        <a:pt x="181" y="589"/>
                      </a:lnTo>
                      <a:lnTo>
                        <a:pt x="169" y="595"/>
                      </a:lnTo>
                      <a:lnTo>
                        <a:pt x="159" y="598"/>
                      </a:lnTo>
                      <a:lnTo>
                        <a:pt x="147" y="601"/>
                      </a:lnTo>
                      <a:lnTo>
                        <a:pt x="124" y="604"/>
                      </a:lnTo>
                      <a:lnTo>
                        <a:pt x="102" y="605"/>
                      </a:lnTo>
                      <a:lnTo>
                        <a:pt x="78" y="604"/>
                      </a:lnTo>
                      <a:lnTo>
                        <a:pt x="58" y="601"/>
                      </a:lnTo>
                      <a:lnTo>
                        <a:pt x="40" y="598"/>
                      </a:lnTo>
                      <a:lnTo>
                        <a:pt x="10" y="589"/>
                      </a:lnTo>
                      <a:lnTo>
                        <a:pt x="0" y="587"/>
                      </a:lnTo>
                      <a:lnTo>
                        <a:pt x="0" y="902"/>
                      </a:lnTo>
                      <a:lnTo>
                        <a:pt x="341" y="902"/>
                      </a:lnTo>
                      <a:lnTo>
                        <a:pt x="336" y="912"/>
                      </a:lnTo>
                      <a:lnTo>
                        <a:pt x="330" y="938"/>
                      </a:lnTo>
                      <a:lnTo>
                        <a:pt x="326" y="955"/>
                      </a:lnTo>
                      <a:lnTo>
                        <a:pt x="322" y="973"/>
                      </a:lnTo>
                      <a:lnTo>
                        <a:pt x="321" y="995"/>
                      </a:lnTo>
                      <a:lnTo>
                        <a:pt x="322" y="1016"/>
                      </a:lnTo>
                      <a:lnTo>
                        <a:pt x="327" y="1038"/>
                      </a:lnTo>
                      <a:lnTo>
                        <a:pt x="330" y="1048"/>
                      </a:lnTo>
                      <a:lnTo>
                        <a:pt x="334" y="1058"/>
                      </a:lnTo>
                      <a:lnTo>
                        <a:pt x="338" y="1068"/>
                      </a:lnTo>
                      <a:lnTo>
                        <a:pt x="346" y="1078"/>
                      </a:lnTo>
                      <a:lnTo>
                        <a:pt x="353" y="1086"/>
                      </a:lnTo>
                      <a:lnTo>
                        <a:pt x="361" y="1095"/>
                      </a:lnTo>
                      <a:lnTo>
                        <a:pt x="371" y="1103"/>
                      </a:lnTo>
                      <a:lnTo>
                        <a:pt x="383" y="1109"/>
                      </a:lnTo>
                      <a:lnTo>
                        <a:pt x="395" y="1116"/>
                      </a:lnTo>
                      <a:lnTo>
                        <a:pt x="411" y="1120"/>
                      </a:lnTo>
                      <a:lnTo>
                        <a:pt x="427" y="1126"/>
                      </a:lnTo>
                      <a:lnTo>
                        <a:pt x="446" y="1128"/>
                      </a:lnTo>
                      <a:lnTo>
                        <a:pt x="466" y="1130"/>
                      </a:lnTo>
                      <a:lnTo>
                        <a:pt x="487" y="1130"/>
                      </a:lnTo>
                      <a:lnTo>
                        <a:pt x="510" y="1130"/>
                      </a:lnTo>
                      <a:lnTo>
                        <a:pt x="530" y="1128"/>
                      </a:lnTo>
                      <a:lnTo>
                        <a:pt x="548" y="1126"/>
                      </a:lnTo>
                      <a:lnTo>
                        <a:pt x="565" y="1120"/>
                      </a:lnTo>
                      <a:lnTo>
                        <a:pt x="579" y="1116"/>
                      </a:lnTo>
                      <a:lnTo>
                        <a:pt x="593" y="1109"/>
                      </a:lnTo>
                      <a:lnTo>
                        <a:pt x="605" y="1103"/>
                      </a:lnTo>
                      <a:lnTo>
                        <a:pt x="615" y="1095"/>
                      </a:lnTo>
                      <a:lnTo>
                        <a:pt x="623" y="1086"/>
                      </a:lnTo>
                      <a:lnTo>
                        <a:pt x="630" y="1078"/>
                      </a:lnTo>
                      <a:lnTo>
                        <a:pt x="638" y="1068"/>
                      </a:lnTo>
                      <a:lnTo>
                        <a:pt x="642" y="1058"/>
                      </a:lnTo>
                      <a:lnTo>
                        <a:pt x="646" y="1048"/>
                      </a:lnTo>
                      <a:lnTo>
                        <a:pt x="649" y="1038"/>
                      </a:lnTo>
                      <a:lnTo>
                        <a:pt x="654" y="1016"/>
                      </a:lnTo>
                      <a:lnTo>
                        <a:pt x="654" y="995"/>
                      </a:lnTo>
                      <a:lnTo>
                        <a:pt x="652" y="973"/>
                      </a:lnTo>
                      <a:lnTo>
                        <a:pt x="649" y="955"/>
                      </a:lnTo>
                      <a:lnTo>
                        <a:pt x="645" y="938"/>
                      </a:lnTo>
                      <a:lnTo>
                        <a:pt x="638" y="912"/>
                      </a:lnTo>
                      <a:lnTo>
                        <a:pt x="633" y="902"/>
                      </a:lnTo>
                      <a:lnTo>
                        <a:pt x="976" y="902"/>
                      </a:lnTo>
                      <a:lnTo>
                        <a:pt x="976" y="0"/>
                      </a:lnTo>
                      <a:lnTo>
                        <a:pt x="0" y="0"/>
                      </a:lnTo>
                      <a:lnTo>
                        <a:pt x="0" y="315"/>
                      </a:lnTo>
                      <a:lnTo>
                        <a:pt x="10" y="312"/>
                      </a:lnTo>
                      <a:lnTo>
                        <a:pt x="40" y="304"/>
                      </a:lnTo>
                      <a:lnTo>
                        <a:pt x="58" y="302"/>
                      </a:lnTo>
                      <a:lnTo>
                        <a:pt x="78" y="299"/>
                      </a:lnTo>
                      <a:lnTo>
                        <a:pt x="102" y="298"/>
                      </a:lnTo>
                      <a:lnTo>
                        <a:pt x="124" y="298"/>
                      </a:lnTo>
                      <a:lnTo>
                        <a:pt x="147" y="302"/>
                      </a:lnTo>
                      <a:lnTo>
                        <a:pt x="159" y="304"/>
                      </a:lnTo>
                      <a:lnTo>
                        <a:pt x="169" y="308"/>
                      </a:lnTo>
                      <a:lnTo>
                        <a:pt x="181" y="313"/>
                      </a:lnTo>
                      <a:lnTo>
                        <a:pt x="190" y="319"/>
                      </a:lnTo>
                      <a:lnTo>
                        <a:pt x="200" y="325"/>
                      </a:lnTo>
                      <a:lnTo>
                        <a:pt x="209" y="335"/>
                      </a:lnTo>
                      <a:lnTo>
                        <a:pt x="217" y="344"/>
                      </a:lnTo>
                      <a:lnTo>
                        <a:pt x="225" y="355"/>
                      </a:lnTo>
                      <a:lnTo>
                        <a:pt x="230" y="367"/>
                      </a:lnTo>
                      <a:lnTo>
                        <a:pt x="236" y="380"/>
                      </a:lnTo>
                      <a:lnTo>
                        <a:pt x="240" y="395"/>
                      </a:lnTo>
                      <a:lnTo>
                        <a:pt x="245" y="412"/>
                      </a:lnTo>
                      <a:lnTo>
                        <a:pt x="246" y="431"/>
                      </a:lnTo>
                      <a:lnTo>
                        <a:pt x="247" y="451"/>
                      </a:lnTo>
                      <a:close/>
                    </a:path>
                  </a:pathLst>
                </a:custGeom>
                <a:solidFill>
                  <a:srgbClr val="DFD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grpSp>
              <p:nvGrpSpPr>
                <p:cNvPr id="41" name="Group 3071"/>
                <p:cNvGrpSpPr/>
                <p:nvPr/>
              </p:nvGrpSpPr>
              <p:grpSpPr>
                <a:xfrm>
                  <a:off x="5998314" y="1371600"/>
                  <a:ext cx="1589438" cy="1793875"/>
                  <a:chOff x="5998314" y="1371600"/>
                  <a:chExt cx="1589438" cy="1793875"/>
                </a:xfrm>
              </p:grpSpPr>
              <p:sp>
                <p:nvSpPr>
                  <p:cNvPr id="42" name="Freeform 41"/>
                  <p:cNvSpPr>
                    <a:spLocks/>
                  </p:cNvSpPr>
                  <p:nvPr/>
                </p:nvSpPr>
                <p:spPr bwMode="auto">
                  <a:xfrm>
                    <a:off x="5998314" y="1371600"/>
                    <a:ext cx="1549400" cy="1793875"/>
                  </a:xfrm>
                  <a:custGeom>
                    <a:avLst/>
                    <a:gdLst>
                      <a:gd name="T0" fmla="*/ 246 w 976"/>
                      <a:gd name="T1" fmla="*/ 471 h 1130"/>
                      <a:gd name="T2" fmla="*/ 240 w 976"/>
                      <a:gd name="T3" fmla="*/ 507 h 1130"/>
                      <a:gd name="T4" fmla="*/ 230 w 976"/>
                      <a:gd name="T5" fmla="*/ 536 h 1130"/>
                      <a:gd name="T6" fmla="*/ 217 w 976"/>
                      <a:gd name="T7" fmla="*/ 559 h 1130"/>
                      <a:gd name="T8" fmla="*/ 200 w 976"/>
                      <a:gd name="T9" fmla="*/ 577 h 1130"/>
                      <a:gd name="T10" fmla="*/ 181 w 976"/>
                      <a:gd name="T11" fmla="*/ 589 h 1130"/>
                      <a:gd name="T12" fmla="*/ 159 w 976"/>
                      <a:gd name="T13" fmla="*/ 598 h 1130"/>
                      <a:gd name="T14" fmla="*/ 124 w 976"/>
                      <a:gd name="T15" fmla="*/ 604 h 1130"/>
                      <a:gd name="T16" fmla="*/ 78 w 976"/>
                      <a:gd name="T17" fmla="*/ 604 h 1130"/>
                      <a:gd name="T18" fmla="*/ 40 w 976"/>
                      <a:gd name="T19" fmla="*/ 598 h 1130"/>
                      <a:gd name="T20" fmla="*/ 0 w 976"/>
                      <a:gd name="T21" fmla="*/ 587 h 1130"/>
                      <a:gd name="T22" fmla="*/ 341 w 976"/>
                      <a:gd name="T23" fmla="*/ 902 h 1130"/>
                      <a:gd name="T24" fmla="*/ 330 w 976"/>
                      <a:gd name="T25" fmla="*/ 938 h 1130"/>
                      <a:gd name="T26" fmla="*/ 322 w 976"/>
                      <a:gd name="T27" fmla="*/ 973 h 1130"/>
                      <a:gd name="T28" fmla="*/ 322 w 976"/>
                      <a:gd name="T29" fmla="*/ 1016 h 1130"/>
                      <a:gd name="T30" fmla="*/ 330 w 976"/>
                      <a:gd name="T31" fmla="*/ 1048 h 1130"/>
                      <a:gd name="T32" fmla="*/ 338 w 976"/>
                      <a:gd name="T33" fmla="*/ 1068 h 1130"/>
                      <a:gd name="T34" fmla="*/ 353 w 976"/>
                      <a:gd name="T35" fmla="*/ 1086 h 1130"/>
                      <a:gd name="T36" fmla="*/ 371 w 976"/>
                      <a:gd name="T37" fmla="*/ 1103 h 1130"/>
                      <a:gd name="T38" fmla="*/ 395 w 976"/>
                      <a:gd name="T39" fmla="*/ 1116 h 1130"/>
                      <a:gd name="T40" fmla="*/ 427 w 976"/>
                      <a:gd name="T41" fmla="*/ 1126 h 1130"/>
                      <a:gd name="T42" fmla="*/ 466 w 976"/>
                      <a:gd name="T43" fmla="*/ 1130 h 1130"/>
                      <a:gd name="T44" fmla="*/ 510 w 976"/>
                      <a:gd name="T45" fmla="*/ 1130 h 1130"/>
                      <a:gd name="T46" fmla="*/ 548 w 976"/>
                      <a:gd name="T47" fmla="*/ 1126 h 1130"/>
                      <a:gd name="T48" fmla="*/ 579 w 976"/>
                      <a:gd name="T49" fmla="*/ 1116 h 1130"/>
                      <a:gd name="T50" fmla="*/ 605 w 976"/>
                      <a:gd name="T51" fmla="*/ 1103 h 1130"/>
                      <a:gd name="T52" fmla="*/ 623 w 976"/>
                      <a:gd name="T53" fmla="*/ 1086 h 1130"/>
                      <a:gd name="T54" fmla="*/ 638 w 976"/>
                      <a:gd name="T55" fmla="*/ 1068 h 1130"/>
                      <a:gd name="T56" fmla="*/ 646 w 976"/>
                      <a:gd name="T57" fmla="*/ 1048 h 1130"/>
                      <a:gd name="T58" fmla="*/ 654 w 976"/>
                      <a:gd name="T59" fmla="*/ 1016 h 1130"/>
                      <a:gd name="T60" fmla="*/ 652 w 976"/>
                      <a:gd name="T61" fmla="*/ 973 h 1130"/>
                      <a:gd name="T62" fmla="*/ 645 w 976"/>
                      <a:gd name="T63" fmla="*/ 938 h 1130"/>
                      <a:gd name="T64" fmla="*/ 633 w 976"/>
                      <a:gd name="T65" fmla="*/ 902 h 1130"/>
                      <a:gd name="T66" fmla="*/ 976 w 976"/>
                      <a:gd name="T67" fmla="*/ 0 h 1130"/>
                      <a:gd name="T68" fmla="*/ 0 w 976"/>
                      <a:gd name="T69" fmla="*/ 315 h 1130"/>
                      <a:gd name="T70" fmla="*/ 40 w 976"/>
                      <a:gd name="T71" fmla="*/ 304 h 1130"/>
                      <a:gd name="T72" fmla="*/ 78 w 976"/>
                      <a:gd name="T73" fmla="*/ 299 h 1130"/>
                      <a:gd name="T74" fmla="*/ 124 w 976"/>
                      <a:gd name="T75" fmla="*/ 298 h 1130"/>
                      <a:gd name="T76" fmla="*/ 159 w 976"/>
                      <a:gd name="T77" fmla="*/ 304 h 1130"/>
                      <a:gd name="T78" fmla="*/ 181 w 976"/>
                      <a:gd name="T79" fmla="*/ 313 h 1130"/>
                      <a:gd name="T80" fmla="*/ 200 w 976"/>
                      <a:gd name="T81" fmla="*/ 325 h 1130"/>
                      <a:gd name="T82" fmla="*/ 217 w 976"/>
                      <a:gd name="T83" fmla="*/ 344 h 1130"/>
                      <a:gd name="T84" fmla="*/ 230 w 976"/>
                      <a:gd name="T85" fmla="*/ 367 h 1130"/>
                      <a:gd name="T86" fmla="*/ 240 w 976"/>
                      <a:gd name="T87" fmla="*/ 395 h 1130"/>
                      <a:gd name="T88" fmla="*/ 246 w 976"/>
                      <a:gd name="T89" fmla="*/ 431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6" h="1130">
                        <a:moveTo>
                          <a:pt x="247" y="451"/>
                        </a:moveTo>
                        <a:lnTo>
                          <a:pt x="246" y="471"/>
                        </a:lnTo>
                        <a:lnTo>
                          <a:pt x="245" y="489"/>
                        </a:lnTo>
                        <a:lnTo>
                          <a:pt x="240" y="507"/>
                        </a:lnTo>
                        <a:lnTo>
                          <a:pt x="236" y="521"/>
                        </a:lnTo>
                        <a:lnTo>
                          <a:pt x="230" y="536"/>
                        </a:lnTo>
                        <a:lnTo>
                          <a:pt x="225" y="548"/>
                        </a:lnTo>
                        <a:lnTo>
                          <a:pt x="217" y="559"/>
                        </a:lnTo>
                        <a:lnTo>
                          <a:pt x="209" y="568"/>
                        </a:lnTo>
                        <a:lnTo>
                          <a:pt x="200" y="577"/>
                        </a:lnTo>
                        <a:lnTo>
                          <a:pt x="190" y="584"/>
                        </a:lnTo>
                        <a:lnTo>
                          <a:pt x="181" y="589"/>
                        </a:lnTo>
                        <a:lnTo>
                          <a:pt x="169" y="595"/>
                        </a:lnTo>
                        <a:lnTo>
                          <a:pt x="159" y="598"/>
                        </a:lnTo>
                        <a:lnTo>
                          <a:pt x="147" y="601"/>
                        </a:lnTo>
                        <a:lnTo>
                          <a:pt x="124" y="604"/>
                        </a:lnTo>
                        <a:lnTo>
                          <a:pt x="102" y="605"/>
                        </a:lnTo>
                        <a:lnTo>
                          <a:pt x="78" y="604"/>
                        </a:lnTo>
                        <a:lnTo>
                          <a:pt x="58" y="601"/>
                        </a:lnTo>
                        <a:lnTo>
                          <a:pt x="40" y="598"/>
                        </a:lnTo>
                        <a:lnTo>
                          <a:pt x="10" y="589"/>
                        </a:lnTo>
                        <a:lnTo>
                          <a:pt x="0" y="587"/>
                        </a:lnTo>
                        <a:lnTo>
                          <a:pt x="0" y="902"/>
                        </a:lnTo>
                        <a:lnTo>
                          <a:pt x="341" y="902"/>
                        </a:lnTo>
                        <a:lnTo>
                          <a:pt x="336" y="912"/>
                        </a:lnTo>
                        <a:lnTo>
                          <a:pt x="330" y="938"/>
                        </a:lnTo>
                        <a:lnTo>
                          <a:pt x="326" y="955"/>
                        </a:lnTo>
                        <a:lnTo>
                          <a:pt x="322" y="973"/>
                        </a:lnTo>
                        <a:lnTo>
                          <a:pt x="321" y="995"/>
                        </a:lnTo>
                        <a:lnTo>
                          <a:pt x="322" y="1016"/>
                        </a:lnTo>
                        <a:lnTo>
                          <a:pt x="327" y="1038"/>
                        </a:lnTo>
                        <a:lnTo>
                          <a:pt x="330" y="1048"/>
                        </a:lnTo>
                        <a:lnTo>
                          <a:pt x="334" y="1058"/>
                        </a:lnTo>
                        <a:lnTo>
                          <a:pt x="338" y="1068"/>
                        </a:lnTo>
                        <a:lnTo>
                          <a:pt x="346" y="1078"/>
                        </a:lnTo>
                        <a:lnTo>
                          <a:pt x="353" y="1086"/>
                        </a:lnTo>
                        <a:lnTo>
                          <a:pt x="361" y="1095"/>
                        </a:lnTo>
                        <a:lnTo>
                          <a:pt x="371" y="1103"/>
                        </a:lnTo>
                        <a:lnTo>
                          <a:pt x="383" y="1109"/>
                        </a:lnTo>
                        <a:lnTo>
                          <a:pt x="395" y="1116"/>
                        </a:lnTo>
                        <a:lnTo>
                          <a:pt x="411" y="1120"/>
                        </a:lnTo>
                        <a:lnTo>
                          <a:pt x="427" y="1126"/>
                        </a:lnTo>
                        <a:lnTo>
                          <a:pt x="446" y="1128"/>
                        </a:lnTo>
                        <a:lnTo>
                          <a:pt x="466" y="1130"/>
                        </a:lnTo>
                        <a:lnTo>
                          <a:pt x="487" y="1130"/>
                        </a:lnTo>
                        <a:lnTo>
                          <a:pt x="510" y="1130"/>
                        </a:lnTo>
                        <a:lnTo>
                          <a:pt x="530" y="1128"/>
                        </a:lnTo>
                        <a:lnTo>
                          <a:pt x="548" y="1126"/>
                        </a:lnTo>
                        <a:lnTo>
                          <a:pt x="565" y="1120"/>
                        </a:lnTo>
                        <a:lnTo>
                          <a:pt x="579" y="1116"/>
                        </a:lnTo>
                        <a:lnTo>
                          <a:pt x="593" y="1109"/>
                        </a:lnTo>
                        <a:lnTo>
                          <a:pt x="605" y="1103"/>
                        </a:lnTo>
                        <a:lnTo>
                          <a:pt x="615" y="1095"/>
                        </a:lnTo>
                        <a:lnTo>
                          <a:pt x="623" y="1086"/>
                        </a:lnTo>
                        <a:lnTo>
                          <a:pt x="630" y="1078"/>
                        </a:lnTo>
                        <a:lnTo>
                          <a:pt x="638" y="1068"/>
                        </a:lnTo>
                        <a:lnTo>
                          <a:pt x="642" y="1058"/>
                        </a:lnTo>
                        <a:lnTo>
                          <a:pt x="646" y="1048"/>
                        </a:lnTo>
                        <a:lnTo>
                          <a:pt x="649" y="1038"/>
                        </a:lnTo>
                        <a:lnTo>
                          <a:pt x="654" y="1016"/>
                        </a:lnTo>
                        <a:lnTo>
                          <a:pt x="654" y="995"/>
                        </a:lnTo>
                        <a:lnTo>
                          <a:pt x="652" y="973"/>
                        </a:lnTo>
                        <a:lnTo>
                          <a:pt x="649" y="955"/>
                        </a:lnTo>
                        <a:lnTo>
                          <a:pt x="645" y="938"/>
                        </a:lnTo>
                        <a:lnTo>
                          <a:pt x="638" y="912"/>
                        </a:lnTo>
                        <a:lnTo>
                          <a:pt x="633" y="902"/>
                        </a:lnTo>
                        <a:lnTo>
                          <a:pt x="976" y="902"/>
                        </a:lnTo>
                        <a:lnTo>
                          <a:pt x="976" y="0"/>
                        </a:lnTo>
                        <a:lnTo>
                          <a:pt x="0" y="0"/>
                        </a:lnTo>
                        <a:lnTo>
                          <a:pt x="0" y="315"/>
                        </a:lnTo>
                        <a:lnTo>
                          <a:pt x="10" y="312"/>
                        </a:lnTo>
                        <a:lnTo>
                          <a:pt x="40" y="304"/>
                        </a:lnTo>
                        <a:lnTo>
                          <a:pt x="58" y="302"/>
                        </a:lnTo>
                        <a:lnTo>
                          <a:pt x="78" y="299"/>
                        </a:lnTo>
                        <a:lnTo>
                          <a:pt x="102" y="298"/>
                        </a:lnTo>
                        <a:lnTo>
                          <a:pt x="124" y="298"/>
                        </a:lnTo>
                        <a:lnTo>
                          <a:pt x="147" y="302"/>
                        </a:lnTo>
                        <a:lnTo>
                          <a:pt x="159" y="304"/>
                        </a:lnTo>
                        <a:lnTo>
                          <a:pt x="169" y="308"/>
                        </a:lnTo>
                        <a:lnTo>
                          <a:pt x="181" y="313"/>
                        </a:lnTo>
                        <a:lnTo>
                          <a:pt x="190" y="319"/>
                        </a:lnTo>
                        <a:lnTo>
                          <a:pt x="200" y="325"/>
                        </a:lnTo>
                        <a:lnTo>
                          <a:pt x="209" y="335"/>
                        </a:lnTo>
                        <a:lnTo>
                          <a:pt x="217" y="344"/>
                        </a:lnTo>
                        <a:lnTo>
                          <a:pt x="225" y="355"/>
                        </a:lnTo>
                        <a:lnTo>
                          <a:pt x="230" y="367"/>
                        </a:lnTo>
                        <a:lnTo>
                          <a:pt x="236" y="380"/>
                        </a:lnTo>
                        <a:lnTo>
                          <a:pt x="240" y="395"/>
                        </a:lnTo>
                        <a:lnTo>
                          <a:pt x="245" y="412"/>
                        </a:lnTo>
                        <a:lnTo>
                          <a:pt x="246" y="431"/>
                        </a:lnTo>
                        <a:lnTo>
                          <a:pt x="247" y="451"/>
                        </a:lnTo>
                        <a:close/>
                      </a:path>
                    </a:pathLst>
                  </a:custGeom>
                  <a:noFill/>
                  <a:ln w="6" cap="flat">
                    <a:solidFill>
                      <a:srgbClr val="0C1C3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43" name="Rectangle 42"/>
                  <p:cNvSpPr>
                    <a:spLocks noChangeArrowheads="1"/>
                  </p:cNvSpPr>
                  <p:nvPr/>
                </p:nvSpPr>
                <p:spPr bwMode="auto">
                  <a:xfrm>
                    <a:off x="6165888" y="1836746"/>
                    <a:ext cx="1421864" cy="67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Verdana" pitchFamily="34" charset="0"/>
                        <a:cs typeface="Arial" pitchFamily="34" charset="0"/>
                      </a:rPr>
                      <a:t>Enterprise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Verdana" pitchFamily="34" charset="0"/>
                        <a:cs typeface="Arial" pitchFamily="34" charset="0"/>
                      </a:rPr>
                      <a:t>Polices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Verdana" pitchFamily="34" charset="0"/>
                        <a:cs typeface="Arial" pitchFamily="34" charset="0"/>
                      </a:rPr>
                      <a:t>   Configuration</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8" name="Oval 37"/>
              <p:cNvSpPr/>
              <p:nvPr/>
            </p:nvSpPr>
            <p:spPr>
              <a:xfrm>
                <a:off x="270051" y="3997836"/>
                <a:ext cx="3942963" cy="2616842"/>
              </a:xfrm>
              <a:prstGeom prst="ellipse">
                <a:avLst/>
              </a:prstGeom>
              <a:solidFill>
                <a:schemeClr val="bg1">
                  <a:lumMod val="95000"/>
                  <a:alpha val="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9" name="TextBox 38"/>
              <p:cNvSpPr txBox="1"/>
              <p:nvPr/>
            </p:nvSpPr>
            <p:spPr>
              <a:xfrm>
                <a:off x="997983" y="4235418"/>
                <a:ext cx="2426438" cy="300627"/>
              </a:xfrm>
              <a:prstGeom prst="rect">
                <a:avLst/>
              </a:prstGeom>
              <a:noFill/>
            </p:spPr>
            <p:txBody>
              <a:bodyPr wrap="square" rtlCol="0">
                <a:spAutoFit/>
              </a:bodyPr>
              <a:lstStyle/>
              <a:p>
                <a:pPr algn="ctr"/>
                <a:r>
                  <a:rPr lang="en-US" sz="1050" b="1" cap="small" dirty="0" smtClean="0">
                    <a:solidFill>
                      <a:schemeClr val="tx2">
                        <a:lumMod val="75000"/>
                      </a:schemeClr>
                    </a:solidFill>
                  </a:rPr>
                  <a:t>measurable Security</a:t>
                </a:r>
                <a:endParaRPr lang="en-US" sz="1050" b="1" cap="small" dirty="0">
                  <a:solidFill>
                    <a:schemeClr val="tx2">
                      <a:lumMod val="75000"/>
                    </a:schemeClr>
                  </a:solidFill>
                </a:endParaRPr>
              </a:p>
            </p:txBody>
          </p:sp>
          <p:sp>
            <p:nvSpPr>
              <p:cNvPr id="34" name="TextBox 33"/>
              <p:cNvSpPr txBox="1"/>
              <p:nvPr/>
            </p:nvSpPr>
            <p:spPr>
              <a:xfrm>
                <a:off x="1244772" y="4043569"/>
                <a:ext cx="2008345" cy="309736"/>
              </a:xfrm>
              <a:prstGeom prst="rect">
                <a:avLst/>
              </a:prstGeom>
              <a:noFill/>
            </p:spPr>
            <p:txBody>
              <a:bodyPr wrap="none" rtlCol="0">
                <a:spAutoFit/>
              </a:bodyPr>
              <a:lstStyle/>
              <a:p>
                <a:r>
                  <a:rPr lang="en-US" sz="1100" b="1" dirty="0" smtClean="0"/>
                  <a:t>Analytics &amp; Automation </a:t>
                </a:r>
                <a:endParaRPr lang="en-US" sz="1100" b="1" dirty="0"/>
              </a:p>
            </p:txBody>
          </p:sp>
          <p:sp>
            <p:nvSpPr>
              <p:cNvPr id="35" name="TextBox 34"/>
              <p:cNvSpPr txBox="1"/>
              <p:nvPr/>
            </p:nvSpPr>
            <p:spPr>
              <a:xfrm rot="16200000">
                <a:off x="3069420" y="5161619"/>
                <a:ext cx="1246665" cy="515817"/>
              </a:xfrm>
              <a:prstGeom prst="rect">
                <a:avLst/>
              </a:prstGeom>
              <a:noFill/>
            </p:spPr>
            <p:txBody>
              <a:bodyPr wrap="square" rtlCol="0">
                <a:spAutoFit/>
              </a:bodyPr>
              <a:lstStyle/>
              <a:p>
                <a:pPr algn="ctr"/>
                <a:r>
                  <a:rPr lang="en-US" sz="1050" b="1" cap="small" dirty="0" smtClean="0">
                    <a:solidFill>
                      <a:schemeClr val="accent2">
                        <a:lumMod val="75000"/>
                      </a:schemeClr>
                    </a:solidFill>
                  </a:rPr>
                  <a:t>Automated Defense</a:t>
                </a:r>
                <a:endParaRPr lang="en-US" sz="1050" b="1" cap="small" dirty="0">
                  <a:solidFill>
                    <a:schemeClr val="accent2">
                      <a:lumMod val="75000"/>
                    </a:schemeClr>
                  </a:solidFill>
                </a:endParaRPr>
              </a:p>
            </p:txBody>
          </p:sp>
          <p:sp>
            <p:nvSpPr>
              <p:cNvPr id="36" name="TextBox 35"/>
              <p:cNvSpPr txBox="1"/>
              <p:nvPr/>
            </p:nvSpPr>
            <p:spPr>
              <a:xfrm>
                <a:off x="1361948" y="6259850"/>
                <a:ext cx="1705037" cy="300627"/>
              </a:xfrm>
              <a:prstGeom prst="rect">
                <a:avLst/>
              </a:prstGeom>
              <a:noFill/>
            </p:spPr>
            <p:txBody>
              <a:bodyPr wrap="square" rtlCol="0">
                <a:spAutoFit/>
              </a:bodyPr>
              <a:lstStyle/>
              <a:p>
                <a:pPr algn="ctr"/>
                <a:r>
                  <a:rPr lang="en-US" sz="1050" b="1" cap="small" dirty="0" smtClean="0">
                    <a:solidFill>
                      <a:schemeClr val="bg2">
                        <a:lumMod val="25000"/>
                      </a:schemeClr>
                    </a:solidFill>
                  </a:rPr>
                  <a:t>Resiliency</a:t>
                </a:r>
                <a:endParaRPr lang="en-US" sz="1050" b="1" cap="small" dirty="0">
                  <a:solidFill>
                    <a:schemeClr val="bg2">
                      <a:lumMod val="25000"/>
                    </a:schemeClr>
                  </a:solidFill>
                </a:endParaRPr>
              </a:p>
            </p:txBody>
          </p:sp>
          <p:sp>
            <p:nvSpPr>
              <p:cNvPr id="37" name="TextBox 36"/>
              <p:cNvSpPr txBox="1"/>
              <p:nvPr/>
            </p:nvSpPr>
            <p:spPr>
              <a:xfrm rot="5400000">
                <a:off x="-125074" y="5147222"/>
                <a:ext cx="1709450" cy="515817"/>
              </a:xfrm>
              <a:prstGeom prst="rect">
                <a:avLst/>
              </a:prstGeom>
              <a:noFill/>
            </p:spPr>
            <p:txBody>
              <a:bodyPr wrap="square" rtlCol="0">
                <a:spAutoFit/>
              </a:bodyPr>
              <a:lstStyle/>
              <a:p>
                <a:pPr algn="ctr"/>
                <a:r>
                  <a:rPr lang="en-US" sz="1050" b="1" cap="small" dirty="0" smtClean="0">
                    <a:solidFill>
                      <a:schemeClr val="accent5">
                        <a:lumMod val="75000"/>
                      </a:schemeClr>
                    </a:solidFill>
                  </a:rPr>
                  <a:t>Cost-effective Hardening</a:t>
                </a:r>
                <a:endParaRPr lang="en-US" sz="1050" b="1" cap="small" dirty="0">
                  <a:solidFill>
                    <a:schemeClr val="accent5">
                      <a:lumMod val="75000"/>
                    </a:schemeClr>
                  </a:solidFill>
                </a:endParaRPr>
              </a:p>
            </p:txBody>
          </p:sp>
        </p:grpSp>
        <p:grpSp>
          <p:nvGrpSpPr>
            <p:cNvPr id="56" name="Group 55"/>
            <p:cNvGrpSpPr/>
            <p:nvPr/>
          </p:nvGrpSpPr>
          <p:grpSpPr>
            <a:xfrm>
              <a:off x="5181600" y="4114800"/>
              <a:ext cx="3763745" cy="2580217"/>
              <a:chOff x="3570142" y="3327400"/>
              <a:chExt cx="4354657" cy="2921000"/>
            </a:xfrm>
          </p:grpSpPr>
          <p:sp>
            <p:nvSpPr>
              <p:cNvPr id="57" name="Rectangle 56"/>
              <p:cNvSpPr/>
              <p:nvPr/>
            </p:nvSpPr>
            <p:spPr>
              <a:xfrm>
                <a:off x="6384608" y="3327400"/>
                <a:ext cx="854392" cy="438150"/>
              </a:xfrm>
              <a:prstGeom prst="rect">
                <a:avLst/>
              </a:prstGeom>
              <a:scene3d>
                <a:camera prst="obliqueTopLeft"/>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Data Sensor</a:t>
                </a:r>
                <a:endParaRPr lang="en-US" sz="1200" dirty="0"/>
              </a:p>
            </p:txBody>
          </p:sp>
          <p:sp>
            <p:nvSpPr>
              <p:cNvPr id="58" name="Snip Single Corner Rectangle 57"/>
              <p:cNvSpPr/>
              <p:nvPr/>
            </p:nvSpPr>
            <p:spPr>
              <a:xfrm>
                <a:off x="3576076" y="3960283"/>
                <a:ext cx="3444073" cy="2288117"/>
              </a:xfrm>
              <a:prstGeom prst="snip1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p>
            </p:txBody>
          </p:sp>
          <p:sp>
            <p:nvSpPr>
              <p:cNvPr id="59" name="Oval 58"/>
              <p:cNvSpPr/>
              <p:nvPr/>
            </p:nvSpPr>
            <p:spPr>
              <a:xfrm>
                <a:off x="3576076" y="4974788"/>
                <a:ext cx="1529324" cy="8763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b="1" dirty="0" smtClean="0"/>
                  <a:t>Analytics</a:t>
                </a:r>
                <a:endParaRPr lang="en-US" sz="1200" b="1" dirty="0"/>
              </a:p>
            </p:txBody>
          </p:sp>
          <p:sp>
            <p:nvSpPr>
              <p:cNvPr id="60" name="Oval 59"/>
              <p:cNvSpPr/>
              <p:nvPr/>
            </p:nvSpPr>
            <p:spPr>
              <a:xfrm>
                <a:off x="5353362" y="5031317"/>
                <a:ext cx="1465753" cy="876300"/>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100" b="1" dirty="0" smtClean="0"/>
                  <a:t>Automation</a:t>
                </a:r>
                <a:endParaRPr lang="en-US" sz="1100" b="1" dirty="0"/>
              </a:p>
            </p:txBody>
          </p:sp>
          <p:sp>
            <p:nvSpPr>
              <p:cNvPr id="61" name="Oval 60"/>
              <p:cNvSpPr/>
              <p:nvPr/>
            </p:nvSpPr>
            <p:spPr>
              <a:xfrm>
                <a:off x="4825994" y="4155017"/>
                <a:ext cx="1239246" cy="876300"/>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050" b="1" dirty="0" smtClean="0"/>
                  <a:t>Integration</a:t>
                </a:r>
                <a:endParaRPr lang="en-US" sz="1200" b="1" dirty="0"/>
              </a:p>
            </p:txBody>
          </p:sp>
          <p:cxnSp>
            <p:nvCxnSpPr>
              <p:cNvPr id="62" name="Curved Connector 61"/>
              <p:cNvCxnSpPr>
                <a:stCxn id="59" idx="4"/>
                <a:endCxn id="60" idx="4"/>
              </p:cNvCxnSpPr>
              <p:nvPr/>
            </p:nvCxnSpPr>
            <p:spPr>
              <a:xfrm rot="16200000" flipH="1">
                <a:off x="5185224" y="5006601"/>
                <a:ext cx="56529" cy="1745501"/>
              </a:xfrm>
              <a:prstGeom prst="curvedConnector3">
                <a:avLst>
                  <a:gd name="adj1" fmla="val 504394"/>
                </a:avLst>
              </a:prstGeom>
              <a:ln w="19050">
                <a:tailEnd type="stealth"/>
              </a:ln>
            </p:spPr>
            <p:style>
              <a:lnRef idx="1">
                <a:schemeClr val="accent1"/>
              </a:lnRef>
              <a:fillRef idx="0">
                <a:schemeClr val="accent1"/>
              </a:fillRef>
              <a:effectRef idx="0">
                <a:schemeClr val="accent1"/>
              </a:effectRef>
              <a:fontRef idx="minor">
                <a:schemeClr val="tx1"/>
              </a:fontRef>
            </p:style>
          </p:cxnSp>
          <p:cxnSp>
            <p:nvCxnSpPr>
              <p:cNvPr id="63" name="Curved Connector 62"/>
              <p:cNvCxnSpPr>
                <a:endCxn id="61" idx="6"/>
              </p:cNvCxnSpPr>
              <p:nvPr/>
            </p:nvCxnSpPr>
            <p:spPr>
              <a:xfrm rot="16200000" flipV="1">
                <a:off x="5981992" y="4676415"/>
                <a:ext cx="511174" cy="344678"/>
              </a:xfrm>
              <a:prstGeom prst="curvedConnector2">
                <a:avLst/>
              </a:prstGeom>
              <a:ln w="19050">
                <a:tailEnd type="stealth"/>
              </a:ln>
            </p:spPr>
            <p:style>
              <a:lnRef idx="1">
                <a:schemeClr val="accent1"/>
              </a:lnRef>
              <a:fillRef idx="0">
                <a:schemeClr val="accent1"/>
              </a:fillRef>
              <a:effectRef idx="0">
                <a:schemeClr val="accent1"/>
              </a:effectRef>
              <a:fontRef idx="minor">
                <a:schemeClr val="tx1"/>
              </a:fontRef>
            </p:style>
          </p:cxnSp>
          <p:cxnSp>
            <p:nvCxnSpPr>
              <p:cNvPr id="64" name="Curved Connector 63"/>
              <p:cNvCxnSpPr>
                <a:endCxn id="59" idx="0"/>
              </p:cNvCxnSpPr>
              <p:nvPr/>
            </p:nvCxnSpPr>
            <p:spPr>
              <a:xfrm rot="10800000" flipV="1">
                <a:off x="4340738" y="4634004"/>
                <a:ext cx="468054" cy="340784"/>
              </a:xfrm>
              <a:prstGeom prst="curvedConnector2">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65" name="Right Arrow 64"/>
              <p:cNvSpPr/>
              <p:nvPr/>
            </p:nvSpPr>
            <p:spPr>
              <a:xfrm>
                <a:off x="6819116" y="5469467"/>
                <a:ext cx="402067" cy="48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6" name="Rectangle 65"/>
              <p:cNvSpPr/>
              <p:nvPr/>
            </p:nvSpPr>
            <p:spPr>
              <a:xfrm>
                <a:off x="7271441" y="4641850"/>
                <a:ext cx="653358" cy="155786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p>
            </p:txBody>
          </p:sp>
          <p:cxnSp>
            <p:nvCxnSpPr>
              <p:cNvPr id="67" name="Curved Connector 66"/>
              <p:cNvCxnSpPr>
                <a:stCxn id="66" idx="0"/>
                <a:endCxn id="57" idx="3"/>
              </p:cNvCxnSpPr>
              <p:nvPr/>
            </p:nvCxnSpPr>
            <p:spPr>
              <a:xfrm rot="16200000" flipV="1">
                <a:off x="6870873" y="3914603"/>
                <a:ext cx="1095375" cy="35912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1" idx="2"/>
                <a:endCxn id="61" idx="7"/>
              </p:cNvCxnSpPr>
              <p:nvPr/>
            </p:nvCxnSpPr>
            <p:spPr>
              <a:xfrm flipH="1">
                <a:off x="5883757" y="3862917"/>
                <a:ext cx="827530" cy="420431"/>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666836" y="5091485"/>
                <a:ext cx="701500" cy="348745"/>
              </a:xfrm>
              <a:prstGeom prst="rect">
                <a:avLst/>
              </a:prstGeom>
              <a:noFill/>
            </p:spPr>
            <p:txBody>
              <a:bodyPr wrap="none" rtlCol="0">
                <a:spAutoFit/>
              </a:bodyPr>
              <a:lstStyle/>
              <a:p>
                <a:r>
                  <a:rPr lang="en-US" sz="1200" dirty="0" smtClean="0"/>
                  <a:t>action</a:t>
                </a:r>
                <a:endParaRPr lang="en-US" sz="1200" dirty="0"/>
              </a:p>
            </p:txBody>
          </p:sp>
          <p:sp>
            <p:nvSpPr>
              <p:cNvPr id="70" name="Rectangle 69"/>
              <p:cNvSpPr/>
              <p:nvPr/>
            </p:nvSpPr>
            <p:spPr>
              <a:xfrm>
                <a:off x="6334350" y="3376083"/>
                <a:ext cx="854392" cy="438150"/>
              </a:xfrm>
              <a:prstGeom prst="rect">
                <a:avLst/>
              </a:prstGeom>
              <a:scene3d>
                <a:camera prst="obliqueTopLeft"/>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Data Sensor</a:t>
                </a:r>
                <a:endParaRPr lang="en-US" sz="1200" dirty="0"/>
              </a:p>
            </p:txBody>
          </p:sp>
          <p:sp>
            <p:nvSpPr>
              <p:cNvPr id="71" name="Rectangle 70"/>
              <p:cNvSpPr/>
              <p:nvPr/>
            </p:nvSpPr>
            <p:spPr>
              <a:xfrm>
                <a:off x="6284091" y="3424767"/>
                <a:ext cx="854392" cy="438150"/>
              </a:xfrm>
              <a:prstGeom prst="rect">
                <a:avLst/>
              </a:prstGeom>
              <a:scene3d>
                <a:camera prst="obliqueTopLeft"/>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Data Sensor</a:t>
                </a:r>
                <a:endParaRPr lang="en-US" sz="1200" dirty="0"/>
              </a:p>
            </p:txBody>
          </p:sp>
          <p:sp>
            <p:nvSpPr>
              <p:cNvPr id="72" name="Rectangle 71"/>
              <p:cNvSpPr/>
              <p:nvPr/>
            </p:nvSpPr>
            <p:spPr>
              <a:xfrm>
                <a:off x="4876859" y="3424767"/>
                <a:ext cx="1306718" cy="438150"/>
              </a:xfrm>
              <a:prstGeom prst="rect">
                <a:avLst/>
              </a:prstGeom>
              <a:scene3d>
                <a:camera prst="obliqueTopLeft"/>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smtClean="0"/>
                  <a:t>Configurations</a:t>
                </a:r>
                <a:endParaRPr lang="en-US" sz="1050" b="1" dirty="0"/>
              </a:p>
            </p:txBody>
          </p:sp>
          <p:cxnSp>
            <p:nvCxnSpPr>
              <p:cNvPr id="73" name="Straight Arrow Connector 72"/>
              <p:cNvCxnSpPr>
                <a:stCxn id="72" idx="2"/>
                <a:endCxn id="61" idx="0"/>
              </p:cNvCxnSpPr>
              <p:nvPr/>
            </p:nvCxnSpPr>
            <p:spPr>
              <a:xfrm flipH="1">
                <a:off x="5445617" y="3862917"/>
                <a:ext cx="84601" cy="29210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3570142" y="3424767"/>
                <a:ext cx="1155942" cy="438150"/>
              </a:xfrm>
              <a:prstGeom prst="rect">
                <a:avLst/>
              </a:prstGeom>
              <a:scene3d>
                <a:camera prst="obliqueTopLeft"/>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t>Incident reports</a:t>
                </a:r>
                <a:endParaRPr lang="en-US" sz="1100" b="1" dirty="0"/>
              </a:p>
            </p:txBody>
          </p:sp>
          <p:cxnSp>
            <p:nvCxnSpPr>
              <p:cNvPr id="75" name="Straight Arrow Connector 74"/>
              <p:cNvCxnSpPr>
                <a:endCxn id="61" idx="1"/>
              </p:cNvCxnSpPr>
              <p:nvPr/>
            </p:nvCxnSpPr>
            <p:spPr>
              <a:xfrm>
                <a:off x="4324017" y="3862917"/>
                <a:ext cx="683460" cy="420431"/>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76342" y="3668183"/>
                <a:ext cx="201033" cy="0"/>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77" name="TextBox 76"/>
              <p:cNvSpPr txBox="1"/>
              <p:nvPr/>
            </p:nvSpPr>
            <p:spPr>
              <a:xfrm rot="5400000">
                <a:off x="7149339" y="5261255"/>
                <a:ext cx="897561" cy="391707"/>
              </a:xfrm>
              <a:prstGeom prst="rect">
                <a:avLst/>
              </a:prstGeom>
              <a:noFill/>
            </p:spPr>
            <p:txBody>
              <a:bodyPr wrap="none" rtlCol="0">
                <a:spAutoFit/>
              </a:bodyPr>
              <a:lstStyle/>
              <a:p>
                <a:r>
                  <a:rPr lang="en-US" sz="1400" b="1" dirty="0" smtClean="0"/>
                  <a:t>System</a:t>
                </a:r>
                <a:endParaRPr lang="en-US" sz="1200" b="1" dirty="0"/>
              </a:p>
            </p:txBody>
          </p:sp>
        </p:grpSp>
      </p:grpSp>
      <p:sp>
        <p:nvSpPr>
          <p:cNvPr id="82" name="Right Arrow 81"/>
          <p:cNvSpPr/>
          <p:nvPr/>
        </p:nvSpPr>
        <p:spPr>
          <a:xfrm>
            <a:off x="4419600" y="2589788"/>
            <a:ext cx="496713" cy="458212"/>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83" name="Right Arrow 82"/>
          <p:cNvSpPr/>
          <p:nvPr/>
        </p:nvSpPr>
        <p:spPr>
          <a:xfrm rot="10800000">
            <a:off x="4267201" y="5256787"/>
            <a:ext cx="496713" cy="458212"/>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84" name="Right Arrow 83"/>
          <p:cNvSpPr/>
          <p:nvPr/>
        </p:nvSpPr>
        <p:spPr>
          <a:xfrm rot="5400000">
            <a:off x="6467475" y="3865937"/>
            <a:ext cx="496713" cy="458212"/>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b="1" dirty="0" smtClean="0">
                <a:solidFill>
                  <a:srgbClr val="4F6228"/>
                </a:solidFill>
              </a:rPr>
              <a:t>CCAA Landscape and Vision for Research Projects</a:t>
            </a:r>
            <a:endParaRPr lang="en-US" b="1" dirty="0">
              <a:solidFill>
                <a:srgbClr val="4F6228"/>
              </a:solidFill>
            </a:endParaRPr>
          </a:p>
        </p:txBody>
      </p:sp>
      <p:sp>
        <p:nvSpPr>
          <p:cNvPr id="2" name="TextBox 1"/>
          <p:cNvSpPr txBox="1"/>
          <p:nvPr/>
        </p:nvSpPr>
        <p:spPr>
          <a:xfrm>
            <a:off x="1865674" y="3777146"/>
            <a:ext cx="1146661" cy="369332"/>
          </a:xfrm>
          <a:prstGeom prst="rect">
            <a:avLst/>
          </a:prstGeom>
          <a:noFill/>
        </p:spPr>
        <p:txBody>
          <a:bodyPr wrap="none" rtlCol="0">
            <a:spAutoFit/>
          </a:bodyPr>
          <a:lstStyle/>
          <a:p>
            <a:r>
              <a:rPr lang="en-US" dirty="0" smtClean="0"/>
              <a:t>Enterprise</a:t>
            </a:r>
            <a:endParaRPr lang="en-US" dirty="0"/>
          </a:p>
        </p:txBody>
      </p:sp>
    </p:spTree>
    <p:extLst>
      <p:ext uri="{BB962C8B-B14F-4D97-AF65-F5344CB8AC3E}">
        <p14:creationId xmlns:p14="http://schemas.microsoft.com/office/powerpoint/2010/main" val="251526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67318"/>
            <a:ext cx="8915400" cy="427038"/>
          </a:xfrm>
        </p:spPr>
        <p:txBody>
          <a:bodyPr/>
          <a:lstStyle/>
          <a:p>
            <a:r>
              <a:rPr lang="en-US" sz="3600" b="1" dirty="0" smtClean="0"/>
              <a:t>Things can get very messy very quickly .. </a:t>
            </a:r>
            <a:br>
              <a:rPr lang="en-US" sz="3600" b="1" dirty="0" smtClean="0"/>
            </a:br>
            <a:r>
              <a:rPr lang="en-US" sz="3600" b="1" dirty="0" smtClean="0"/>
              <a:t>BIG networks, BIG data !</a:t>
            </a:r>
            <a:endParaRPr lang="en-US" sz="3600" b="1"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smtClean="0"/>
              <a:t>CCAA IAB Meeting, February 2014</a:t>
            </a:r>
            <a:endParaRPr lang="en-US" dirty="0"/>
          </a:p>
        </p:txBody>
      </p:sp>
      <p:pic>
        <p:nvPicPr>
          <p:cNvPr id="1026" name="Picture 2" descr="http://keithcu.com/bookimages/wordpress_html_m2e72af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18444"/>
            <a:ext cx="7315200" cy="491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003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0762"/>
            <a:ext cx="8229600" cy="427038"/>
          </a:xfrm>
        </p:spPr>
        <p:txBody>
          <a:bodyPr/>
          <a:lstStyle/>
          <a:p>
            <a:r>
              <a:rPr lang="en-US" sz="3200" b="1" dirty="0">
                <a:solidFill>
                  <a:srgbClr val="4F6228"/>
                </a:solidFill>
              </a:rPr>
              <a:t>Key Challenges </a:t>
            </a:r>
            <a:r>
              <a:rPr lang="en-US" sz="3200" b="1" dirty="0" smtClean="0">
                <a:solidFill>
                  <a:srgbClr val="4F6228"/>
                </a:solidFill>
              </a:rPr>
              <a:t>of Sensing-Making</a:t>
            </a:r>
            <a:endParaRPr lang="en-US" sz="3200" b="1" dirty="0">
              <a:solidFill>
                <a:srgbClr val="4F6228"/>
              </a:solidFill>
            </a:endParaRPr>
          </a:p>
        </p:txBody>
      </p:sp>
      <p:sp>
        <p:nvSpPr>
          <p:cNvPr id="3" name="Content Placeholder 2"/>
          <p:cNvSpPr>
            <a:spLocks noGrp="1"/>
          </p:cNvSpPr>
          <p:nvPr>
            <p:ph idx="1"/>
          </p:nvPr>
        </p:nvSpPr>
        <p:spPr>
          <a:xfrm>
            <a:off x="457200" y="1722437"/>
            <a:ext cx="8229600" cy="5135563"/>
          </a:xfrm>
        </p:spPr>
        <p:txBody>
          <a:bodyPr>
            <a:normAutofit fontScale="62500" lnSpcReduction="20000"/>
          </a:bodyPr>
          <a:lstStyle/>
          <a:p>
            <a:r>
              <a:rPr lang="en-US" b="1" dirty="0" smtClean="0"/>
              <a:t>Adaptive Information Sensing – how to collect it?</a:t>
            </a:r>
          </a:p>
          <a:p>
            <a:r>
              <a:rPr lang="en-US" b="1" dirty="0" smtClean="0"/>
              <a:t>Information </a:t>
            </a:r>
            <a:r>
              <a:rPr lang="en-US" b="1" dirty="0"/>
              <a:t>Correlation </a:t>
            </a:r>
            <a:r>
              <a:rPr lang="en-US" b="1" dirty="0" smtClean="0"/>
              <a:t>– how to determine inter-dependency?</a:t>
            </a:r>
          </a:p>
          <a:p>
            <a:pPr lvl="1"/>
            <a:r>
              <a:rPr lang="en-US" dirty="0" smtClean="0"/>
              <a:t>XCCDF and Configuration </a:t>
            </a:r>
          </a:p>
          <a:p>
            <a:pPr lvl="1"/>
            <a:r>
              <a:rPr lang="en-US" dirty="0" smtClean="0"/>
              <a:t>Evidential reasoning using STIX, DBIR, others</a:t>
            </a:r>
            <a:endParaRPr lang="en-US" dirty="0"/>
          </a:p>
          <a:p>
            <a:r>
              <a:rPr lang="en-US" b="1" dirty="0" smtClean="0"/>
              <a:t>Information to Knowledge – how to apply/use it?</a:t>
            </a:r>
          </a:p>
          <a:p>
            <a:pPr lvl="1"/>
            <a:r>
              <a:rPr lang="en-US" dirty="0" smtClean="0"/>
              <a:t>STIX – priority/importance, filtering, impact, </a:t>
            </a:r>
          </a:p>
          <a:p>
            <a:pPr lvl="1"/>
            <a:r>
              <a:rPr lang="en-US" dirty="0" smtClean="0"/>
              <a:t>Cyber intelligence – ISP Neighborhood Watch, dark-web, mining and sematic search, </a:t>
            </a:r>
            <a:r>
              <a:rPr lang="en-US" dirty="0"/>
              <a:t>a</a:t>
            </a:r>
            <a:r>
              <a:rPr lang="en-US" dirty="0" smtClean="0"/>
              <a:t>ttack visualization </a:t>
            </a:r>
          </a:p>
          <a:p>
            <a:pPr lvl="1"/>
            <a:r>
              <a:rPr lang="en-US" dirty="0" smtClean="0"/>
              <a:t>CVEs, CWEs, CAPECs, MITRE ATTACKS</a:t>
            </a:r>
          </a:p>
          <a:p>
            <a:r>
              <a:rPr lang="en-US" b="1" dirty="0" smtClean="0"/>
              <a:t>Knowledge to Understanding – how to interpret it ?</a:t>
            </a:r>
          </a:p>
          <a:p>
            <a:pPr lvl="1"/>
            <a:r>
              <a:rPr lang="en-US" dirty="0" smtClean="0"/>
              <a:t>STIX- TTP enrichment, relevance</a:t>
            </a:r>
          </a:p>
          <a:p>
            <a:pPr lvl="1"/>
            <a:r>
              <a:rPr lang="en-US" dirty="0" smtClean="0"/>
              <a:t>PREDICT</a:t>
            </a:r>
          </a:p>
          <a:p>
            <a:r>
              <a:rPr lang="en-US" b="1" dirty="0" smtClean="0"/>
              <a:t>Understanding to Situation-Awareness– how to contextualize it ?</a:t>
            </a:r>
          </a:p>
          <a:p>
            <a:pPr lvl="1"/>
            <a:r>
              <a:rPr lang="en-US" dirty="0" smtClean="0"/>
              <a:t>Impact on mission, attack root-cause analysis, residual risk, 0-day attack graph</a:t>
            </a:r>
          </a:p>
          <a:p>
            <a:r>
              <a:rPr lang="en-US" b="1" dirty="0" smtClean="0"/>
              <a:t>Awareness to Metrics – how to measure it?</a:t>
            </a:r>
          </a:p>
          <a:p>
            <a:pPr lvl="1"/>
            <a:r>
              <a:rPr lang="en-US" dirty="0" smtClean="0"/>
              <a:t>Risk metrics (exposure, </a:t>
            </a:r>
            <a:r>
              <a:rPr lang="en-US" dirty="0" err="1" smtClean="0"/>
              <a:t>attackability</a:t>
            </a:r>
            <a:r>
              <a:rPr lang="en-US" dirty="0" smtClean="0"/>
              <a:t>), usability, security </a:t>
            </a:r>
            <a:r>
              <a:rPr lang="en-US" dirty="0" err="1" smtClean="0"/>
              <a:t>RoI</a:t>
            </a:r>
            <a:r>
              <a:rPr lang="en-US" dirty="0" smtClean="0"/>
              <a:t>, resistance, isolation, diversity</a:t>
            </a:r>
          </a:p>
          <a:p>
            <a:pPr lvl="1"/>
            <a:r>
              <a:rPr lang="en-US" dirty="0" smtClean="0"/>
              <a:t>Resiliency- resiliency in depth </a:t>
            </a:r>
            <a:endParaRPr lang="en-US" dirty="0"/>
          </a:p>
        </p:txBody>
      </p:sp>
    </p:spTree>
    <p:extLst>
      <p:ext uri="{BB962C8B-B14F-4D97-AF65-F5344CB8AC3E}">
        <p14:creationId xmlns:p14="http://schemas.microsoft.com/office/powerpoint/2010/main" val="840906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0762"/>
            <a:ext cx="8229600" cy="427038"/>
          </a:xfrm>
        </p:spPr>
        <p:txBody>
          <a:bodyPr/>
          <a:lstStyle/>
          <a:p>
            <a:r>
              <a:rPr lang="en-US" sz="3200" b="1" dirty="0">
                <a:solidFill>
                  <a:srgbClr val="4F6228"/>
                </a:solidFill>
              </a:rPr>
              <a:t>Key Challenges </a:t>
            </a:r>
            <a:r>
              <a:rPr lang="en-US" sz="3200" b="1" dirty="0" smtClean="0">
                <a:solidFill>
                  <a:srgbClr val="4F6228"/>
                </a:solidFill>
              </a:rPr>
              <a:t>of Decision-Making</a:t>
            </a:r>
            <a:endParaRPr lang="en-US" sz="3200" b="1" dirty="0">
              <a:solidFill>
                <a:srgbClr val="4F6228"/>
              </a:solidFill>
            </a:endParaRPr>
          </a:p>
        </p:txBody>
      </p:sp>
      <p:sp>
        <p:nvSpPr>
          <p:cNvPr id="3" name="Content Placeholder 2"/>
          <p:cNvSpPr>
            <a:spLocks noGrp="1"/>
          </p:cNvSpPr>
          <p:nvPr>
            <p:ph idx="1"/>
          </p:nvPr>
        </p:nvSpPr>
        <p:spPr>
          <a:xfrm>
            <a:off x="457200" y="1722437"/>
            <a:ext cx="8229600" cy="4525963"/>
          </a:xfrm>
        </p:spPr>
        <p:txBody>
          <a:bodyPr>
            <a:normAutofit fontScale="77500" lnSpcReduction="20000"/>
          </a:bodyPr>
          <a:lstStyle/>
          <a:p>
            <a:r>
              <a:rPr lang="en-US" dirty="0" smtClean="0"/>
              <a:t>Automated Cyber Hardening </a:t>
            </a:r>
          </a:p>
          <a:p>
            <a:pPr lvl="1"/>
            <a:r>
              <a:rPr lang="en-US" dirty="0" smtClean="0"/>
              <a:t>Defense Matrix</a:t>
            </a:r>
          </a:p>
          <a:p>
            <a:pPr lvl="1"/>
            <a:r>
              <a:rPr lang="en-US" dirty="0" smtClean="0"/>
              <a:t>Automated Risk Mitigation </a:t>
            </a:r>
          </a:p>
          <a:p>
            <a:r>
              <a:rPr lang="en-US" dirty="0" smtClean="0"/>
              <a:t>Cyber Deterrence (proactive – pre-attack)</a:t>
            </a:r>
          </a:p>
          <a:p>
            <a:pPr lvl="1"/>
            <a:r>
              <a:rPr lang="en-US" dirty="0" smtClean="0"/>
              <a:t>Obfuscation/MTD – RHM, RRM</a:t>
            </a:r>
          </a:p>
          <a:p>
            <a:pPr lvl="1"/>
            <a:r>
              <a:rPr lang="en-US" dirty="0" smtClean="0"/>
              <a:t>Deception – </a:t>
            </a:r>
            <a:r>
              <a:rPr lang="en-US" dirty="0" err="1" smtClean="0"/>
              <a:t>fingerDeceiver</a:t>
            </a:r>
            <a:r>
              <a:rPr lang="en-US" dirty="0" smtClean="0"/>
              <a:t>, </a:t>
            </a:r>
            <a:r>
              <a:rPr lang="en-US" dirty="0" err="1" smtClean="0"/>
              <a:t>honeyBug</a:t>
            </a:r>
            <a:endParaRPr lang="en-US" dirty="0" smtClean="0"/>
          </a:p>
          <a:p>
            <a:r>
              <a:rPr lang="en-US" dirty="0" smtClean="0"/>
              <a:t>Cyber Resistance (reactive – during attack)</a:t>
            </a:r>
          </a:p>
          <a:p>
            <a:pPr lvl="1"/>
            <a:r>
              <a:rPr lang="en-US" dirty="0" smtClean="0"/>
              <a:t>Dynamic isolation and diversity</a:t>
            </a:r>
          </a:p>
          <a:p>
            <a:pPr lvl="1"/>
            <a:r>
              <a:rPr lang="en-US" dirty="0" smtClean="0"/>
              <a:t>Automated investigation and response (CoA Policies)</a:t>
            </a:r>
          </a:p>
          <a:p>
            <a:r>
              <a:rPr lang="en-US" dirty="0" smtClean="0"/>
              <a:t>Cyber Auto-regeneration </a:t>
            </a:r>
            <a:r>
              <a:rPr lang="en-US" dirty="0"/>
              <a:t>(reactive – </a:t>
            </a:r>
            <a:r>
              <a:rPr lang="en-US" dirty="0" smtClean="0"/>
              <a:t>post-attack)</a:t>
            </a:r>
          </a:p>
          <a:p>
            <a:pPr lvl="1"/>
            <a:r>
              <a:rPr lang="en-US" dirty="0" err="1" smtClean="0"/>
              <a:t>MoveNet</a:t>
            </a:r>
            <a:endParaRPr lang="en-US" dirty="0" smtClean="0"/>
          </a:p>
          <a:p>
            <a:r>
              <a:rPr lang="en-US" dirty="0" smtClean="0"/>
              <a:t>Active Cyber Defense: automating </a:t>
            </a:r>
            <a:endParaRPr lang="en-US" dirty="0"/>
          </a:p>
        </p:txBody>
      </p:sp>
    </p:spTree>
    <p:extLst>
      <p:ext uri="{BB962C8B-B14F-4D97-AF65-F5344CB8AC3E}">
        <p14:creationId xmlns:p14="http://schemas.microsoft.com/office/powerpoint/2010/main" val="4225546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0762"/>
            <a:ext cx="8229600" cy="427038"/>
          </a:xfrm>
        </p:spPr>
        <p:txBody>
          <a:bodyPr/>
          <a:lstStyle/>
          <a:p>
            <a:r>
              <a:rPr lang="en-US" sz="3200" b="1" dirty="0">
                <a:solidFill>
                  <a:srgbClr val="4F6228"/>
                </a:solidFill>
              </a:rPr>
              <a:t>Key Challenges </a:t>
            </a:r>
            <a:r>
              <a:rPr lang="en-US" sz="3200" b="1" dirty="0" smtClean="0">
                <a:solidFill>
                  <a:srgbClr val="4F6228"/>
                </a:solidFill>
              </a:rPr>
              <a:t>of Cybersecurity Automation</a:t>
            </a:r>
            <a:endParaRPr lang="en-US" sz="3200" b="1" dirty="0">
              <a:solidFill>
                <a:srgbClr val="4F6228"/>
              </a:solidFill>
            </a:endParaRPr>
          </a:p>
        </p:txBody>
      </p:sp>
      <p:sp>
        <p:nvSpPr>
          <p:cNvPr id="3" name="Content Placeholder 2"/>
          <p:cNvSpPr>
            <a:spLocks noGrp="1"/>
          </p:cNvSpPr>
          <p:nvPr>
            <p:ph idx="1"/>
          </p:nvPr>
        </p:nvSpPr>
        <p:spPr>
          <a:xfrm>
            <a:off x="457200" y="1722437"/>
            <a:ext cx="8229600" cy="4525963"/>
          </a:xfrm>
        </p:spPr>
        <p:txBody>
          <a:bodyPr>
            <a:normAutofit fontScale="92500"/>
          </a:bodyPr>
          <a:lstStyle/>
          <a:p>
            <a:r>
              <a:rPr lang="en-US" dirty="0" smtClean="0"/>
              <a:t>Goal: integrating sense-making and decision-making in a close-loop system to enable adaptive learning and evolving defense strategies, tactics and techniques (course of actions)  </a:t>
            </a:r>
          </a:p>
          <a:p>
            <a:r>
              <a:rPr lang="en-US" dirty="0" smtClean="0"/>
              <a:t>Approaches</a:t>
            </a:r>
          </a:p>
          <a:p>
            <a:pPr lvl="1"/>
            <a:r>
              <a:rPr lang="en-US" dirty="0" smtClean="0"/>
              <a:t>Decision and game theory</a:t>
            </a:r>
          </a:p>
          <a:p>
            <a:pPr lvl="1"/>
            <a:r>
              <a:rPr lang="en-US" dirty="0" smtClean="0"/>
              <a:t>Automated synthesis and planning </a:t>
            </a:r>
          </a:p>
          <a:p>
            <a:pPr lvl="1"/>
            <a:r>
              <a:rPr lang="en-US" dirty="0" smtClean="0"/>
              <a:t>Bayesian networks</a:t>
            </a:r>
          </a:p>
          <a:p>
            <a:r>
              <a:rPr lang="en-US" dirty="0" smtClean="0"/>
              <a:t>Projects: CDM, ARHM, XCCDF-ROI, </a:t>
            </a:r>
            <a:r>
              <a:rPr lang="en-US" dirty="0" err="1" smtClean="0"/>
              <a:t>MoveNet</a:t>
            </a:r>
            <a:endParaRPr lang="en-US" dirty="0" smtClean="0"/>
          </a:p>
          <a:p>
            <a:endParaRPr lang="en-US" dirty="0"/>
          </a:p>
        </p:txBody>
      </p:sp>
    </p:spTree>
    <p:extLst>
      <p:ext uri="{BB962C8B-B14F-4D97-AF65-F5344CB8AC3E}">
        <p14:creationId xmlns:p14="http://schemas.microsoft.com/office/powerpoint/2010/main" val="1357592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lstStyle/>
          <a:p>
            <a:r>
              <a:rPr lang="en-US" sz="3600" b="1" dirty="0" smtClean="0">
                <a:solidFill>
                  <a:schemeClr val="accent3">
                    <a:lumMod val="50000"/>
                  </a:schemeClr>
                </a:solidFill>
              </a:rPr>
              <a:t>Join the Current Members</a:t>
            </a:r>
            <a:endParaRPr lang="en-US" sz="3600" b="1" dirty="0">
              <a:solidFill>
                <a:schemeClr val="accent3">
                  <a:lumMod val="50000"/>
                </a:schemeClr>
              </a:solidFill>
            </a:endParaRPr>
          </a:p>
        </p:txBody>
      </p:sp>
      <p:sp>
        <p:nvSpPr>
          <p:cNvPr id="3" name="Content Placeholder 2"/>
          <p:cNvSpPr>
            <a:spLocks noGrp="1"/>
          </p:cNvSpPr>
          <p:nvPr>
            <p:ph idx="1"/>
          </p:nvPr>
        </p:nvSpPr>
        <p:spPr>
          <a:xfrm>
            <a:off x="381000" y="2057400"/>
            <a:ext cx="8610600" cy="4114800"/>
          </a:xfrm>
        </p:spPr>
        <p:txBody>
          <a:bodyPr>
            <a:normAutofit fontScale="47500" lnSpcReduction="20000"/>
          </a:bodyPr>
          <a:lstStyle/>
          <a:p>
            <a:pPr>
              <a:spcBef>
                <a:spcPts val="0"/>
              </a:spcBef>
              <a:spcAft>
                <a:spcPts val="1200"/>
              </a:spcAft>
            </a:pPr>
            <a:r>
              <a:rPr lang="en-US" sz="8000" dirty="0"/>
              <a:t>University of North Carolina at Charlotte </a:t>
            </a:r>
            <a:endParaRPr lang="en-US" sz="8000" dirty="0" smtClean="0"/>
          </a:p>
          <a:p>
            <a:pPr lvl="1">
              <a:spcBef>
                <a:spcPts val="0"/>
              </a:spcBef>
              <a:spcAft>
                <a:spcPts val="1200"/>
              </a:spcAft>
            </a:pPr>
            <a:r>
              <a:rPr lang="en-US" sz="4500" dirty="0" smtClean="0">
                <a:solidFill>
                  <a:schemeClr val="tx2"/>
                </a:solidFill>
              </a:rPr>
              <a:t>National Security Agency </a:t>
            </a:r>
          </a:p>
          <a:p>
            <a:pPr lvl="1">
              <a:spcBef>
                <a:spcPts val="0"/>
              </a:spcBef>
              <a:spcAft>
                <a:spcPts val="1200"/>
              </a:spcAft>
            </a:pPr>
            <a:r>
              <a:rPr lang="en-US" sz="4500" dirty="0" smtClean="0">
                <a:solidFill>
                  <a:schemeClr val="tx2"/>
                </a:solidFill>
              </a:rPr>
              <a:t>Bank Of America </a:t>
            </a:r>
          </a:p>
          <a:p>
            <a:pPr lvl="1">
              <a:spcBef>
                <a:spcPts val="0"/>
              </a:spcBef>
              <a:spcAft>
                <a:spcPts val="1200"/>
              </a:spcAft>
            </a:pPr>
            <a:r>
              <a:rPr lang="en-US" sz="4500" dirty="0" smtClean="0">
                <a:solidFill>
                  <a:schemeClr val="tx2"/>
                </a:solidFill>
              </a:rPr>
              <a:t>Depository Trust &amp; Clearing Corporation</a:t>
            </a:r>
            <a:endParaRPr lang="en-US" sz="4500" i="1" dirty="0" smtClean="0">
              <a:solidFill>
                <a:schemeClr val="tx2"/>
              </a:solidFill>
            </a:endParaRPr>
          </a:p>
          <a:p>
            <a:pPr lvl="1">
              <a:spcBef>
                <a:spcPts val="0"/>
              </a:spcBef>
              <a:spcAft>
                <a:spcPts val="1200"/>
              </a:spcAft>
            </a:pPr>
            <a:r>
              <a:rPr lang="en-US" sz="4500" i="1" dirty="0" smtClean="0">
                <a:solidFill>
                  <a:schemeClr val="tx2"/>
                </a:solidFill>
              </a:rPr>
              <a:t>RTI International </a:t>
            </a:r>
          </a:p>
          <a:p>
            <a:pPr>
              <a:spcBef>
                <a:spcPts val="0"/>
              </a:spcBef>
              <a:spcAft>
                <a:spcPts val="1200"/>
              </a:spcAft>
            </a:pPr>
            <a:r>
              <a:rPr lang="en-US" sz="8000" dirty="0" smtClean="0"/>
              <a:t>George </a:t>
            </a:r>
            <a:r>
              <a:rPr lang="en-US" sz="8000" dirty="0"/>
              <a:t>Mason University</a:t>
            </a:r>
          </a:p>
          <a:p>
            <a:pPr lvl="1">
              <a:spcBef>
                <a:spcPts val="0"/>
              </a:spcBef>
              <a:spcAft>
                <a:spcPts val="1200"/>
              </a:spcAft>
            </a:pPr>
            <a:r>
              <a:rPr lang="en-US" sz="4500" i="1" dirty="0" smtClean="0">
                <a:solidFill>
                  <a:schemeClr val="accent1">
                    <a:lumMod val="75000"/>
                  </a:schemeClr>
                </a:solidFill>
              </a:rPr>
              <a:t>MITRE </a:t>
            </a:r>
          </a:p>
          <a:p>
            <a:pPr lvl="1">
              <a:spcBef>
                <a:spcPts val="0"/>
              </a:spcBef>
              <a:spcAft>
                <a:spcPts val="1200"/>
              </a:spcAft>
            </a:pPr>
            <a:r>
              <a:rPr lang="en-US" sz="4500" i="1" dirty="0" smtClean="0">
                <a:solidFill>
                  <a:schemeClr val="accent1">
                    <a:lumMod val="75000"/>
                  </a:schemeClr>
                </a:solidFill>
              </a:rPr>
              <a:t>North Grumman </a:t>
            </a:r>
          </a:p>
          <a:p>
            <a:pPr lvl="1">
              <a:spcBef>
                <a:spcPts val="0"/>
              </a:spcBef>
              <a:spcAft>
                <a:spcPts val="1200"/>
              </a:spcAft>
            </a:pPr>
            <a:r>
              <a:rPr lang="en-US" sz="4500" i="1" dirty="0" smtClean="0">
                <a:solidFill>
                  <a:schemeClr val="accent1">
                    <a:lumMod val="75000"/>
                  </a:schemeClr>
                </a:solidFill>
              </a:rPr>
              <a:t>Office of Naval Research (ONR)</a:t>
            </a:r>
          </a:p>
        </p:txBody>
      </p:sp>
    </p:spTree>
    <p:extLst>
      <p:ext uri="{BB962C8B-B14F-4D97-AF65-F5344CB8AC3E}">
        <p14:creationId xmlns:p14="http://schemas.microsoft.com/office/powerpoint/2010/main" val="1000286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6228"/>
                </a:solidFill>
              </a:rPr>
              <a:t>Membership Requirements</a:t>
            </a:r>
            <a:endParaRPr lang="en-US" b="1" dirty="0">
              <a:solidFill>
                <a:srgbClr val="4F6228"/>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t>Industry or Government Organizations</a:t>
            </a:r>
          </a:p>
          <a:p>
            <a:pPr lvl="1">
              <a:spcAft>
                <a:spcPts val="1800"/>
              </a:spcAft>
            </a:pPr>
            <a:r>
              <a:rPr lang="en-US" dirty="0" smtClean="0"/>
              <a:t>Yearly minimum membership $50,000* </a:t>
            </a:r>
            <a:r>
              <a:rPr lang="en-US" sz="2000" i="1" dirty="0" smtClean="0"/>
              <a:t>(Government organizations can MIPR funds directly to NSF for  their CCAA membership saving administrative paperwork.)</a:t>
            </a:r>
          </a:p>
          <a:p>
            <a:pPr lvl="1">
              <a:spcAft>
                <a:spcPts val="1800"/>
              </a:spcAft>
            </a:pPr>
            <a:r>
              <a:rPr lang="en-US" dirty="0" smtClean="0"/>
              <a:t>Members serve on CCAA Industry Advisory Board (IAB)</a:t>
            </a:r>
          </a:p>
          <a:p>
            <a:pPr lvl="2"/>
            <a:r>
              <a:rPr lang="en-US" dirty="0" smtClean="0"/>
              <a:t>Board meets twice a year to review and guide the research projects  and directions of the CCAA</a:t>
            </a:r>
          </a:p>
          <a:p>
            <a:pPr lvl="2"/>
            <a:r>
              <a:rPr lang="en-US" dirty="0" smtClean="0"/>
              <a:t>Pre-publication review by members of any proposed published research.</a:t>
            </a:r>
          </a:p>
          <a:p>
            <a:pPr lvl="2"/>
            <a:r>
              <a:rPr lang="en-US" dirty="0" smtClean="0"/>
              <a:t>Any intellectual property developed can be use license fee free to members of CCAA. </a:t>
            </a:r>
            <a:endParaRPr lang="en-US" dirty="0"/>
          </a:p>
        </p:txBody>
      </p:sp>
      <p:sp>
        <p:nvSpPr>
          <p:cNvPr id="4" name="TextBox 3"/>
          <p:cNvSpPr txBox="1"/>
          <p:nvPr/>
        </p:nvSpPr>
        <p:spPr>
          <a:xfrm>
            <a:off x="727553" y="6260068"/>
            <a:ext cx="6473054" cy="369332"/>
          </a:xfrm>
          <a:prstGeom prst="rect">
            <a:avLst/>
          </a:prstGeom>
          <a:noFill/>
        </p:spPr>
        <p:txBody>
          <a:bodyPr wrap="none" rtlCol="0">
            <a:spAutoFit/>
          </a:bodyPr>
          <a:lstStyle/>
          <a:p>
            <a:r>
              <a:rPr lang="en-US" dirty="0" smtClean="0"/>
              <a:t>* </a:t>
            </a:r>
            <a:r>
              <a:rPr lang="en-US" sz="1600" i="1" dirty="0" smtClean="0"/>
              <a:t>Invoiced typically in June of CCAA’s fiscal year, which is 1 July thru 30 June.</a:t>
            </a:r>
            <a:endParaRPr lang="en-US" sz="1600" i="1" dirty="0"/>
          </a:p>
        </p:txBody>
      </p:sp>
    </p:spTree>
    <p:extLst>
      <p:ext uri="{BB962C8B-B14F-4D97-AF65-F5344CB8AC3E}">
        <p14:creationId xmlns:p14="http://schemas.microsoft.com/office/powerpoint/2010/main" val="2650738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47800"/>
            <a:ext cx="8991601" cy="5262979"/>
          </a:xfrm>
          <a:prstGeom prst="rect">
            <a:avLst/>
          </a:prstGeom>
        </p:spPr>
        <p:txBody>
          <a:bodyPr wrap="square">
            <a:spAutoFit/>
          </a:bodyPr>
          <a:lstStyle/>
          <a:p>
            <a:pPr marL="342900" lvl="0" indent="-342900"/>
            <a:r>
              <a:rPr lang="en-US" sz="2200" b="1" dirty="0" smtClean="0"/>
              <a:t>Risk Analytics and Active </a:t>
            </a:r>
            <a:r>
              <a:rPr lang="en-US" sz="2200" b="1" dirty="0"/>
              <a:t>Cyber </a:t>
            </a:r>
            <a:r>
              <a:rPr lang="en-US" sz="2200" b="1" dirty="0" smtClean="0"/>
              <a:t>Defense </a:t>
            </a:r>
            <a:endParaRPr lang="en-US" sz="2200" dirty="0"/>
          </a:p>
          <a:p>
            <a:pPr marL="742950" lvl="1" indent="-285750"/>
            <a:r>
              <a:rPr lang="en-US" sz="2200" dirty="0"/>
              <a:t>• </a:t>
            </a:r>
            <a:r>
              <a:rPr lang="en-US" sz="2200" dirty="0" smtClean="0"/>
              <a:t>Integrated Risk Analytics using XCCDF and Network Configuration</a:t>
            </a:r>
          </a:p>
          <a:p>
            <a:pPr lvl="1"/>
            <a:r>
              <a:rPr lang="en-US" sz="2200" dirty="0"/>
              <a:t>• </a:t>
            </a:r>
            <a:r>
              <a:rPr lang="en-US" sz="2200" dirty="0" smtClean="0"/>
              <a:t>Real-Time Detection and Mitigation of Application-level Stealthy (Low and Slow) DDoS Attacks </a:t>
            </a:r>
          </a:p>
          <a:p>
            <a:pPr marL="742950" lvl="1" indent="-285750"/>
            <a:r>
              <a:rPr lang="en-US" sz="2200" dirty="0" smtClean="0"/>
              <a:t>• Dynamic &amp; Efficient Risk Mitigation Using XCCDF-based Risk Analysis</a:t>
            </a:r>
            <a:r>
              <a:rPr lang="en-US" sz="2200" b="1" dirty="0" smtClean="0"/>
              <a:t> </a:t>
            </a:r>
            <a:endParaRPr lang="en-US" sz="2200" dirty="0" smtClean="0"/>
          </a:p>
          <a:p>
            <a:pPr marL="342900" lvl="0" indent="-342900"/>
            <a:r>
              <a:rPr lang="en-US" sz="2200" dirty="0" smtClean="0"/>
              <a:t> </a:t>
            </a:r>
            <a:r>
              <a:rPr lang="en-US" sz="2200" b="1" dirty="0"/>
              <a:t>Cyber Resiliency and Cyber Intelligence </a:t>
            </a:r>
            <a:endParaRPr lang="en-US" sz="2200" dirty="0"/>
          </a:p>
          <a:p>
            <a:pPr marL="742950" lvl="1" indent="-285750"/>
            <a:r>
              <a:rPr lang="en-US" sz="2200" dirty="0"/>
              <a:t>• Cyber Agility for Proactive Defense </a:t>
            </a:r>
          </a:p>
          <a:p>
            <a:pPr marL="742950" lvl="1" indent="-285750"/>
            <a:r>
              <a:rPr lang="en-US" sz="2200" dirty="0"/>
              <a:t>• Hardening Network Configurations in the Face of Zero-Day </a:t>
            </a:r>
            <a:r>
              <a:rPr lang="en-US" sz="2200" dirty="0" smtClean="0"/>
              <a:t>Vulnerabilities </a:t>
            </a:r>
            <a:endParaRPr lang="en-US" sz="2200" dirty="0"/>
          </a:p>
          <a:p>
            <a:pPr marL="742950" lvl="1" indent="-285750"/>
            <a:r>
              <a:rPr lang="en-US" sz="2200" dirty="0"/>
              <a:t>• </a:t>
            </a:r>
            <a:r>
              <a:rPr lang="en-US" sz="2200" dirty="0" smtClean="0"/>
              <a:t>Multi-layer Cyber Resiliency and Agility</a:t>
            </a:r>
            <a:endParaRPr lang="en-US" sz="2200" dirty="0"/>
          </a:p>
          <a:p>
            <a:pPr marL="742950" lvl="1" indent="-285750"/>
            <a:r>
              <a:rPr lang="en-US" sz="2200" dirty="0"/>
              <a:t>• </a:t>
            </a:r>
            <a:r>
              <a:rPr lang="en-US" sz="2200" dirty="0" smtClean="0"/>
              <a:t>Active Cyber Deception </a:t>
            </a:r>
            <a:endParaRPr lang="en-US" sz="2200" dirty="0"/>
          </a:p>
          <a:p>
            <a:pPr marL="742950" lvl="1" indent="-285750"/>
            <a:r>
              <a:rPr lang="en-US" sz="2200" dirty="0"/>
              <a:t>• </a:t>
            </a:r>
            <a:r>
              <a:rPr lang="en-US" sz="2200" dirty="0" smtClean="0"/>
              <a:t>Automated STIX Enrichment and Generation </a:t>
            </a:r>
            <a:endParaRPr lang="en-US" sz="2200" dirty="0">
              <a:effectLst/>
            </a:endParaRPr>
          </a:p>
          <a:p>
            <a:pPr marL="342900" lvl="0" indent="-342900"/>
            <a:r>
              <a:rPr lang="en-US" sz="2400" b="1" dirty="0"/>
              <a:t>Optimal Decision Making for Cyber Risk Mitigation </a:t>
            </a:r>
            <a:endParaRPr lang="en-US" sz="2400" dirty="0"/>
          </a:p>
          <a:p>
            <a:pPr marL="742950" lvl="1" indent="-285750"/>
            <a:r>
              <a:rPr lang="en-US" sz="2400" dirty="0"/>
              <a:t>•</a:t>
            </a:r>
            <a:r>
              <a:rPr lang="en-US" sz="900" dirty="0"/>
              <a:t> </a:t>
            </a:r>
            <a:r>
              <a:rPr lang="en-US" sz="2400" dirty="0"/>
              <a:t>Cyber Defense Matrix</a:t>
            </a:r>
          </a:p>
          <a:p>
            <a:pPr marL="742950" lvl="1" indent="-285750"/>
            <a:r>
              <a:rPr lang="en-US" sz="2400" dirty="0"/>
              <a:t>•</a:t>
            </a:r>
            <a:r>
              <a:rPr lang="en-US" sz="900" dirty="0"/>
              <a:t> </a:t>
            </a:r>
            <a:r>
              <a:rPr lang="en-US" sz="2400" dirty="0"/>
              <a:t>Objective Evaluation of the top 20 Critical Security Controls </a:t>
            </a:r>
            <a:endParaRPr lang="en-US" sz="2400" b="1" dirty="0"/>
          </a:p>
        </p:txBody>
      </p:sp>
      <p:sp>
        <p:nvSpPr>
          <p:cNvPr id="3" name="Title 1"/>
          <p:cNvSpPr txBox="1">
            <a:spLocks/>
          </p:cNvSpPr>
          <p:nvPr/>
        </p:nvSpPr>
        <p:spPr>
          <a:xfrm>
            <a:off x="457199" y="838200"/>
            <a:ext cx="8229600" cy="4270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4F6228"/>
                </a:solidFill>
              </a:rPr>
              <a:t>Current and Perspective Projects</a:t>
            </a:r>
            <a:endParaRPr lang="en-US" b="1" dirty="0">
              <a:solidFill>
                <a:srgbClr val="4F6228"/>
              </a:solidFill>
            </a:endParaRPr>
          </a:p>
        </p:txBody>
      </p:sp>
      <p:sp>
        <p:nvSpPr>
          <p:cNvPr id="4" name="TextBox 3"/>
          <p:cNvSpPr txBox="1"/>
          <p:nvPr/>
        </p:nvSpPr>
        <p:spPr>
          <a:xfrm>
            <a:off x="1752600" y="6472569"/>
            <a:ext cx="6092822" cy="400110"/>
          </a:xfrm>
          <a:prstGeom prst="rect">
            <a:avLst/>
          </a:prstGeom>
          <a:noFill/>
        </p:spPr>
        <p:txBody>
          <a:bodyPr wrap="none" rtlCol="0">
            <a:spAutoFit/>
          </a:bodyPr>
          <a:lstStyle/>
          <a:p>
            <a:r>
              <a:rPr lang="en-US" sz="2000" dirty="0" smtClean="0">
                <a:solidFill>
                  <a:srgbClr val="FF0000"/>
                </a:solidFill>
              </a:rPr>
              <a:t>For more information, please visit </a:t>
            </a:r>
            <a:r>
              <a:rPr lang="en-US" sz="2000" b="1" dirty="0" smtClean="0">
                <a:solidFill>
                  <a:schemeClr val="tx2"/>
                </a:solidFill>
              </a:rPr>
              <a:t>WWW.CCAA-NSF.ORG</a:t>
            </a:r>
            <a:endParaRPr lang="en-US" sz="2000" b="1" dirty="0">
              <a:solidFill>
                <a:schemeClr val="tx2"/>
              </a:solidFill>
            </a:endParaRPr>
          </a:p>
        </p:txBody>
      </p:sp>
    </p:spTree>
    <p:extLst>
      <p:ext uri="{BB962C8B-B14F-4D97-AF65-F5344CB8AC3E}">
        <p14:creationId xmlns:p14="http://schemas.microsoft.com/office/powerpoint/2010/main" val="118906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76400"/>
            <a:ext cx="8915400" cy="4801314"/>
          </a:xfrm>
          <a:prstGeom prst="rect">
            <a:avLst/>
          </a:prstGeom>
        </p:spPr>
        <p:txBody>
          <a:bodyPr wrap="square">
            <a:spAutoFit/>
          </a:bodyPr>
          <a:lstStyle/>
          <a:p>
            <a:pPr lvl="0"/>
            <a:r>
              <a:rPr lang="en-US" sz="2200" b="1" dirty="0"/>
              <a:t>Secure and Usable Novel Identity Management </a:t>
            </a:r>
            <a:endParaRPr lang="en-US" sz="2200" dirty="0"/>
          </a:p>
          <a:p>
            <a:pPr lvl="1"/>
            <a:r>
              <a:rPr lang="en-US" sz="2200" dirty="0"/>
              <a:t>• Analytical Verification of Cloud Configurations by Users </a:t>
            </a:r>
          </a:p>
          <a:p>
            <a:pPr lvl="1"/>
            <a:r>
              <a:rPr lang="en-US" sz="2200" dirty="0"/>
              <a:t>• Authentication using Visual Analytics and Interaction Provenance </a:t>
            </a:r>
            <a:endParaRPr lang="en-US" sz="2400" b="1" dirty="0" smtClean="0"/>
          </a:p>
          <a:p>
            <a:pPr marL="342900" lvl="0" indent="-342900"/>
            <a:r>
              <a:rPr lang="en-US" sz="2400" b="1" dirty="0" smtClean="0"/>
              <a:t>Web, Mobile and Software Security Analytics </a:t>
            </a:r>
            <a:endParaRPr lang="en-US" sz="2400" dirty="0" smtClean="0"/>
          </a:p>
          <a:p>
            <a:pPr marL="742950" lvl="1" indent="-285750"/>
            <a:r>
              <a:rPr lang="en-US" sz="2400" dirty="0" smtClean="0"/>
              <a:t>•</a:t>
            </a:r>
            <a:r>
              <a:rPr lang="en-US" sz="900" dirty="0" smtClean="0"/>
              <a:t> </a:t>
            </a:r>
            <a:r>
              <a:rPr lang="en-US" sz="2400" dirty="0"/>
              <a:t>Fortifying Event Mechanisms on Smart Phones as a Service </a:t>
            </a:r>
          </a:p>
          <a:p>
            <a:pPr marL="742950" lvl="1" indent="-285750"/>
            <a:r>
              <a:rPr lang="en-US" sz="2400" dirty="0"/>
              <a:t>•</a:t>
            </a:r>
            <a:r>
              <a:rPr lang="en-US" sz="900" dirty="0"/>
              <a:t> </a:t>
            </a:r>
            <a:r>
              <a:rPr lang="en-US" sz="2400" dirty="0"/>
              <a:t>Mitigating Malicious Application Logic through Build Assurance </a:t>
            </a:r>
          </a:p>
          <a:p>
            <a:pPr marL="742950" lvl="1" indent="-285750"/>
            <a:r>
              <a:rPr lang="en-US" sz="2400" dirty="0"/>
              <a:t>•</a:t>
            </a:r>
            <a:r>
              <a:rPr lang="en-US" sz="900" dirty="0"/>
              <a:t> </a:t>
            </a:r>
            <a:r>
              <a:rPr lang="en-US" sz="2400" dirty="0"/>
              <a:t>Web Application Defense by Mystification</a:t>
            </a:r>
          </a:p>
          <a:p>
            <a:pPr marL="342900" lvl="0" indent="-342900"/>
            <a:r>
              <a:rPr lang="en-US" sz="900" dirty="0" smtClean="0"/>
              <a:t> </a:t>
            </a:r>
            <a:r>
              <a:rPr lang="en-US" sz="2400" b="1" dirty="0"/>
              <a:t>Configuration Security Analytics </a:t>
            </a:r>
            <a:endParaRPr lang="en-US" sz="2400" dirty="0"/>
          </a:p>
          <a:p>
            <a:pPr marL="742950" lvl="1" indent="-285750"/>
            <a:r>
              <a:rPr lang="en-US" sz="2400" dirty="0" smtClean="0"/>
              <a:t>•</a:t>
            </a:r>
            <a:r>
              <a:rPr lang="en-US" sz="900" dirty="0" smtClean="0"/>
              <a:t> </a:t>
            </a:r>
            <a:r>
              <a:rPr lang="en-US" sz="2400" dirty="0"/>
              <a:t>A Course on Certified Ethical Hacking</a:t>
            </a:r>
          </a:p>
          <a:p>
            <a:pPr marL="742950" lvl="1" indent="-285750"/>
            <a:r>
              <a:rPr lang="en-US" sz="2400" dirty="0"/>
              <a:t>•</a:t>
            </a:r>
            <a:r>
              <a:rPr lang="en-US" sz="900" dirty="0"/>
              <a:t> </a:t>
            </a:r>
            <a:r>
              <a:rPr lang="en-US" sz="2400" dirty="0"/>
              <a:t>An Ontology Based Methodology for Analyzing Web Application Firewall Rules</a:t>
            </a:r>
          </a:p>
          <a:p>
            <a:pPr marL="742950" lvl="1" indent="-285750"/>
            <a:r>
              <a:rPr lang="en-US" sz="2400" dirty="0"/>
              <a:t>•</a:t>
            </a:r>
            <a:r>
              <a:rPr lang="en-US" sz="900" dirty="0"/>
              <a:t> </a:t>
            </a:r>
            <a:r>
              <a:rPr lang="en-US" sz="2400" dirty="0"/>
              <a:t>Developing and Evaluating Serious Video Games for Cultivating High Level Cybersecurity Expertise </a:t>
            </a:r>
            <a:endParaRPr lang="en-US" sz="2400" dirty="0">
              <a:effectLst/>
            </a:endParaRPr>
          </a:p>
        </p:txBody>
      </p:sp>
      <p:sp>
        <p:nvSpPr>
          <p:cNvPr id="3" name="Title 1"/>
          <p:cNvSpPr txBox="1">
            <a:spLocks/>
          </p:cNvSpPr>
          <p:nvPr/>
        </p:nvSpPr>
        <p:spPr>
          <a:xfrm>
            <a:off x="457200" y="990600"/>
            <a:ext cx="8229600" cy="4270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4F6228"/>
                </a:solidFill>
              </a:rPr>
              <a:t>Current and Perspective Projects</a:t>
            </a:r>
            <a:endParaRPr lang="en-US" b="1" dirty="0">
              <a:solidFill>
                <a:srgbClr val="4F6228"/>
              </a:solidFill>
            </a:endParaRPr>
          </a:p>
        </p:txBody>
      </p:sp>
      <p:sp>
        <p:nvSpPr>
          <p:cNvPr id="4" name="TextBox 3"/>
          <p:cNvSpPr txBox="1"/>
          <p:nvPr/>
        </p:nvSpPr>
        <p:spPr>
          <a:xfrm>
            <a:off x="1752600" y="6472569"/>
            <a:ext cx="6092822" cy="400110"/>
          </a:xfrm>
          <a:prstGeom prst="rect">
            <a:avLst/>
          </a:prstGeom>
          <a:noFill/>
        </p:spPr>
        <p:txBody>
          <a:bodyPr wrap="none" rtlCol="0">
            <a:spAutoFit/>
          </a:bodyPr>
          <a:lstStyle/>
          <a:p>
            <a:r>
              <a:rPr lang="en-US" sz="2000" dirty="0" smtClean="0">
                <a:solidFill>
                  <a:srgbClr val="FF0000"/>
                </a:solidFill>
              </a:rPr>
              <a:t>For more information, please visit </a:t>
            </a:r>
            <a:r>
              <a:rPr lang="en-US" sz="2000" b="1" dirty="0" smtClean="0">
                <a:solidFill>
                  <a:schemeClr val="tx2"/>
                </a:solidFill>
              </a:rPr>
              <a:t>WWW.CCAA-NSF.ORG</a:t>
            </a:r>
            <a:endParaRPr lang="en-US" sz="2000" b="1" dirty="0">
              <a:solidFill>
                <a:schemeClr val="tx2"/>
              </a:solidFill>
            </a:endParaRPr>
          </a:p>
        </p:txBody>
      </p:sp>
    </p:spTree>
    <p:extLst>
      <p:ext uri="{BB962C8B-B14F-4D97-AF65-F5344CB8AC3E}">
        <p14:creationId xmlns:p14="http://schemas.microsoft.com/office/powerpoint/2010/main" val="87111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534400" cy="5257800"/>
          </a:xfrm>
        </p:spPr>
        <p:txBody>
          <a:bodyPr>
            <a:normAutofit/>
          </a:bodyPr>
          <a:lstStyle/>
          <a:p>
            <a:pPr marL="457200" indent="-457200">
              <a:buFont typeface="+mj-lt"/>
              <a:buAutoNum type="arabicPeriod" startAt="5"/>
            </a:pPr>
            <a:r>
              <a:rPr lang="en-US" sz="2800" dirty="0" smtClean="0"/>
              <a:t>Attackers have been freely and efficiently collaborating and sharing (dark web), </a:t>
            </a:r>
            <a:r>
              <a:rPr lang="en-US" sz="2800" b="1" dirty="0" smtClean="0"/>
              <a:t>while </a:t>
            </a:r>
            <a:r>
              <a:rPr lang="en-US" sz="2800" dirty="0" smtClean="0"/>
              <a:t>threat information sharing is hard to constitute, make-sense and actuate.</a:t>
            </a:r>
          </a:p>
          <a:p>
            <a:pPr marL="457200" indent="-457200">
              <a:buFont typeface="+mj-lt"/>
              <a:buAutoNum type="arabicPeriod" startAt="5"/>
            </a:pPr>
            <a:r>
              <a:rPr lang="en-US" sz="2800" dirty="0" smtClean="0"/>
              <a:t>Hacking is a big-time money making,</a:t>
            </a:r>
            <a:r>
              <a:rPr lang="en-US" sz="2800" b="1" dirty="0" smtClean="0"/>
              <a:t> while </a:t>
            </a:r>
            <a:r>
              <a:rPr lang="en-US" sz="2800" dirty="0" smtClean="0"/>
              <a:t>cybersecurity is hard to sell (as it is not a commodity). </a:t>
            </a:r>
          </a:p>
          <a:p>
            <a:pPr marL="457200" indent="-457200">
              <a:buFont typeface="+mj-lt"/>
              <a:buAutoNum type="arabicPeriod" startAt="5"/>
            </a:pPr>
            <a:r>
              <a:rPr lang="en-US" sz="2800" dirty="0" smtClean="0"/>
              <a:t>As hacking is highly attractive for recruitments, cyber education is slow in speed and low in </a:t>
            </a:r>
            <a:r>
              <a:rPr lang="en-US" sz="2800" dirty="0" smtClean="0"/>
              <a:t>bandwidth.</a:t>
            </a:r>
          </a:p>
          <a:p>
            <a:pPr marL="457200" indent="-457200">
              <a:buFont typeface="+mj-lt"/>
              <a:buAutoNum type="arabicPeriod" startAt="5"/>
            </a:pPr>
            <a:r>
              <a:rPr lang="en-US" sz="2800" dirty="0" smtClean="0"/>
              <a:t>Adversary can attack but (so far) defenders can not counter-attack </a:t>
            </a:r>
            <a:endParaRPr lang="en-US" sz="2800" dirty="0"/>
          </a:p>
        </p:txBody>
      </p:sp>
      <p:sp>
        <p:nvSpPr>
          <p:cNvPr id="5" name="Title 1"/>
          <p:cNvSpPr txBox="1">
            <a:spLocks/>
          </p:cNvSpPr>
          <p:nvPr/>
        </p:nvSpPr>
        <p:spPr>
          <a:xfrm>
            <a:off x="152400" y="914400"/>
            <a:ext cx="8991600" cy="427038"/>
          </a:xfrm>
          <a:prstGeom prst="rect">
            <a:avLst/>
          </a:prstGeom>
        </p:spPr>
        <p:txBody>
          <a:bodyP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3800" b="1" dirty="0" smtClean="0">
                <a:solidFill>
                  <a:schemeClr val="tx2"/>
                </a:solidFill>
              </a:rPr>
              <a:t>8 </a:t>
            </a:r>
            <a:r>
              <a:rPr lang="en-US" sz="3800" b="1" dirty="0" smtClean="0">
                <a:solidFill>
                  <a:schemeClr val="tx2"/>
                </a:solidFill>
              </a:rPr>
              <a:t>Reasons for Asymmetry in Cyber Warfare</a:t>
            </a:r>
            <a:endParaRPr lang="en-US" sz="3800" b="1" dirty="0">
              <a:solidFill>
                <a:schemeClr val="tx2"/>
              </a:solidFill>
            </a:endParaRPr>
          </a:p>
        </p:txBody>
      </p:sp>
    </p:spTree>
    <p:extLst>
      <p:ext uri="{BB962C8B-B14F-4D97-AF65-F5344CB8AC3E}">
        <p14:creationId xmlns:p14="http://schemas.microsoft.com/office/powerpoint/2010/main" val="4188461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smtClean="0"/>
              <a:t>CCAA Key Challenges Project Metrics</a:t>
            </a:r>
            <a:endParaRPr lang="en-US" sz="2400" b="1" dirty="0"/>
          </a:p>
        </p:txBody>
      </p:sp>
      <p:sp>
        <p:nvSpPr>
          <p:cNvPr id="3" name="Content Placeholder 2"/>
          <p:cNvSpPr>
            <a:spLocks noGrp="1"/>
          </p:cNvSpPr>
          <p:nvPr>
            <p:ph idx="1"/>
          </p:nvPr>
        </p:nvSpPr>
        <p:spPr/>
        <p:txBody>
          <a:bodyPr>
            <a:normAutofit/>
          </a:bodyPr>
          <a:lstStyle/>
          <a:p>
            <a:endParaRPr lang="en-US" sz="2100" dirty="0"/>
          </a:p>
          <a:p>
            <a:r>
              <a:rPr lang="en-US" sz="2400" b="1" dirty="0" err="1"/>
              <a:t>Provablity</a:t>
            </a:r>
            <a:r>
              <a:rPr lang="en-US" sz="2400" dirty="0"/>
              <a:t> – cyber </a:t>
            </a:r>
            <a:r>
              <a:rPr lang="en-US" sz="2400" dirty="0" err="1"/>
              <a:t>assurability</a:t>
            </a:r>
            <a:r>
              <a:rPr lang="en-US" sz="2400" dirty="0"/>
              <a:t>  by design</a:t>
            </a:r>
          </a:p>
          <a:p>
            <a:r>
              <a:rPr lang="en-US" sz="2400" b="1" dirty="0"/>
              <a:t>Measurability</a:t>
            </a:r>
            <a:r>
              <a:rPr lang="en-US" sz="2400" dirty="0"/>
              <a:t> – metrics to measure security and insecurity </a:t>
            </a:r>
          </a:p>
          <a:p>
            <a:r>
              <a:rPr lang="en-US" sz="2400" b="1" dirty="0"/>
              <a:t>Predictability</a:t>
            </a:r>
            <a:r>
              <a:rPr lang="en-US" sz="2400" dirty="0"/>
              <a:t> – attacks, strategies and impact</a:t>
            </a:r>
          </a:p>
          <a:p>
            <a:r>
              <a:rPr lang="en-US" sz="2400" b="1" dirty="0"/>
              <a:t>Resiliency</a:t>
            </a:r>
            <a:r>
              <a:rPr lang="en-US" sz="2400" dirty="0"/>
              <a:t> – protecting the integrity mission during and after attacks</a:t>
            </a:r>
          </a:p>
          <a:p>
            <a:r>
              <a:rPr lang="en-US" sz="2400" b="1" dirty="0"/>
              <a:t>Automation</a:t>
            </a:r>
            <a:r>
              <a:rPr lang="en-US" sz="2400" dirty="0"/>
              <a:t> – human is </a:t>
            </a:r>
            <a:r>
              <a:rPr lang="en-US" sz="2400" dirty="0">
                <a:solidFill>
                  <a:schemeClr val="accent2">
                    <a:lumMod val="75000"/>
                  </a:schemeClr>
                </a:solidFill>
              </a:rPr>
              <a:t>ON</a:t>
            </a:r>
            <a:r>
              <a:rPr lang="en-US" sz="2400" dirty="0"/>
              <a:t> or </a:t>
            </a:r>
            <a:r>
              <a:rPr lang="en-US" sz="2400" dirty="0">
                <a:solidFill>
                  <a:schemeClr val="accent2">
                    <a:lumMod val="75000"/>
                  </a:schemeClr>
                </a:solidFill>
              </a:rPr>
              <a:t>OFF</a:t>
            </a:r>
            <a:r>
              <a:rPr lang="en-US" sz="2400" dirty="0"/>
              <a:t> the loop!</a:t>
            </a:r>
          </a:p>
          <a:p>
            <a:r>
              <a:rPr lang="en-US" sz="2400" b="1" dirty="0"/>
              <a:t>High-capacity Talent Pipeline</a:t>
            </a:r>
            <a:r>
              <a:rPr lang="en-US" sz="2400" dirty="0"/>
              <a:t>– programs to graduate high quality in a short time.</a:t>
            </a:r>
          </a:p>
          <a:p>
            <a:endParaRPr lang="en-US" sz="2400"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30</a:t>
            </a:fld>
            <a:endParaRPr lang="en-US" dirty="0"/>
          </a:p>
        </p:txBody>
      </p:sp>
    </p:spTree>
    <p:extLst>
      <p:ext uri="{BB962C8B-B14F-4D97-AF65-F5344CB8AC3E}">
        <p14:creationId xmlns:p14="http://schemas.microsoft.com/office/powerpoint/2010/main" val="324365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07" y="1277915"/>
            <a:ext cx="8229600" cy="320279"/>
          </a:xfrm>
        </p:spPr>
        <p:txBody>
          <a:bodyPr/>
          <a:lstStyle/>
          <a:p>
            <a:r>
              <a:rPr lang="en-US" sz="2700" b="1" i="1" dirty="0"/>
              <a:t>CCAA Projects Address Cybersecurity Challenges</a:t>
            </a:r>
            <a:endParaRPr lang="en-US" sz="2700" b="1"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64912041"/>
              </p:ext>
            </p:extLst>
          </p:nvPr>
        </p:nvGraphicFramePr>
        <p:xfrm>
          <a:off x="228600" y="2068093"/>
          <a:ext cx="8686801" cy="3818358"/>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773875">
                  <a:extLst>
                    <a:ext uri="{9D8B030D-6E8A-4147-A177-3AD203B41FA5}">
                      <a16:colId xmlns:a16="http://schemas.microsoft.com/office/drawing/2014/main" val="20001"/>
                    </a:ext>
                  </a:extLst>
                </a:gridCol>
                <a:gridCol w="978725">
                  <a:extLst>
                    <a:ext uri="{9D8B030D-6E8A-4147-A177-3AD203B41FA5}">
                      <a16:colId xmlns:a16="http://schemas.microsoft.com/office/drawing/2014/main" val="20002"/>
                    </a:ext>
                  </a:extLst>
                </a:gridCol>
                <a:gridCol w="742951">
                  <a:extLst>
                    <a:ext uri="{9D8B030D-6E8A-4147-A177-3AD203B41FA5}">
                      <a16:colId xmlns:a16="http://schemas.microsoft.com/office/drawing/2014/main" val="20003"/>
                    </a:ext>
                  </a:extLst>
                </a:gridCol>
                <a:gridCol w="628650">
                  <a:extLst>
                    <a:ext uri="{9D8B030D-6E8A-4147-A177-3AD203B41FA5}">
                      <a16:colId xmlns:a16="http://schemas.microsoft.com/office/drawing/2014/main" val="20004"/>
                    </a:ext>
                  </a:extLst>
                </a:gridCol>
                <a:gridCol w="868680">
                  <a:extLst>
                    <a:ext uri="{9D8B030D-6E8A-4147-A177-3AD203B41FA5}">
                      <a16:colId xmlns:a16="http://schemas.microsoft.com/office/drawing/2014/main" val="20005"/>
                    </a:ext>
                  </a:extLst>
                </a:gridCol>
                <a:gridCol w="868680">
                  <a:extLst>
                    <a:ext uri="{9D8B030D-6E8A-4147-A177-3AD203B41FA5}">
                      <a16:colId xmlns:a16="http://schemas.microsoft.com/office/drawing/2014/main" val="20006"/>
                    </a:ext>
                  </a:extLst>
                </a:gridCol>
                <a:gridCol w="868680">
                  <a:extLst>
                    <a:ext uri="{9D8B030D-6E8A-4147-A177-3AD203B41FA5}">
                      <a16:colId xmlns:a16="http://schemas.microsoft.com/office/drawing/2014/main" val="20007"/>
                    </a:ext>
                  </a:extLst>
                </a:gridCol>
                <a:gridCol w="868680">
                  <a:extLst>
                    <a:ext uri="{9D8B030D-6E8A-4147-A177-3AD203B41FA5}">
                      <a16:colId xmlns:a16="http://schemas.microsoft.com/office/drawing/2014/main" val="20008"/>
                    </a:ext>
                  </a:extLst>
                </a:gridCol>
                <a:gridCol w="868680">
                  <a:extLst>
                    <a:ext uri="{9D8B030D-6E8A-4147-A177-3AD203B41FA5}">
                      <a16:colId xmlns:a16="http://schemas.microsoft.com/office/drawing/2014/main" val="20009"/>
                    </a:ext>
                  </a:extLst>
                </a:gridCol>
              </a:tblGrid>
              <a:tr h="1192216">
                <a:tc>
                  <a:txBody>
                    <a:bodyPr/>
                    <a:lstStyle/>
                    <a:p>
                      <a:endParaRPr lang="en-US" sz="1400" dirty="0"/>
                    </a:p>
                  </a:txBody>
                  <a:tcPr marL="68580" marR="68580" marT="34290" marB="34290"/>
                </a:tc>
                <a:tc>
                  <a:txBody>
                    <a:bodyPr/>
                    <a:lstStyle/>
                    <a:p>
                      <a:r>
                        <a:rPr lang="en-US" sz="1400" b="1" dirty="0" smtClean="0">
                          <a:solidFill>
                            <a:srgbClr val="FFFF00"/>
                          </a:solidFill>
                        </a:rPr>
                        <a:t>Risk-Mitigation XCCDF</a:t>
                      </a:r>
                      <a:endParaRPr lang="en-US" sz="1400" b="1" dirty="0">
                        <a:solidFill>
                          <a:srgbClr val="FFFF00"/>
                        </a:solidFill>
                      </a:endParaRPr>
                    </a:p>
                  </a:txBody>
                  <a:tcPr marL="68580" marR="68580" marT="34290" marB="34290"/>
                </a:tc>
                <a:tc>
                  <a:txBody>
                    <a:bodyPr/>
                    <a:lstStyle/>
                    <a:p>
                      <a:r>
                        <a:rPr lang="en-US" sz="1400" b="1" dirty="0" smtClean="0">
                          <a:solidFill>
                            <a:srgbClr val="FFFF00"/>
                          </a:solidFill>
                        </a:rPr>
                        <a:t>Multi-layer</a:t>
                      </a:r>
                      <a:r>
                        <a:rPr lang="en-US" sz="1400" b="1" baseline="0" dirty="0" smtClean="0">
                          <a:solidFill>
                            <a:srgbClr val="FFFF00"/>
                          </a:solidFill>
                        </a:rPr>
                        <a:t> Resiliency</a:t>
                      </a:r>
                      <a:endParaRPr lang="en-US" sz="1400" b="1" dirty="0">
                        <a:solidFill>
                          <a:srgbClr val="FFFF00"/>
                        </a:solidFill>
                      </a:endParaRPr>
                    </a:p>
                  </a:txBody>
                  <a:tcPr marL="68580" marR="68580" marT="34290" marB="34290"/>
                </a:tc>
                <a:tc>
                  <a:txBody>
                    <a:bodyPr/>
                    <a:lstStyle/>
                    <a:p>
                      <a:r>
                        <a:rPr lang="en-US" sz="1400" b="1" dirty="0" smtClean="0">
                          <a:solidFill>
                            <a:srgbClr val="FFFF00"/>
                          </a:solidFill>
                        </a:rPr>
                        <a:t>IMPACT</a:t>
                      </a:r>
                      <a:endParaRPr lang="en-US" sz="1400" b="1" dirty="0">
                        <a:solidFill>
                          <a:srgbClr val="FFFF00"/>
                        </a:solidFill>
                      </a:endParaRPr>
                    </a:p>
                  </a:txBody>
                  <a:tcPr marL="68580" marR="68580" marT="34290" marB="34290"/>
                </a:tc>
                <a:tc>
                  <a:txBody>
                    <a:bodyPr/>
                    <a:lstStyle/>
                    <a:p>
                      <a:r>
                        <a:rPr lang="en-US" sz="1400" b="1" dirty="0" smtClean="0">
                          <a:solidFill>
                            <a:srgbClr val="FFFF00"/>
                          </a:solidFill>
                        </a:rPr>
                        <a:t>S&amp;L DDoS</a:t>
                      </a:r>
                      <a:endParaRPr lang="en-US" sz="1400" b="1" dirty="0">
                        <a:solidFill>
                          <a:srgbClr val="FFFF00"/>
                        </a:solidFill>
                      </a:endParaRPr>
                    </a:p>
                  </a:txBody>
                  <a:tcPr marL="68580" marR="68580" marT="34290" marB="34290"/>
                </a:tc>
                <a:tc>
                  <a:txBody>
                    <a:bodyPr/>
                    <a:lstStyle/>
                    <a:p>
                      <a:r>
                        <a:rPr lang="en-US" sz="1400" b="1" dirty="0" smtClean="0">
                          <a:solidFill>
                            <a:srgbClr val="FFFF00"/>
                          </a:solidFill>
                        </a:rPr>
                        <a:t>CDM</a:t>
                      </a:r>
                      <a:endParaRPr lang="en-US" sz="1400" b="1" dirty="0">
                        <a:solidFill>
                          <a:srgbClr val="FFFF00"/>
                        </a:solidFill>
                      </a:endParaRPr>
                    </a:p>
                  </a:txBody>
                  <a:tcPr marL="68580" marR="68580" marT="34290" marB="34290"/>
                </a:tc>
                <a:tc>
                  <a:txBody>
                    <a:bodyPr/>
                    <a:lstStyle/>
                    <a:p>
                      <a:r>
                        <a:rPr lang="en-US" sz="1400" b="1" dirty="0" smtClean="0">
                          <a:solidFill>
                            <a:srgbClr val="FFFF00"/>
                          </a:solidFill>
                        </a:rPr>
                        <a:t>Attack graph</a:t>
                      </a:r>
                      <a:endParaRPr lang="en-US" sz="1400" b="1" dirty="0">
                        <a:solidFill>
                          <a:srgbClr val="FFFF00"/>
                        </a:solidFill>
                      </a:endParaRPr>
                    </a:p>
                  </a:txBody>
                  <a:tcPr marL="68580" marR="68580" marT="34290" marB="34290"/>
                </a:tc>
                <a:tc>
                  <a:txBody>
                    <a:bodyPr/>
                    <a:lstStyle/>
                    <a:p>
                      <a:r>
                        <a:rPr lang="en-US" sz="1400" b="1" dirty="0" smtClean="0">
                          <a:solidFill>
                            <a:srgbClr val="FFFF00"/>
                          </a:solidFill>
                        </a:rPr>
                        <a:t>Cloud secure</a:t>
                      </a:r>
                      <a:endParaRPr lang="en-US" sz="1400" b="1" dirty="0">
                        <a:solidFill>
                          <a:srgbClr val="FFFF00"/>
                        </a:solidFill>
                      </a:endParaRPr>
                    </a:p>
                  </a:txBody>
                  <a:tcPr marL="68580" marR="68580" marT="34290" marB="34290"/>
                </a:tc>
                <a:tc>
                  <a:txBody>
                    <a:bodyPr/>
                    <a:lstStyle/>
                    <a:p>
                      <a:r>
                        <a:rPr lang="en-US" sz="1400" b="1" dirty="0" smtClean="0">
                          <a:solidFill>
                            <a:srgbClr val="FFFF00"/>
                          </a:solidFill>
                        </a:rPr>
                        <a:t>Secure  vehicle</a:t>
                      </a:r>
                      <a:r>
                        <a:rPr lang="en-US" sz="1400" b="1" baseline="0" dirty="0" smtClean="0">
                          <a:solidFill>
                            <a:srgbClr val="FFFF00"/>
                          </a:solidFill>
                        </a:rPr>
                        <a:t> </a:t>
                      </a:r>
                      <a:endParaRPr lang="en-US" sz="1400" b="1" dirty="0">
                        <a:solidFill>
                          <a:srgbClr val="FFFF00"/>
                        </a:solidFill>
                      </a:endParaRPr>
                    </a:p>
                  </a:txBody>
                  <a:tcPr marL="68580" marR="68580" marT="34290" marB="34290"/>
                </a:tc>
                <a:tc>
                  <a:txBody>
                    <a:bodyPr/>
                    <a:lstStyle/>
                    <a:p>
                      <a:r>
                        <a:rPr lang="en-US" sz="1400" b="1" dirty="0" smtClean="0">
                          <a:solidFill>
                            <a:srgbClr val="FFFF00"/>
                          </a:solidFill>
                        </a:rPr>
                        <a:t>Ethical hacking</a:t>
                      </a:r>
                      <a:endParaRPr lang="en-US" sz="1400" b="1" dirty="0">
                        <a:solidFill>
                          <a:srgbClr val="FFFF00"/>
                        </a:solidFill>
                      </a:endParaRPr>
                    </a:p>
                  </a:txBody>
                  <a:tcPr marL="68580" marR="68580" marT="34290" marB="34290"/>
                </a:tc>
                <a:extLst>
                  <a:ext uri="{0D108BD9-81ED-4DB2-BD59-A6C34878D82A}">
                    <a16:rowId xmlns:a16="http://schemas.microsoft.com/office/drawing/2014/main" val="10000"/>
                  </a:ext>
                </a:extLst>
              </a:tr>
              <a:tr h="302194">
                <a:tc>
                  <a:txBody>
                    <a:bodyPr/>
                    <a:lstStyle/>
                    <a:p>
                      <a:r>
                        <a:rPr lang="en-US" sz="1400" b="1" dirty="0" smtClean="0"/>
                        <a:t>Provability</a:t>
                      </a:r>
                      <a:endParaRPr lang="en-US" sz="1400" b="1"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1"/>
                  </a:ext>
                </a:extLst>
              </a:tr>
              <a:tr h="448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Measurability </a:t>
                      </a:r>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2"/>
                  </a:ext>
                </a:extLst>
              </a:tr>
              <a:tr h="302194">
                <a:tc>
                  <a:txBody>
                    <a:bodyPr/>
                    <a:lstStyle/>
                    <a:p>
                      <a:r>
                        <a:rPr lang="en-US" sz="1400" b="1" dirty="0" smtClean="0"/>
                        <a:t>Predictability </a:t>
                      </a:r>
                      <a:endParaRPr lang="en-US" sz="1400" b="1"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3"/>
                  </a:ext>
                </a:extLst>
              </a:tr>
              <a:tr h="302194">
                <a:tc>
                  <a:txBody>
                    <a:bodyPr/>
                    <a:lstStyle/>
                    <a:p>
                      <a:r>
                        <a:rPr lang="en-US" sz="1400" b="1" dirty="0" smtClean="0"/>
                        <a:t>Resiliency</a:t>
                      </a:r>
                      <a:endParaRPr lang="en-US" sz="1400" b="1"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4"/>
                  </a:ext>
                </a:extLst>
              </a:tr>
              <a:tr h="302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Automation </a:t>
                      </a:r>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5"/>
                  </a:ext>
                </a:extLst>
              </a:tr>
              <a:tr h="968675">
                <a:tc>
                  <a:txBody>
                    <a:bodyPr/>
                    <a:lstStyle/>
                    <a:p>
                      <a:r>
                        <a:rPr lang="en-US" sz="1400" b="1" dirty="0" smtClean="0"/>
                        <a:t>High-capacity Talent Pipeline</a:t>
                      </a:r>
                      <a:endParaRPr lang="en-US" sz="1400" b="1"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6"/>
                  </a:ext>
                </a:extLst>
              </a:tr>
            </a:tbl>
          </a:graphicData>
        </a:graphic>
      </p:graphicFrame>
      <p:pic>
        <p:nvPicPr>
          <p:cNvPr id="2051"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2216" y="326824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5928" y="3686836"/>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3550" y="4041420"/>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4700" y="403659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4700" y="3645180"/>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5160" y="4601236"/>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4700" y="460809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8016" y="432869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737" y="3700297"/>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737" y="3279801"/>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648" y="4011448"/>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3355" y="460809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8157" y="512879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2007" y="329999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157" y="364289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6300" y="435409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157" y="467159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3550" y="364289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3550" y="461444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26824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5100" y="461444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0907" y="404294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0" y="3668294"/>
            <a:ext cx="350044" cy="3111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Ehab\AppData\Local\Microsoft\Windows\Temporary Internet Files\Content.IE5\22378OVI\Check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5307" y="4639844"/>
            <a:ext cx="350044" cy="31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20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27038"/>
          </a:xfrm>
        </p:spPr>
        <p:txBody>
          <a:bodyPr/>
          <a:lstStyle/>
          <a:p>
            <a:pPr lvl="0"/>
            <a:r>
              <a:rPr lang="en-US" b="1" dirty="0">
                <a:solidFill>
                  <a:srgbClr val="4F6228"/>
                </a:solidFill>
                <a:latin typeface="+mn-lt"/>
                <a:ea typeface="Times New Roman"/>
                <a:cs typeface="Times New Roman"/>
              </a:rPr>
              <a:t>Benefits </a:t>
            </a:r>
            <a:r>
              <a:rPr lang="en-US" b="1" dirty="0" smtClean="0">
                <a:solidFill>
                  <a:srgbClr val="4F6228"/>
                </a:solidFill>
                <a:latin typeface="+mn-lt"/>
                <a:ea typeface="Times New Roman"/>
                <a:cs typeface="Times New Roman"/>
              </a:rPr>
              <a:t>of CCAA Membership</a:t>
            </a:r>
            <a:endParaRPr lang="en-US" dirty="0">
              <a:solidFill>
                <a:srgbClr val="4F6228"/>
              </a:solidFill>
              <a:latin typeface="+mn-lt"/>
            </a:endParaRPr>
          </a:p>
        </p:txBody>
      </p:sp>
      <p:sp>
        <p:nvSpPr>
          <p:cNvPr id="3" name="Content Placeholder 2"/>
          <p:cNvSpPr>
            <a:spLocks noGrp="1"/>
          </p:cNvSpPr>
          <p:nvPr>
            <p:ph idx="1"/>
          </p:nvPr>
        </p:nvSpPr>
        <p:spPr>
          <a:xfrm>
            <a:off x="457200" y="1874837"/>
            <a:ext cx="8382000" cy="4525963"/>
          </a:xfrm>
          <a:ln>
            <a:noFill/>
          </a:ln>
        </p:spPr>
        <p:txBody>
          <a:bodyPr>
            <a:noAutofit/>
          </a:bodyPr>
          <a:lstStyle/>
          <a:p>
            <a:pPr marL="284163" indent="-284163">
              <a:spcBef>
                <a:spcPts val="0"/>
              </a:spcBef>
              <a:spcAft>
                <a:spcPts val="1200"/>
              </a:spcAft>
            </a:pPr>
            <a:r>
              <a:rPr lang="en-US" sz="2000" dirty="0" smtClean="0">
                <a:ea typeface="Calibri"/>
                <a:cs typeface="Times New Roman"/>
              </a:rPr>
              <a:t>Create</a:t>
            </a:r>
            <a:r>
              <a:rPr lang="en-US" sz="2000" dirty="0">
                <a:ea typeface="Calibri"/>
                <a:cs typeface="Times New Roman"/>
              </a:rPr>
              <a:t>, direct and leverage specific pre-competitive research efforts required in this field that can benefit your organization.</a:t>
            </a:r>
          </a:p>
          <a:p>
            <a:pPr marL="284163" indent="-284163">
              <a:spcBef>
                <a:spcPts val="0"/>
              </a:spcBef>
              <a:spcAft>
                <a:spcPts val="1200"/>
              </a:spcAft>
            </a:pPr>
            <a:r>
              <a:rPr lang="en-US" sz="2000" dirty="0">
                <a:ea typeface="Calibri"/>
                <a:cs typeface="Times New Roman"/>
              </a:rPr>
              <a:t>Influence ongoing research quality and future research efforts through annual member advisory board reviews conducted twice a year.</a:t>
            </a:r>
          </a:p>
          <a:p>
            <a:pPr marL="284163" indent="-284163">
              <a:spcBef>
                <a:spcPts val="0"/>
              </a:spcBef>
              <a:spcAft>
                <a:spcPts val="1200"/>
              </a:spcAft>
            </a:pPr>
            <a:r>
              <a:rPr lang="en-US" sz="2000" dirty="0">
                <a:ea typeface="Calibri"/>
                <a:cs typeface="Times New Roman"/>
              </a:rPr>
              <a:t>Develop and foster new industry-to-industry and industry-to-government relationships and opportunities through interaction with industry, academic and  government key players in the field.</a:t>
            </a:r>
          </a:p>
          <a:p>
            <a:pPr marL="284163" indent="-284163">
              <a:spcBef>
                <a:spcPts val="0"/>
              </a:spcBef>
              <a:spcAft>
                <a:spcPts val="1200"/>
              </a:spcAft>
            </a:pPr>
            <a:r>
              <a:rPr lang="en-US" sz="2000" dirty="0">
                <a:ea typeface="Calibri"/>
                <a:cs typeface="Times New Roman"/>
              </a:rPr>
              <a:t>Gain advance knowledge of research results as they emerge. </a:t>
            </a:r>
          </a:p>
          <a:p>
            <a:pPr marL="284163" indent="-284163">
              <a:spcBef>
                <a:spcPts val="0"/>
              </a:spcBef>
              <a:spcAft>
                <a:spcPts val="1200"/>
              </a:spcAft>
            </a:pPr>
            <a:r>
              <a:rPr lang="en-US" sz="2000" dirty="0">
                <a:ea typeface="Calibri"/>
                <a:cs typeface="Times New Roman"/>
              </a:rPr>
              <a:t>Have access to students and researchers who may fulfill critical resource needs within member organizations.</a:t>
            </a:r>
          </a:p>
          <a:p>
            <a:pPr marL="284163" indent="-284163">
              <a:spcBef>
                <a:spcPts val="0"/>
              </a:spcBef>
              <a:spcAft>
                <a:spcPts val="1200"/>
              </a:spcAft>
            </a:pPr>
            <a:r>
              <a:rPr lang="en-US" sz="2000" dirty="0">
                <a:ea typeface="Calibri"/>
                <a:cs typeface="Times New Roman"/>
              </a:rPr>
              <a:t>Participate in a historically successful NSF approach that advances important capabilities needed by critical elements of societies.</a:t>
            </a:r>
          </a:p>
          <a:p>
            <a:endParaRPr lang="en-US" sz="2400"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32</a:t>
            </a:fld>
            <a:endParaRPr lang="en-US" dirty="0"/>
          </a:p>
        </p:txBody>
      </p:sp>
    </p:spTree>
    <p:extLst>
      <p:ext uri="{BB962C8B-B14F-4D97-AF65-F5344CB8AC3E}">
        <p14:creationId xmlns:p14="http://schemas.microsoft.com/office/powerpoint/2010/main" val="4276754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0762"/>
            <a:ext cx="8229600" cy="427038"/>
          </a:xfrm>
        </p:spPr>
        <p:txBody>
          <a:bodyPr/>
          <a:lstStyle/>
          <a:p>
            <a:r>
              <a:rPr lang="en-US" b="1" dirty="0" smtClean="0">
                <a:solidFill>
                  <a:srgbClr val="4F6228"/>
                </a:solidFill>
              </a:rPr>
              <a:t>Please Consider Becoming a Member of CCAA</a:t>
            </a:r>
            <a:endParaRPr lang="en-US" b="1" dirty="0">
              <a:solidFill>
                <a:srgbClr val="4F6228"/>
              </a:solidFill>
            </a:endParaRPr>
          </a:p>
        </p:txBody>
      </p:sp>
      <p:sp>
        <p:nvSpPr>
          <p:cNvPr id="3" name="Content Placeholder 2"/>
          <p:cNvSpPr>
            <a:spLocks noGrp="1"/>
          </p:cNvSpPr>
          <p:nvPr>
            <p:ph idx="1"/>
          </p:nvPr>
        </p:nvSpPr>
        <p:spPr>
          <a:xfrm>
            <a:off x="457200" y="1722437"/>
            <a:ext cx="8229600" cy="4525963"/>
          </a:xfrm>
        </p:spPr>
        <p:txBody>
          <a:bodyPr>
            <a:normAutofit/>
          </a:bodyPr>
          <a:lstStyle/>
          <a:p>
            <a:r>
              <a:rPr lang="en-US" dirty="0" smtClean="0"/>
              <a:t>Your efforts would be invaluable to our collective efforts to advance needed research guided by your organizations leadership.</a:t>
            </a:r>
          </a:p>
          <a:p>
            <a:endParaRPr lang="en-US" dirty="0" smtClean="0"/>
          </a:p>
          <a:p>
            <a:r>
              <a:rPr lang="en-US" dirty="0" smtClean="0"/>
              <a:t>Contact either for additional information:</a:t>
            </a:r>
          </a:p>
          <a:p>
            <a:pPr lvl="1"/>
            <a:r>
              <a:rPr lang="en-US" dirty="0" smtClean="0"/>
              <a:t>Dr. Ehab Al-Shaer, UNC Charlotte, </a:t>
            </a:r>
            <a:r>
              <a:rPr lang="en-US" i="1" dirty="0" smtClean="0">
                <a:solidFill>
                  <a:schemeClr val="accent1">
                    <a:lumMod val="75000"/>
                  </a:schemeClr>
                </a:solidFill>
                <a:hlinkClick r:id="rId2"/>
              </a:rPr>
              <a:t>ealshaer@uncc.edu</a:t>
            </a:r>
            <a:r>
              <a:rPr lang="en-US" i="1" dirty="0" smtClean="0">
                <a:solidFill>
                  <a:schemeClr val="accent1">
                    <a:lumMod val="75000"/>
                  </a:schemeClr>
                </a:solidFill>
              </a:rPr>
              <a:t> (704</a:t>
            </a:r>
            <a:r>
              <a:rPr lang="en-US" i="1" dirty="0">
                <a:solidFill>
                  <a:schemeClr val="accent1">
                    <a:lumMod val="75000"/>
                  </a:schemeClr>
                </a:solidFill>
              </a:rPr>
              <a:t>) </a:t>
            </a:r>
            <a:r>
              <a:rPr lang="en-US" i="1" dirty="0" smtClean="0">
                <a:solidFill>
                  <a:schemeClr val="accent1">
                    <a:lumMod val="75000"/>
                  </a:schemeClr>
                </a:solidFill>
              </a:rPr>
              <a:t>687-8663</a:t>
            </a:r>
            <a:endParaRPr lang="en-US" dirty="0" smtClean="0"/>
          </a:p>
        </p:txBody>
      </p:sp>
    </p:spTree>
    <p:extLst>
      <p:ext uri="{BB962C8B-B14F-4D97-AF65-F5344CB8AC3E}">
        <p14:creationId xmlns:p14="http://schemas.microsoft.com/office/powerpoint/2010/main" val="52284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CCAA Project Overview</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34</a:t>
            </a:fld>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5904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8915400" cy="1470025"/>
          </a:xfrm>
        </p:spPr>
        <p:txBody>
          <a:bodyPr/>
          <a:lstStyle/>
          <a:p>
            <a:r>
              <a:rPr lang="en-US" sz="4000" b="1" dirty="0"/>
              <a:t>Dynamic Cost-Efficient Risk Mitigation Using XCCDF and Configuration Analytics</a:t>
            </a:r>
          </a:p>
        </p:txBody>
      </p:sp>
      <p:sp>
        <p:nvSpPr>
          <p:cNvPr id="3" name="Subtitle 2"/>
          <p:cNvSpPr>
            <a:spLocks noGrp="1"/>
          </p:cNvSpPr>
          <p:nvPr>
            <p:ph type="subTitle" idx="1"/>
          </p:nvPr>
        </p:nvSpPr>
        <p:spPr/>
        <p:txBody>
          <a:bodyPr>
            <a:normAutofit fontScale="70000" lnSpcReduction="20000"/>
          </a:bodyPr>
          <a:lstStyle/>
          <a:p>
            <a:pPr lvl="0">
              <a:defRPr/>
            </a:pPr>
            <a:r>
              <a:rPr lang="en-US" b="1" dirty="0" smtClean="0">
                <a:solidFill>
                  <a:schemeClr val="accent3">
                    <a:lumMod val="50000"/>
                  </a:schemeClr>
                </a:solidFill>
              </a:rPr>
              <a:t>PI: Dr. Ehab Al-Shaer</a:t>
            </a:r>
          </a:p>
          <a:p>
            <a:pPr lvl="0">
              <a:defRPr/>
            </a:pPr>
            <a:r>
              <a:rPr lang="en-US" b="1" dirty="0" smtClean="0">
                <a:solidFill>
                  <a:schemeClr val="accent3">
                    <a:lumMod val="50000"/>
                  </a:schemeClr>
                </a:solidFill>
              </a:rPr>
              <a:t>Researchers: Mohamed Alsaleh and Ghaith Husari</a:t>
            </a:r>
          </a:p>
          <a:p>
            <a:pPr lvl="0">
              <a:defRPr/>
            </a:pPr>
            <a:r>
              <a:rPr lang="en-US" b="1" dirty="0" smtClean="0">
                <a:solidFill>
                  <a:schemeClr val="accent3">
                    <a:lumMod val="50000"/>
                  </a:schemeClr>
                </a:solidFill>
              </a:rPr>
              <a:t>University of North Carolina Charlotte</a:t>
            </a:r>
          </a:p>
          <a:p>
            <a:pPr lvl="0">
              <a:defRPr/>
            </a:pPr>
            <a:r>
              <a:rPr lang="en-US" sz="2400" b="1" dirty="0" err="1" smtClean="0">
                <a:solidFill>
                  <a:schemeClr val="accent3">
                    <a:lumMod val="50000"/>
                  </a:schemeClr>
                </a:solidFill>
              </a:rPr>
              <a:t>ealshaer</a:t>
            </a:r>
            <a:r>
              <a:rPr lang="en-US" sz="2400" b="1" dirty="0" smtClean="0">
                <a:solidFill>
                  <a:schemeClr val="accent3">
                    <a:lumMod val="50000"/>
                  </a:schemeClr>
                </a:solidFill>
              </a:rPr>
              <a:t>@{</a:t>
            </a:r>
            <a:r>
              <a:rPr lang="en-US" sz="2400" b="1" dirty="0" err="1" smtClean="0">
                <a:solidFill>
                  <a:schemeClr val="accent3">
                    <a:lumMod val="50000"/>
                  </a:schemeClr>
                </a:solidFill>
              </a:rPr>
              <a:t>uncc.edu,ccaa</a:t>
            </a:r>
            <a:r>
              <a:rPr lang="en-US" sz="2400" b="1" dirty="0" smtClean="0">
                <a:solidFill>
                  <a:schemeClr val="accent3">
                    <a:lumMod val="50000"/>
                  </a:schemeClr>
                </a:solidFill>
              </a:rPr>
              <a:t>-crc.org}</a:t>
            </a:r>
          </a:p>
          <a:p>
            <a:pPr lvl="0">
              <a:defRPr/>
            </a:pPr>
            <a:r>
              <a:rPr lang="en-US" sz="2400" b="1" dirty="0" smtClean="0">
                <a:solidFill>
                  <a:schemeClr val="accent3">
                    <a:lumMod val="50000"/>
                  </a:schemeClr>
                </a:solidFill>
              </a:rPr>
              <a:t>{</a:t>
            </a:r>
            <a:r>
              <a:rPr lang="en-US" sz="2400" b="1" dirty="0" err="1" smtClean="0">
                <a:solidFill>
                  <a:schemeClr val="accent3">
                    <a:lumMod val="50000"/>
                  </a:schemeClr>
                </a:solidFill>
              </a:rPr>
              <a:t>malsaleh</a:t>
            </a:r>
            <a:r>
              <a:rPr lang="en-US" sz="2400" b="1" dirty="0" smtClean="0">
                <a:solidFill>
                  <a:schemeClr val="accent3">
                    <a:lumMod val="50000"/>
                  </a:schemeClr>
                </a:solidFill>
              </a:rPr>
              <a:t>, </a:t>
            </a:r>
            <a:r>
              <a:rPr lang="en-US" sz="2400" b="1" dirty="0" err="1" smtClean="0">
                <a:solidFill>
                  <a:schemeClr val="accent3">
                    <a:lumMod val="50000"/>
                  </a:schemeClr>
                </a:solidFill>
              </a:rPr>
              <a:t>ghusari</a:t>
            </a:r>
            <a:r>
              <a:rPr lang="en-US" sz="2400" b="1" dirty="0" smtClean="0">
                <a:solidFill>
                  <a:schemeClr val="accent3">
                    <a:lumMod val="50000"/>
                  </a:schemeClr>
                </a:solidFill>
              </a:rPr>
              <a:t>}@uncc.edu</a:t>
            </a:r>
          </a:p>
          <a:p>
            <a:pPr lvl="0">
              <a:defRPr/>
            </a:pP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35</a:t>
            </a:fld>
            <a:endParaRPr lang="en-US" dirty="0"/>
          </a:p>
        </p:txBody>
      </p:sp>
    </p:spTree>
    <p:extLst>
      <p:ext uri="{BB962C8B-B14F-4D97-AF65-F5344CB8AC3E}">
        <p14:creationId xmlns:p14="http://schemas.microsoft.com/office/powerpoint/2010/main" val="2759847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Elbow Connector 43"/>
          <p:cNvCxnSpPr>
            <a:stCxn id="10" idx="2"/>
            <a:endCxn id="36" idx="1"/>
          </p:cNvCxnSpPr>
          <p:nvPr/>
        </p:nvCxnSpPr>
        <p:spPr>
          <a:xfrm rot="16200000" flipH="1">
            <a:off x="6995969" y="4836968"/>
            <a:ext cx="571500" cy="193963"/>
          </a:xfrm>
          <a:prstGeom prst="bentConnector2">
            <a:avLst/>
          </a:prstGeom>
          <a:ln>
            <a:solidFill>
              <a:schemeClr val="bg1">
                <a:lumMod val="50000"/>
              </a:schemeClr>
            </a:solidFill>
            <a:prstDash val="sysDot"/>
            <a:tailEnd type="triangle"/>
          </a:ln>
        </p:spPr>
        <p:style>
          <a:lnRef idx="2">
            <a:schemeClr val="dk1"/>
          </a:lnRef>
          <a:fillRef idx="0">
            <a:schemeClr val="dk1"/>
          </a:fillRef>
          <a:effectRef idx="1">
            <a:schemeClr val="dk1"/>
          </a:effectRef>
          <a:fontRef idx="minor">
            <a:schemeClr val="tx1"/>
          </a:fontRef>
        </p:style>
      </p:cxnSp>
      <p:sp>
        <p:nvSpPr>
          <p:cNvPr id="5" name="Title 4"/>
          <p:cNvSpPr>
            <a:spLocks noGrp="1"/>
          </p:cNvSpPr>
          <p:nvPr>
            <p:ph type="title"/>
          </p:nvPr>
        </p:nvSpPr>
        <p:spPr/>
        <p:txBody>
          <a:bodyPr/>
          <a:lstStyle/>
          <a:p>
            <a:r>
              <a:rPr lang="en-US" dirty="0" smtClean="0"/>
              <a:t>Overview</a:t>
            </a:r>
            <a:endParaRPr lang="en-US" dirty="0"/>
          </a:p>
        </p:txBody>
      </p:sp>
      <p:sp>
        <p:nvSpPr>
          <p:cNvPr id="6" name="Content Placeholder 5"/>
          <p:cNvSpPr>
            <a:spLocks noGrp="1"/>
          </p:cNvSpPr>
          <p:nvPr>
            <p:ph idx="1"/>
          </p:nvPr>
        </p:nvSpPr>
        <p:spPr>
          <a:xfrm>
            <a:off x="457200" y="1600200"/>
            <a:ext cx="4648200" cy="4525963"/>
          </a:xfrm>
        </p:spPr>
        <p:txBody>
          <a:bodyPr>
            <a:normAutofit fontScale="85000" lnSpcReduction="20000"/>
          </a:bodyPr>
          <a:lstStyle/>
          <a:p>
            <a:r>
              <a:rPr lang="en-US" dirty="0" smtClean="0"/>
              <a:t>We defined metrics to measure the enterprise risk.</a:t>
            </a:r>
          </a:p>
          <a:p>
            <a:pPr lvl="1"/>
            <a:r>
              <a:rPr lang="en-US" dirty="0" smtClean="0"/>
              <a:t>Network Configuration (exposure).</a:t>
            </a:r>
          </a:p>
          <a:p>
            <a:pPr lvl="1"/>
            <a:r>
              <a:rPr lang="en-US" dirty="0" smtClean="0"/>
              <a:t>Compliance reports (exploitability and impact).</a:t>
            </a:r>
          </a:p>
          <a:p>
            <a:pPr lvl="1"/>
            <a:endParaRPr lang="en-US" dirty="0" smtClean="0"/>
          </a:p>
          <a:p>
            <a:r>
              <a:rPr lang="en-US" dirty="0" smtClean="0"/>
              <a:t>Mitigation planning.</a:t>
            </a:r>
          </a:p>
          <a:p>
            <a:pPr lvl="1"/>
            <a:r>
              <a:rPr lang="en-US" dirty="0" smtClean="0"/>
              <a:t>Considers only patching vulnerabilities and network reconfigurations.</a:t>
            </a:r>
          </a:p>
          <a:p>
            <a:pPr lvl="1"/>
            <a:r>
              <a:rPr lang="en-US" dirty="0" smtClean="0"/>
              <a:t>Resistance of countermeasures </a:t>
            </a:r>
            <a:r>
              <a:rPr lang="en-US" smtClean="0"/>
              <a:t>is static.</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36</a:t>
            </a:fld>
            <a:endParaRPr lang="en-US" dirty="0"/>
          </a:p>
        </p:txBody>
      </p:sp>
      <p:sp>
        <p:nvSpPr>
          <p:cNvPr id="7" name="Flowchart: Document 6"/>
          <p:cNvSpPr/>
          <p:nvPr/>
        </p:nvSpPr>
        <p:spPr>
          <a:xfrm flipH="1">
            <a:off x="7302501" y="2209800"/>
            <a:ext cx="1143000" cy="533400"/>
          </a:xfrm>
          <a:prstGeom prst="flowChartDocument">
            <a:avLst/>
          </a:prstGeom>
          <a:ln>
            <a:noFill/>
          </a:ln>
          <a:effectLst>
            <a:outerShdw blurRad="50800" dist="50800" dir="288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lgn="ctr"/>
            <a:r>
              <a:rPr lang="en-US" sz="1200" b="1" dirty="0" smtClean="0"/>
              <a:t>Network Configuration</a:t>
            </a:r>
            <a:endParaRPr lang="en-US" sz="1200" b="1" dirty="0"/>
          </a:p>
        </p:txBody>
      </p:sp>
      <p:sp>
        <p:nvSpPr>
          <p:cNvPr id="8" name="Flowchart: Document 7"/>
          <p:cNvSpPr/>
          <p:nvPr/>
        </p:nvSpPr>
        <p:spPr>
          <a:xfrm flipH="1">
            <a:off x="5791201" y="2209800"/>
            <a:ext cx="1143000" cy="533400"/>
          </a:xfrm>
          <a:prstGeom prst="flowChartDocument">
            <a:avLst/>
          </a:prstGeom>
          <a:ln>
            <a:noFill/>
          </a:ln>
          <a:effectLst>
            <a:outerShdw blurRad="50800" dist="50800" dir="288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182880" rIns="182880" rtlCol="0" anchor="t"/>
          <a:lstStyle/>
          <a:p>
            <a:pPr algn="ctr"/>
            <a:r>
              <a:rPr lang="en-US" sz="1200" b="1" dirty="0" smtClean="0"/>
              <a:t>XCCDF Reports</a:t>
            </a:r>
            <a:endParaRPr lang="en-US" sz="1200" b="1" dirty="0"/>
          </a:p>
        </p:txBody>
      </p:sp>
      <p:sp>
        <p:nvSpPr>
          <p:cNvPr id="9" name="Rectangle 8"/>
          <p:cNvSpPr/>
          <p:nvPr/>
        </p:nvSpPr>
        <p:spPr>
          <a:xfrm>
            <a:off x="6479310" y="3276600"/>
            <a:ext cx="1410855" cy="457200"/>
          </a:xfrm>
          <a:prstGeom prst="rect">
            <a:avLst/>
          </a:prstGeom>
          <a:gradFill>
            <a:lin ang="15600000" scaled="0"/>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Risk Estimation</a:t>
            </a:r>
            <a:endParaRPr lang="en-US" sz="1200" b="1" dirty="0"/>
          </a:p>
        </p:txBody>
      </p:sp>
      <p:sp>
        <p:nvSpPr>
          <p:cNvPr id="10" name="Rectangle 9"/>
          <p:cNvSpPr/>
          <p:nvPr/>
        </p:nvSpPr>
        <p:spPr>
          <a:xfrm>
            <a:off x="6479310" y="4191000"/>
            <a:ext cx="1410855" cy="457200"/>
          </a:xfrm>
          <a:prstGeom prst="rect">
            <a:avLst/>
          </a:prstGeom>
          <a:gradFill>
            <a:lin ang="15600000" scaled="0"/>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Risk Mitigation</a:t>
            </a:r>
            <a:endParaRPr lang="en-US" sz="1200" b="1" dirty="0"/>
          </a:p>
        </p:txBody>
      </p:sp>
      <p:sp>
        <p:nvSpPr>
          <p:cNvPr id="11" name="Rounded Rectangle 10"/>
          <p:cNvSpPr/>
          <p:nvPr/>
        </p:nvSpPr>
        <p:spPr>
          <a:xfrm>
            <a:off x="5818911" y="4953000"/>
            <a:ext cx="1102590" cy="533400"/>
          </a:xfrm>
          <a:prstGeom prst="round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200" b="1" dirty="0" smtClean="0"/>
              <a:t>Patch Vulnerabilities</a:t>
            </a:r>
            <a:endParaRPr lang="en-US" sz="1200" b="1" dirty="0"/>
          </a:p>
        </p:txBody>
      </p:sp>
      <p:cxnSp>
        <p:nvCxnSpPr>
          <p:cNvPr id="13" name="Elbow Connector 12"/>
          <p:cNvCxnSpPr>
            <a:stCxn id="8" idx="2"/>
            <a:endCxn id="9" idx="0"/>
          </p:cNvCxnSpPr>
          <p:nvPr/>
        </p:nvCxnSpPr>
        <p:spPr>
          <a:xfrm rot="16200000" flipH="1">
            <a:off x="6489387" y="2581249"/>
            <a:ext cx="568664" cy="822037"/>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4" name="Elbow Connector 13"/>
          <p:cNvCxnSpPr>
            <a:stCxn id="7" idx="2"/>
            <a:endCxn id="9" idx="0"/>
          </p:cNvCxnSpPr>
          <p:nvPr/>
        </p:nvCxnSpPr>
        <p:spPr>
          <a:xfrm rot="5400000">
            <a:off x="7245038" y="2647637"/>
            <a:ext cx="568664" cy="68926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7" name="Elbow Connector 16"/>
          <p:cNvCxnSpPr>
            <a:stCxn id="10" idx="2"/>
            <a:endCxn id="11" idx="3"/>
          </p:cNvCxnSpPr>
          <p:nvPr/>
        </p:nvCxnSpPr>
        <p:spPr>
          <a:xfrm rot="5400000">
            <a:off x="6767370" y="4802332"/>
            <a:ext cx="571500" cy="263237"/>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a:stCxn id="9" idx="2"/>
            <a:endCxn id="10" idx="0"/>
          </p:cNvCxnSpPr>
          <p:nvPr/>
        </p:nvCxnSpPr>
        <p:spPr>
          <a:xfrm>
            <a:off x="7184738" y="3733800"/>
            <a:ext cx="0"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Elbow Connector 32"/>
          <p:cNvCxnSpPr>
            <a:stCxn id="11" idx="1"/>
            <a:endCxn id="8" idx="3"/>
          </p:cNvCxnSpPr>
          <p:nvPr/>
        </p:nvCxnSpPr>
        <p:spPr>
          <a:xfrm rot="10800000">
            <a:off x="5791201" y="2476500"/>
            <a:ext cx="27710" cy="2743200"/>
          </a:xfrm>
          <a:prstGeom prst="bentConnector3">
            <a:avLst>
              <a:gd name="adj1" fmla="val 924973"/>
            </a:avLst>
          </a:prstGeom>
          <a:ln>
            <a:tailEnd type="triangle"/>
          </a:ln>
        </p:spPr>
        <p:style>
          <a:lnRef idx="2">
            <a:schemeClr val="dk1"/>
          </a:lnRef>
          <a:fillRef idx="0">
            <a:schemeClr val="dk1"/>
          </a:fillRef>
          <a:effectRef idx="1">
            <a:schemeClr val="dk1"/>
          </a:effectRef>
          <a:fontRef idx="minor">
            <a:schemeClr val="tx1"/>
          </a:fontRef>
        </p:style>
      </p:cxnSp>
      <p:sp>
        <p:nvSpPr>
          <p:cNvPr id="36" name="Rounded Rectangle 35"/>
          <p:cNvSpPr/>
          <p:nvPr/>
        </p:nvSpPr>
        <p:spPr>
          <a:xfrm>
            <a:off x="7378701" y="4953000"/>
            <a:ext cx="1082964" cy="533400"/>
          </a:xfrm>
          <a:prstGeom prst="roundRect">
            <a:avLst/>
          </a:prstGeom>
          <a:gradFill>
            <a:gsLst>
              <a:gs pos="0">
                <a:srgbClr val="FFFFFF"/>
              </a:gs>
              <a:gs pos="100000">
                <a:srgbClr val="E6E6E6"/>
              </a:gs>
            </a:gsLst>
            <a:lin ang="16200000" scaled="0"/>
          </a:gradFill>
          <a:ln>
            <a:solidFill>
              <a:schemeClr val="bg1">
                <a:lumMod val="50000"/>
              </a:schemeClr>
            </a:solidFill>
            <a:prstDash val="sys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solidFill>
                  <a:schemeClr val="tx1">
                    <a:lumMod val="50000"/>
                    <a:lumOff val="50000"/>
                  </a:schemeClr>
                </a:solidFill>
              </a:rPr>
              <a:t>Reconfigure</a:t>
            </a:r>
            <a:endParaRPr lang="en-US" sz="1200" b="1" dirty="0">
              <a:solidFill>
                <a:schemeClr val="tx1">
                  <a:lumMod val="50000"/>
                  <a:lumOff val="50000"/>
                </a:schemeClr>
              </a:solidFill>
            </a:endParaRPr>
          </a:p>
        </p:txBody>
      </p:sp>
      <p:cxnSp>
        <p:nvCxnSpPr>
          <p:cNvPr id="41" name="Elbow Connector 40"/>
          <p:cNvCxnSpPr>
            <a:stCxn id="36" idx="3"/>
            <a:endCxn id="7" idx="1"/>
          </p:cNvCxnSpPr>
          <p:nvPr/>
        </p:nvCxnSpPr>
        <p:spPr>
          <a:xfrm flipH="1" flipV="1">
            <a:off x="8445501" y="2476500"/>
            <a:ext cx="16164" cy="2743200"/>
          </a:xfrm>
          <a:prstGeom prst="bentConnector3">
            <a:avLst>
              <a:gd name="adj1" fmla="val -1414254"/>
            </a:avLst>
          </a:prstGeom>
          <a:ln>
            <a:solidFill>
              <a:schemeClr val="bg1">
                <a:lumMod val="50000"/>
              </a:schemeClr>
            </a:solidFill>
            <a:prstDash val="sysDot"/>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1904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Objectives</a:t>
            </a:r>
            <a:endParaRPr lang="en-US" dirty="0">
              <a:solidFill>
                <a:srgbClr val="FF0000"/>
              </a:solidFill>
            </a:endParaRPr>
          </a:p>
        </p:txBody>
      </p:sp>
      <p:sp>
        <p:nvSpPr>
          <p:cNvPr id="3" name="Content Placeholder 2"/>
          <p:cNvSpPr>
            <a:spLocks noGrp="1"/>
          </p:cNvSpPr>
          <p:nvPr>
            <p:ph idx="1"/>
          </p:nvPr>
        </p:nvSpPr>
        <p:spPr>
          <a:xfrm>
            <a:off x="457200" y="1600200"/>
            <a:ext cx="8153400" cy="4648200"/>
          </a:xfrm>
        </p:spPr>
        <p:txBody>
          <a:bodyPr>
            <a:normAutofit/>
          </a:bodyPr>
          <a:lstStyle/>
          <a:p>
            <a:pPr lvl="0" indent="0">
              <a:buNone/>
            </a:pPr>
            <a:endParaRPr lang="en-US" sz="2400" u="sng" dirty="0" smtClean="0"/>
          </a:p>
          <a:p>
            <a:pPr lvl="0" indent="0">
              <a:buNone/>
            </a:pPr>
            <a:endParaRPr lang="en-US" sz="2400" u="sng" dirty="0" smtClean="0"/>
          </a:p>
          <a:p>
            <a:pPr lvl="0"/>
            <a:endParaRPr lang="en-US" sz="2400" u="sng" dirty="0" smtClean="0"/>
          </a:p>
        </p:txBody>
      </p:sp>
      <p:sp>
        <p:nvSpPr>
          <p:cNvPr id="4" name="Slide Number Placeholder 3"/>
          <p:cNvSpPr>
            <a:spLocks noGrp="1"/>
          </p:cNvSpPr>
          <p:nvPr>
            <p:ph type="sldNum" sz="quarter" idx="12"/>
          </p:nvPr>
        </p:nvSpPr>
        <p:spPr/>
        <p:txBody>
          <a:bodyPr/>
          <a:lstStyle/>
          <a:p>
            <a:fld id="{80F13DAA-1CB3-4913-BEF0-E8CDE2DCC800}" type="slidenum">
              <a:rPr lang="en-US" smtClean="0"/>
              <a:pPr/>
              <a:t>37</a:t>
            </a:fld>
            <a:endParaRPr lang="en-US" dirty="0"/>
          </a:p>
        </p:txBody>
      </p:sp>
      <p:sp>
        <p:nvSpPr>
          <p:cNvPr id="6" name="Rectangle 5"/>
          <p:cNvSpPr/>
          <p:nvPr/>
        </p:nvSpPr>
        <p:spPr>
          <a:xfrm>
            <a:off x="923636" y="2209800"/>
            <a:ext cx="7391400" cy="184665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u="sng" dirty="0" smtClean="0">
                <a:solidFill>
                  <a:schemeClr val="accent3">
                    <a:lumMod val="50000"/>
                  </a:schemeClr>
                </a:solidFill>
              </a:rPr>
              <a:t>Current Phase</a:t>
            </a:r>
          </a:p>
          <a:p>
            <a:endParaRPr lang="en-US" sz="1200" b="1" u="sng" dirty="0" smtClean="0"/>
          </a:p>
          <a:p>
            <a:r>
              <a:rPr lang="en-US" sz="2800" dirty="0" smtClean="0"/>
              <a:t>What is the subset of </a:t>
            </a:r>
            <a:r>
              <a:rPr lang="en-US" sz="2800" b="1" dirty="0"/>
              <a:t>vulnerability </a:t>
            </a:r>
            <a:r>
              <a:rPr lang="en-US" sz="2800" b="1" dirty="0" smtClean="0"/>
              <a:t>fixes </a:t>
            </a:r>
            <a:r>
              <a:rPr lang="en-US" sz="2800" dirty="0" smtClean="0"/>
              <a:t>and/or </a:t>
            </a:r>
            <a:r>
              <a:rPr lang="en-US" sz="2800" b="1" dirty="0" smtClean="0"/>
              <a:t>reconfigurations</a:t>
            </a:r>
            <a:r>
              <a:rPr lang="en-US" sz="2800" dirty="0" smtClean="0"/>
              <a:t> that can limit </a:t>
            </a:r>
            <a:r>
              <a:rPr lang="en-US" sz="2800" i="1" dirty="0" smtClean="0"/>
              <a:t>Residual Risk</a:t>
            </a:r>
            <a:r>
              <a:rPr lang="en-US" sz="2800" dirty="0" smtClean="0"/>
              <a:t> under specific budget constraint?</a:t>
            </a:r>
            <a:endParaRPr lang="en-US" sz="2800" dirty="0"/>
          </a:p>
        </p:txBody>
      </p:sp>
      <p:sp>
        <p:nvSpPr>
          <p:cNvPr id="7" name="Rectangle 6"/>
          <p:cNvSpPr/>
          <p:nvPr/>
        </p:nvSpPr>
        <p:spPr>
          <a:xfrm>
            <a:off x="914400" y="4419600"/>
            <a:ext cx="73914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u="sng" dirty="0" smtClean="0">
                <a:solidFill>
                  <a:schemeClr val="tx2">
                    <a:lumMod val="50000"/>
                  </a:schemeClr>
                </a:solidFill>
              </a:rPr>
              <a:t>Next Phase</a:t>
            </a:r>
            <a:endParaRPr lang="en-US" b="1" u="sng" dirty="0">
              <a:solidFill>
                <a:schemeClr val="tx2">
                  <a:lumMod val="50000"/>
                </a:schemeClr>
              </a:solidFill>
            </a:endParaRPr>
          </a:p>
          <a:p>
            <a:endParaRPr lang="en-US" sz="1200" dirty="0" smtClean="0"/>
          </a:p>
          <a:p>
            <a:r>
              <a:rPr lang="en-US" sz="2400" dirty="0" smtClean="0"/>
              <a:t>What </a:t>
            </a:r>
            <a:r>
              <a:rPr lang="en-US" sz="2400" dirty="0"/>
              <a:t>is the impact of an XCCDF violation on the enterprise </a:t>
            </a:r>
            <a:r>
              <a:rPr lang="en-US" sz="2400" dirty="0" smtClean="0"/>
              <a:t>resilience?</a:t>
            </a:r>
            <a:endParaRPr lang="en-US" sz="2400" dirty="0"/>
          </a:p>
        </p:txBody>
      </p:sp>
    </p:spTree>
    <p:extLst>
      <p:ext uri="{BB962C8B-B14F-4D97-AF65-F5344CB8AC3E}">
        <p14:creationId xmlns:p14="http://schemas.microsoft.com/office/powerpoint/2010/main" val="729103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 Planning</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38</a:t>
            </a:fld>
            <a:endParaRPr lang="en-US" dirty="0"/>
          </a:p>
        </p:txBody>
      </p:sp>
      <p:sp>
        <p:nvSpPr>
          <p:cNvPr id="5" name="Cloud 4"/>
          <p:cNvSpPr/>
          <p:nvPr/>
        </p:nvSpPr>
        <p:spPr>
          <a:xfrm>
            <a:off x="5859439" y="1828800"/>
            <a:ext cx="948187" cy="733648"/>
          </a:xfrm>
          <a:prstGeom prst="cloud">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400" b="1" dirty="0" smtClean="0"/>
              <a:t>Internet</a:t>
            </a:r>
            <a:endParaRPr lang="en-US" sz="1400" b="1" dirty="0"/>
          </a:p>
        </p:txBody>
      </p:sp>
      <p:pic>
        <p:nvPicPr>
          <p:cNvPr id="6" name="Picture 3" descr="C:\Users\ITS\Desktop\SPA-Backup\res\i_n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349" y="3264666"/>
            <a:ext cx="532368" cy="4067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DropBox\Dropbox\Work\SPA\src\images\i_ho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3510" y="3243106"/>
            <a:ext cx="466090" cy="45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ITS\Desktop\SPA-Backup\res\i_n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349" y="4173547"/>
            <a:ext cx="532368" cy="4067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DropBox\Dropbox\Work\SPA\src\images\i_ho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4391" y="5257805"/>
            <a:ext cx="466090" cy="45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DropBox\Dropbox\Work\SPA\src\images\i_ho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0310" y="5257805"/>
            <a:ext cx="466090" cy="45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DropBox\Dropbox\Work\SPA\src\images\i_ho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0253" y="3243106"/>
            <a:ext cx="466090" cy="45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DropBox\Dropbox\Work\SPA\src\images\i_ho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0910" y="6158522"/>
            <a:ext cx="533400" cy="52322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a:stCxn id="6" idx="3"/>
            <a:endCxn id="7" idx="1"/>
          </p:cNvCxnSpPr>
          <p:nvPr/>
        </p:nvCxnSpPr>
        <p:spPr>
          <a:xfrm>
            <a:off x="6599717" y="3468064"/>
            <a:ext cx="1163793" cy="3640"/>
          </a:xfrm>
          <a:prstGeom prst="line">
            <a:avLst/>
          </a:prstGeom>
          <a:ln w="38100">
            <a:solidFill>
              <a:srgbClr val="2546EB"/>
            </a:solidFill>
          </a:ln>
        </p:spPr>
        <p:style>
          <a:lnRef idx="2">
            <a:schemeClr val="dk1"/>
          </a:lnRef>
          <a:fillRef idx="0">
            <a:schemeClr val="dk1"/>
          </a:fillRef>
          <a:effectRef idx="1">
            <a:schemeClr val="dk1"/>
          </a:effectRef>
          <a:fontRef idx="minor">
            <a:schemeClr val="tx1"/>
          </a:fontRef>
        </p:style>
      </p:cxnSp>
      <p:cxnSp>
        <p:nvCxnSpPr>
          <p:cNvPr id="25" name="Straight Connector 24"/>
          <p:cNvCxnSpPr>
            <a:stCxn id="19" idx="3"/>
            <a:endCxn id="6" idx="1"/>
          </p:cNvCxnSpPr>
          <p:nvPr/>
        </p:nvCxnSpPr>
        <p:spPr>
          <a:xfrm flipV="1">
            <a:off x="5026343" y="3468064"/>
            <a:ext cx="1041006" cy="3640"/>
          </a:xfrm>
          <a:prstGeom prst="line">
            <a:avLst/>
          </a:prstGeom>
          <a:ln w="38100">
            <a:solidFill>
              <a:srgbClr val="2546EB"/>
            </a:solidFill>
          </a:ln>
        </p:spPr>
        <p:style>
          <a:lnRef idx="2">
            <a:schemeClr val="dk1"/>
          </a:lnRef>
          <a:fillRef idx="0">
            <a:schemeClr val="dk1"/>
          </a:fillRef>
          <a:effectRef idx="1">
            <a:schemeClr val="dk1"/>
          </a:effectRef>
          <a:fontRef idx="minor">
            <a:schemeClr val="tx1"/>
          </a:fontRef>
        </p:style>
      </p:cxnSp>
      <p:cxnSp>
        <p:nvCxnSpPr>
          <p:cNvPr id="28" name="Straight Connector 27"/>
          <p:cNvCxnSpPr>
            <a:stCxn id="17" idx="3"/>
            <a:endCxn id="15" idx="2"/>
          </p:cNvCxnSpPr>
          <p:nvPr/>
        </p:nvCxnSpPr>
        <p:spPr>
          <a:xfrm flipV="1">
            <a:off x="5486400" y="4580343"/>
            <a:ext cx="847133" cy="906060"/>
          </a:xfrm>
          <a:prstGeom prst="line">
            <a:avLst/>
          </a:prstGeom>
          <a:ln w="38100">
            <a:solidFill>
              <a:srgbClr val="2546EB"/>
            </a:solidFill>
          </a:ln>
        </p:spPr>
        <p:style>
          <a:lnRef idx="2">
            <a:schemeClr val="dk1"/>
          </a:lnRef>
          <a:fillRef idx="0">
            <a:schemeClr val="dk1"/>
          </a:fillRef>
          <a:effectRef idx="1">
            <a:schemeClr val="dk1"/>
          </a:effectRef>
          <a:fontRef idx="minor">
            <a:schemeClr val="tx1"/>
          </a:fontRef>
        </p:style>
      </p:cxnSp>
      <p:cxnSp>
        <p:nvCxnSpPr>
          <p:cNvPr id="31" name="Straight Connector 30"/>
          <p:cNvCxnSpPr>
            <a:stCxn id="15" idx="2"/>
            <a:endCxn id="16" idx="1"/>
          </p:cNvCxnSpPr>
          <p:nvPr/>
        </p:nvCxnSpPr>
        <p:spPr>
          <a:xfrm>
            <a:off x="6333533" y="4580343"/>
            <a:ext cx="850858" cy="906060"/>
          </a:xfrm>
          <a:prstGeom prst="line">
            <a:avLst/>
          </a:prstGeom>
          <a:ln w="38100">
            <a:solidFill>
              <a:srgbClr val="2546EB"/>
            </a:solidFill>
          </a:ln>
        </p:spPr>
        <p:style>
          <a:lnRef idx="2">
            <a:schemeClr val="dk1"/>
          </a:lnRef>
          <a:fillRef idx="0">
            <a:schemeClr val="dk1"/>
          </a:fillRef>
          <a:effectRef idx="1">
            <a:schemeClr val="dk1"/>
          </a:effectRef>
          <a:fontRef idx="minor">
            <a:schemeClr val="tx1"/>
          </a:fontRef>
        </p:style>
      </p:cxnSp>
      <p:cxnSp>
        <p:nvCxnSpPr>
          <p:cNvPr id="34" name="Straight Connector 33"/>
          <p:cNvCxnSpPr>
            <a:stCxn id="6" idx="2"/>
            <a:endCxn id="15" idx="0"/>
          </p:cNvCxnSpPr>
          <p:nvPr/>
        </p:nvCxnSpPr>
        <p:spPr>
          <a:xfrm>
            <a:off x="6333533" y="3671462"/>
            <a:ext cx="0" cy="502085"/>
          </a:xfrm>
          <a:prstGeom prst="line">
            <a:avLst/>
          </a:prstGeom>
          <a:ln w="38100">
            <a:solidFill>
              <a:srgbClr val="2546EB"/>
            </a:solidFill>
          </a:ln>
        </p:spPr>
        <p:style>
          <a:lnRef idx="2">
            <a:schemeClr val="dk1"/>
          </a:lnRef>
          <a:fillRef idx="0">
            <a:schemeClr val="dk1"/>
          </a:fillRef>
          <a:effectRef idx="1">
            <a:schemeClr val="dk1"/>
          </a:effectRef>
          <a:fontRef idx="minor">
            <a:schemeClr val="tx1"/>
          </a:fontRef>
        </p:style>
      </p:cxnSp>
      <p:cxnSp>
        <p:nvCxnSpPr>
          <p:cNvPr id="20" name="Straight Connector 19"/>
          <p:cNvCxnSpPr>
            <a:stCxn id="5" idx="1"/>
            <a:endCxn id="6" idx="0"/>
          </p:cNvCxnSpPr>
          <p:nvPr/>
        </p:nvCxnSpPr>
        <p:spPr>
          <a:xfrm>
            <a:off x="6333533" y="2561667"/>
            <a:ext cx="0" cy="702999"/>
          </a:xfrm>
          <a:prstGeom prst="line">
            <a:avLst/>
          </a:prstGeom>
          <a:ln w="38100">
            <a:solidFill>
              <a:srgbClr val="2546EB"/>
            </a:solidFill>
          </a:ln>
        </p:spPr>
        <p:style>
          <a:lnRef idx="2">
            <a:schemeClr val="dk1"/>
          </a:lnRef>
          <a:fillRef idx="0">
            <a:schemeClr val="dk1"/>
          </a:fillRef>
          <a:effectRef idx="1">
            <a:schemeClr val="dk1"/>
          </a:effectRef>
          <a:fontRef idx="minor">
            <a:schemeClr val="tx1"/>
          </a:fontRef>
        </p:style>
      </p:cxnSp>
      <p:grpSp>
        <p:nvGrpSpPr>
          <p:cNvPr id="12" name="Group 11"/>
          <p:cNvGrpSpPr/>
          <p:nvPr/>
        </p:nvGrpSpPr>
        <p:grpSpPr>
          <a:xfrm>
            <a:off x="6736081" y="3121454"/>
            <a:ext cx="854233" cy="731291"/>
            <a:chOff x="6634386" y="1841294"/>
            <a:chExt cx="1089184" cy="731291"/>
          </a:xfrm>
        </p:grpSpPr>
        <p:sp>
          <p:nvSpPr>
            <p:cNvPr id="8" name="Rectangle 7"/>
            <p:cNvSpPr/>
            <p:nvPr/>
          </p:nvSpPr>
          <p:spPr>
            <a:xfrm>
              <a:off x="6781800" y="2057400"/>
              <a:ext cx="718131"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https://encrypted-tbn0.gstatic.com/images?q=tbn:ANd9GcRSv3eXrxRDbht3RvgDtt1WF5nHvbw3m5iBPJFzZt11hMQVSyJc"/>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4386" y="1841294"/>
              <a:ext cx="1089184" cy="7312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rot="18687683">
            <a:off x="5634035" y="4976090"/>
            <a:ext cx="527692" cy="140435"/>
            <a:chOff x="7620001" y="2090267"/>
            <a:chExt cx="527692" cy="210712"/>
          </a:xfrm>
        </p:grpSpPr>
        <p:sp>
          <p:nvSpPr>
            <p:cNvPr id="13" name="Rounded Rectangle 12"/>
            <p:cNvSpPr/>
            <p:nvPr/>
          </p:nvSpPr>
          <p:spPr>
            <a:xfrm>
              <a:off x="7712378" y="2090267"/>
              <a:ext cx="364822" cy="1957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1" y="2090267"/>
              <a:ext cx="527692" cy="21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26" name="Straight Arrow Connector 25"/>
          <p:cNvCxnSpPr>
            <a:stCxn id="16" idx="0"/>
            <a:endCxn id="7" idx="2"/>
          </p:cNvCxnSpPr>
          <p:nvPr/>
        </p:nvCxnSpPr>
        <p:spPr>
          <a:xfrm flipV="1">
            <a:off x="7417436" y="3700301"/>
            <a:ext cx="579119" cy="1557504"/>
          </a:xfrm>
          <a:prstGeom prst="straightConnector1">
            <a:avLst/>
          </a:prstGeom>
          <a:ln w="41275">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0"/>
            <a:endCxn id="19" idx="2"/>
          </p:cNvCxnSpPr>
          <p:nvPr/>
        </p:nvCxnSpPr>
        <p:spPr>
          <a:xfrm flipH="1" flipV="1">
            <a:off x="4793298" y="3700301"/>
            <a:ext cx="460057" cy="1557504"/>
          </a:xfrm>
          <a:prstGeom prst="straightConnector1">
            <a:avLst/>
          </a:prstGeom>
          <a:ln w="15875">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162800" y="4495800"/>
            <a:ext cx="184731" cy="369332"/>
          </a:xfrm>
          <a:prstGeom prst="rect">
            <a:avLst/>
          </a:prstGeom>
          <a:noFill/>
        </p:spPr>
        <p:txBody>
          <a:bodyPr wrap="none" rtlCol="0">
            <a:spAutoFit/>
          </a:bodyPr>
          <a:lstStyle/>
          <a:p>
            <a:endParaRPr lang="en-US" dirty="0"/>
          </a:p>
        </p:txBody>
      </p:sp>
      <p:sp>
        <p:nvSpPr>
          <p:cNvPr id="9" name="TextBox 8"/>
          <p:cNvSpPr txBox="1"/>
          <p:nvPr/>
        </p:nvSpPr>
        <p:spPr>
          <a:xfrm>
            <a:off x="7375222" y="2583770"/>
            <a:ext cx="1311578" cy="523220"/>
          </a:xfrm>
          <a:prstGeom prst="rect">
            <a:avLst/>
          </a:prstGeom>
          <a:noFill/>
        </p:spPr>
        <p:txBody>
          <a:bodyPr wrap="none" rtlCol="0">
            <a:spAutoFit/>
          </a:bodyPr>
          <a:lstStyle/>
          <a:p>
            <a:r>
              <a:rPr lang="en-US" sz="1400" dirty="0" smtClean="0">
                <a:solidFill>
                  <a:srgbClr val="FF0000"/>
                </a:solidFill>
              </a:rPr>
              <a:t>CVE-2015-4760</a:t>
            </a:r>
          </a:p>
          <a:p>
            <a:r>
              <a:rPr lang="en-US" sz="1400" dirty="0" smtClean="0">
                <a:solidFill>
                  <a:srgbClr val="FF0000"/>
                </a:solidFill>
              </a:rPr>
              <a:t>CVE-2015-2146</a:t>
            </a:r>
            <a:endParaRPr lang="en-US" sz="1400" dirty="0">
              <a:solidFill>
                <a:srgbClr val="FF0000"/>
              </a:solidFill>
            </a:endParaRPr>
          </a:p>
        </p:txBody>
      </p:sp>
      <p:sp>
        <p:nvSpPr>
          <p:cNvPr id="10" name="TextBox 9"/>
          <p:cNvSpPr txBox="1"/>
          <p:nvPr/>
        </p:nvSpPr>
        <p:spPr>
          <a:xfrm>
            <a:off x="6617252" y="5836915"/>
            <a:ext cx="1311578" cy="307777"/>
          </a:xfrm>
          <a:prstGeom prst="rect">
            <a:avLst/>
          </a:prstGeom>
          <a:noFill/>
        </p:spPr>
        <p:txBody>
          <a:bodyPr wrap="none" rtlCol="0">
            <a:spAutoFit/>
          </a:bodyPr>
          <a:lstStyle/>
          <a:p>
            <a:r>
              <a:rPr lang="en-US" sz="1400" dirty="0" smtClean="0">
                <a:solidFill>
                  <a:srgbClr val="FF0000"/>
                </a:solidFill>
              </a:rPr>
              <a:t>CVE-2015-5600</a:t>
            </a:r>
            <a:endParaRPr lang="en-US" sz="1400" dirty="0">
              <a:solidFill>
                <a:srgbClr val="FF0000"/>
              </a:solidFill>
            </a:endParaRPr>
          </a:p>
        </p:txBody>
      </p:sp>
      <p:sp>
        <p:nvSpPr>
          <p:cNvPr id="11" name="TextBox 10"/>
          <p:cNvSpPr txBox="1"/>
          <p:nvPr/>
        </p:nvSpPr>
        <p:spPr>
          <a:xfrm>
            <a:off x="4075431" y="2777304"/>
            <a:ext cx="1311578" cy="307777"/>
          </a:xfrm>
          <a:prstGeom prst="rect">
            <a:avLst/>
          </a:prstGeom>
          <a:noFill/>
        </p:spPr>
        <p:txBody>
          <a:bodyPr wrap="none" rtlCol="0">
            <a:spAutoFit/>
          </a:bodyPr>
          <a:lstStyle/>
          <a:p>
            <a:r>
              <a:rPr lang="en-US" sz="1400" dirty="0" smtClean="0">
                <a:solidFill>
                  <a:srgbClr val="FF0000"/>
                </a:solidFill>
              </a:rPr>
              <a:t>CVE-2015-7310</a:t>
            </a:r>
            <a:endParaRPr lang="en-US" sz="1400" dirty="0">
              <a:solidFill>
                <a:srgbClr val="FF0000"/>
              </a:solidFill>
            </a:endParaRPr>
          </a:p>
        </p:txBody>
      </p:sp>
      <p:sp>
        <p:nvSpPr>
          <p:cNvPr id="37" name="TextBox 36"/>
          <p:cNvSpPr txBox="1"/>
          <p:nvPr/>
        </p:nvSpPr>
        <p:spPr>
          <a:xfrm>
            <a:off x="7375222" y="2585520"/>
            <a:ext cx="1311578" cy="523220"/>
          </a:xfrm>
          <a:prstGeom prst="rect">
            <a:avLst/>
          </a:prstGeom>
          <a:noFill/>
        </p:spPr>
        <p:txBody>
          <a:bodyPr wrap="none" rtlCol="0">
            <a:spAutoFit/>
          </a:bodyPr>
          <a:lstStyle/>
          <a:p>
            <a:r>
              <a:rPr lang="en-US" sz="1400" b="1" strike="sngStrike" dirty="0" smtClean="0">
                <a:solidFill>
                  <a:schemeClr val="accent3">
                    <a:lumMod val="50000"/>
                  </a:schemeClr>
                </a:solidFill>
              </a:rPr>
              <a:t>CVE-2015-4760</a:t>
            </a:r>
          </a:p>
          <a:p>
            <a:r>
              <a:rPr lang="en-US" sz="1400" dirty="0" smtClean="0">
                <a:solidFill>
                  <a:srgbClr val="FF0000"/>
                </a:solidFill>
              </a:rPr>
              <a:t>CVE-2015-2146</a:t>
            </a:r>
            <a:endParaRPr lang="en-US" sz="1400" dirty="0">
              <a:solidFill>
                <a:srgbClr val="FF0000"/>
              </a:solidFill>
            </a:endParaRPr>
          </a:p>
        </p:txBody>
      </p:sp>
      <p:sp>
        <p:nvSpPr>
          <p:cNvPr id="38" name="TextBox 37"/>
          <p:cNvSpPr txBox="1"/>
          <p:nvPr/>
        </p:nvSpPr>
        <p:spPr>
          <a:xfrm>
            <a:off x="4069081" y="2780831"/>
            <a:ext cx="1311578" cy="307777"/>
          </a:xfrm>
          <a:prstGeom prst="rect">
            <a:avLst/>
          </a:prstGeom>
          <a:noFill/>
        </p:spPr>
        <p:txBody>
          <a:bodyPr wrap="none" rtlCol="0">
            <a:spAutoFit/>
          </a:bodyPr>
          <a:lstStyle/>
          <a:p>
            <a:r>
              <a:rPr lang="en-US" sz="1400" b="1" strike="sngStrike" dirty="0" smtClean="0">
                <a:solidFill>
                  <a:schemeClr val="accent3">
                    <a:lumMod val="50000"/>
                  </a:schemeClr>
                </a:solidFill>
              </a:rPr>
              <a:t>CVE-2015-7310</a:t>
            </a:r>
            <a:endParaRPr lang="en-US" sz="1400" b="1" strike="sngStrike" dirty="0">
              <a:solidFill>
                <a:schemeClr val="accent3">
                  <a:lumMod val="50000"/>
                </a:schemeClr>
              </a:solidFill>
            </a:endParaRPr>
          </a:p>
        </p:txBody>
      </p:sp>
      <p:grpSp>
        <p:nvGrpSpPr>
          <p:cNvPr id="60" name="Group 59"/>
          <p:cNvGrpSpPr/>
          <p:nvPr/>
        </p:nvGrpSpPr>
        <p:grpSpPr>
          <a:xfrm>
            <a:off x="608814" y="5365135"/>
            <a:ext cx="2623743" cy="699730"/>
            <a:chOff x="59728" y="3192283"/>
            <a:chExt cx="2623743" cy="699730"/>
          </a:xfrm>
        </p:grpSpPr>
        <p:sp>
          <p:nvSpPr>
            <p:cNvPr id="61" name="Chevron 60"/>
            <p:cNvSpPr/>
            <p:nvPr/>
          </p:nvSpPr>
          <p:spPr>
            <a:xfrm>
              <a:off x="59728" y="3192283"/>
              <a:ext cx="2623743" cy="699730"/>
            </a:xfrm>
            <a:prstGeom prst="chevron">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2" name="Chevron 4"/>
            <p:cNvSpPr/>
            <p:nvPr/>
          </p:nvSpPr>
          <p:spPr>
            <a:xfrm>
              <a:off x="409593" y="3192283"/>
              <a:ext cx="1924013" cy="699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Apply Resistance</a:t>
              </a:r>
              <a:endParaRPr lang="en-US" sz="1400" b="1" kern="1200" dirty="0"/>
            </a:p>
          </p:txBody>
        </p:sp>
      </p:grpSp>
      <p:grpSp>
        <p:nvGrpSpPr>
          <p:cNvPr id="63" name="Group 62"/>
          <p:cNvGrpSpPr/>
          <p:nvPr/>
        </p:nvGrpSpPr>
        <p:grpSpPr>
          <a:xfrm>
            <a:off x="612654" y="4521177"/>
            <a:ext cx="2623743" cy="699730"/>
            <a:chOff x="59728" y="2394590"/>
            <a:chExt cx="2623743" cy="699730"/>
          </a:xfrm>
        </p:grpSpPr>
        <p:sp>
          <p:nvSpPr>
            <p:cNvPr id="64" name="Chevron 63"/>
            <p:cNvSpPr/>
            <p:nvPr/>
          </p:nvSpPr>
          <p:spPr>
            <a:xfrm>
              <a:off x="59728" y="2394590"/>
              <a:ext cx="2623743" cy="699730"/>
            </a:xfrm>
            <a:prstGeom prst="chevron">
              <a:avLst/>
            </a:prstGeom>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sp>
        <p:sp>
          <p:nvSpPr>
            <p:cNvPr id="65" name="Chevron 4"/>
            <p:cNvSpPr/>
            <p:nvPr/>
          </p:nvSpPr>
          <p:spPr>
            <a:xfrm>
              <a:off x="409593" y="2394590"/>
              <a:ext cx="1924013" cy="699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Fix Vulnerabilities</a:t>
              </a:r>
              <a:endParaRPr lang="en-US" sz="1400" b="1" kern="1200" dirty="0"/>
            </a:p>
          </p:txBody>
        </p:sp>
      </p:grpSp>
      <p:grpSp>
        <p:nvGrpSpPr>
          <p:cNvPr id="66" name="Group 65"/>
          <p:cNvGrpSpPr/>
          <p:nvPr/>
        </p:nvGrpSpPr>
        <p:grpSpPr>
          <a:xfrm>
            <a:off x="612654" y="3731436"/>
            <a:ext cx="2623743" cy="699730"/>
            <a:chOff x="59728" y="1596898"/>
            <a:chExt cx="2623743" cy="699730"/>
          </a:xfrm>
        </p:grpSpPr>
        <p:sp>
          <p:nvSpPr>
            <p:cNvPr id="67" name="Chevron 66"/>
            <p:cNvSpPr/>
            <p:nvPr/>
          </p:nvSpPr>
          <p:spPr>
            <a:xfrm>
              <a:off x="59728" y="1596898"/>
              <a:ext cx="2623743" cy="699730"/>
            </a:xfrm>
            <a:prstGeom prst="chevron">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8" name="Chevron 4"/>
            <p:cNvSpPr/>
            <p:nvPr/>
          </p:nvSpPr>
          <p:spPr>
            <a:xfrm>
              <a:off x="409593" y="1596898"/>
              <a:ext cx="1924013" cy="699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Business Model</a:t>
              </a:r>
              <a:endParaRPr lang="en-US" sz="1400" b="1" kern="1200" dirty="0"/>
            </a:p>
          </p:txBody>
        </p:sp>
      </p:grpSp>
      <p:grpSp>
        <p:nvGrpSpPr>
          <p:cNvPr id="69" name="Group 68"/>
          <p:cNvGrpSpPr/>
          <p:nvPr/>
        </p:nvGrpSpPr>
        <p:grpSpPr>
          <a:xfrm>
            <a:off x="609601" y="2924376"/>
            <a:ext cx="2623743" cy="699730"/>
            <a:chOff x="59728" y="799205"/>
            <a:chExt cx="2623743" cy="699730"/>
          </a:xfrm>
        </p:grpSpPr>
        <p:sp>
          <p:nvSpPr>
            <p:cNvPr id="70" name="Chevron 69"/>
            <p:cNvSpPr/>
            <p:nvPr/>
          </p:nvSpPr>
          <p:spPr>
            <a:xfrm>
              <a:off x="59728" y="799205"/>
              <a:ext cx="2623743" cy="699730"/>
            </a:xfrm>
            <a:prstGeom prst="chevron">
              <a:avLst/>
            </a:prstGeom>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sp>
        <p:sp>
          <p:nvSpPr>
            <p:cNvPr id="71" name="Chevron 4"/>
            <p:cNvSpPr/>
            <p:nvPr/>
          </p:nvSpPr>
          <p:spPr>
            <a:xfrm>
              <a:off x="409593" y="799205"/>
              <a:ext cx="1924013" cy="699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Network Compliance (XCCDF)</a:t>
              </a:r>
              <a:endParaRPr lang="en-US" sz="1400" b="1" kern="1200" dirty="0"/>
            </a:p>
          </p:txBody>
        </p:sp>
      </p:grpSp>
      <p:grpSp>
        <p:nvGrpSpPr>
          <p:cNvPr id="72" name="Group 71"/>
          <p:cNvGrpSpPr/>
          <p:nvPr/>
        </p:nvGrpSpPr>
        <p:grpSpPr>
          <a:xfrm>
            <a:off x="609600" y="2112102"/>
            <a:ext cx="2623743" cy="699730"/>
            <a:chOff x="59728" y="1513"/>
            <a:chExt cx="2623743" cy="699730"/>
          </a:xfrm>
        </p:grpSpPr>
        <p:sp>
          <p:nvSpPr>
            <p:cNvPr id="73" name="Chevron 72"/>
            <p:cNvSpPr/>
            <p:nvPr/>
          </p:nvSpPr>
          <p:spPr>
            <a:xfrm>
              <a:off x="59728" y="1513"/>
              <a:ext cx="2623743" cy="699730"/>
            </a:xfrm>
            <a:prstGeom prst="chevron">
              <a:avLst/>
            </a:prstGeom>
            <a:ln w="381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4" name="Chevron 4"/>
            <p:cNvSpPr/>
            <p:nvPr/>
          </p:nvSpPr>
          <p:spPr>
            <a:xfrm>
              <a:off x="409593" y="1513"/>
              <a:ext cx="1924013" cy="699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Network Topology</a:t>
              </a:r>
              <a:endParaRPr lang="en-US" sz="1400" b="1" kern="1200" dirty="0"/>
            </a:p>
          </p:txBody>
        </p:sp>
      </p:grpSp>
    </p:spTree>
    <p:extLst>
      <p:ext uri="{BB962C8B-B14F-4D97-AF65-F5344CB8AC3E}">
        <p14:creationId xmlns:p14="http://schemas.microsoft.com/office/powerpoint/2010/main" val="207258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0-#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0-#ppt_w/2"/>
                                          </p:val>
                                        </p:tav>
                                        <p:tav tm="100000">
                                          <p:val>
                                            <p:strVal val="#ppt_x"/>
                                          </p:val>
                                        </p:tav>
                                      </p:tavLst>
                                    </p:anim>
                                    <p:anim calcmode="lin" valueType="num">
                                      <p:cBhvr additive="base">
                                        <p:cTn id="14" dur="500" fill="hold"/>
                                        <p:tgtEl>
                                          <p:spTgt spid="6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500" fill="hold"/>
                                        <p:tgtEl>
                                          <p:spTgt spid="66"/>
                                        </p:tgtEl>
                                        <p:attrNameLst>
                                          <p:attrName>ppt_x</p:attrName>
                                        </p:attrNameLst>
                                      </p:cBhvr>
                                      <p:tavLst>
                                        <p:tav tm="0">
                                          <p:val>
                                            <p:strVal val="0-#ppt_w/2"/>
                                          </p:val>
                                        </p:tav>
                                        <p:tav tm="100000">
                                          <p:val>
                                            <p:strVal val="#ppt_x"/>
                                          </p:val>
                                        </p:tav>
                                      </p:tavLst>
                                    </p:anim>
                                    <p:anim calcmode="lin" valueType="num">
                                      <p:cBhvr additive="base">
                                        <p:cTn id="27" dur="500" fill="hold"/>
                                        <p:tgtEl>
                                          <p:spTgt spid="66"/>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par>
                          <p:cTn id="37" fill="hold">
                            <p:stCondLst>
                              <p:cond delay="0"/>
                            </p:stCondLst>
                            <p:childTnLst>
                              <p:par>
                                <p:cTn id="38" presetID="1" presetClass="exit" presetSubtype="0" fill="hold" grpId="1" nodeType="afterEffect">
                                  <p:stCondLst>
                                    <p:cond delay="0"/>
                                  </p:stCondLst>
                                  <p:childTnLst>
                                    <p:set>
                                      <p:cBhvr>
                                        <p:cTn id="39" dur="1" fill="hold">
                                          <p:stCondLst>
                                            <p:cond delay="0"/>
                                          </p:stCondLst>
                                        </p:cTn>
                                        <p:tgtEl>
                                          <p:spTgt spid="9"/>
                                        </p:tgtEl>
                                        <p:attrNameLst>
                                          <p:attrName>style.visibility</p:attrName>
                                        </p:attrNameLst>
                                      </p:cBhvr>
                                      <p:to>
                                        <p:strVal val="hidden"/>
                                      </p:to>
                                    </p:set>
                                  </p:childTnLst>
                                </p:cTn>
                              </p:par>
                              <p:par>
                                <p:cTn id="40" presetID="2" presetClass="entr" presetSubtype="8"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500" fill="hold"/>
                                        <p:tgtEl>
                                          <p:spTgt spid="63"/>
                                        </p:tgtEl>
                                        <p:attrNameLst>
                                          <p:attrName>ppt_x</p:attrName>
                                        </p:attrNameLst>
                                      </p:cBhvr>
                                      <p:tavLst>
                                        <p:tav tm="0">
                                          <p:val>
                                            <p:strVal val="0-#ppt_w/2"/>
                                          </p:val>
                                        </p:tav>
                                        <p:tav tm="100000">
                                          <p:val>
                                            <p:strVal val="#ppt_x"/>
                                          </p:val>
                                        </p:tav>
                                      </p:tavLst>
                                    </p:anim>
                                    <p:anim calcmode="lin" valueType="num">
                                      <p:cBhvr additive="base">
                                        <p:cTn id="43" dur="50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xEl>
                                              <p:pRg st="0" end="0"/>
                                            </p:txEl>
                                          </p:spTgt>
                                        </p:tgtEl>
                                        <p:attrNameLst>
                                          <p:attrName>style.visibility</p:attrName>
                                        </p:attrNameLst>
                                      </p:cBhvr>
                                      <p:to>
                                        <p:strVal val="visible"/>
                                      </p:to>
                                    </p:set>
                                  </p:childTnLst>
                                </p:cTn>
                              </p:par>
                            </p:childTnLst>
                          </p:cTn>
                        </p:par>
                        <p:par>
                          <p:cTn id="51" fill="hold">
                            <p:stCondLst>
                              <p:cond delay="500"/>
                            </p:stCondLst>
                            <p:childTnLst>
                              <p:par>
                                <p:cTn id="52" presetID="26" presetClass="emph" presetSubtype="0" fill="hold" grpId="1" nodeType="afterEffect">
                                  <p:stCondLst>
                                    <p:cond delay="0"/>
                                  </p:stCondLst>
                                  <p:childTnLst>
                                    <p:animEffect transition="out" filter="fade">
                                      <p:cBhvr>
                                        <p:cTn id="53" dur="500" tmFilter="0, 0; .2, .5; .8, .5; 1, 0"/>
                                        <p:tgtEl>
                                          <p:spTgt spid="37"/>
                                        </p:tgtEl>
                                      </p:cBhvr>
                                    </p:animEffect>
                                    <p:animScale>
                                      <p:cBhvr>
                                        <p:cTn id="54" dur="250" autoRev="1" fill="hold"/>
                                        <p:tgtEl>
                                          <p:spTgt spid="37"/>
                                        </p:tgtEl>
                                      </p:cBhvr>
                                      <p:by x="105000" y="105000"/>
                                    </p:animScale>
                                  </p:childTnLst>
                                </p:cTn>
                              </p:par>
                            </p:childTnLst>
                          </p:cTn>
                        </p:par>
                        <p:par>
                          <p:cTn id="55" fill="hold">
                            <p:stCondLst>
                              <p:cond delay="1000"/>
                            </p:stCondLst>
                            <p:childTnLst>
                              <p:par>
                                <p:cTn id="56" presetID="26" presetClass="emph" presetSubtype="0" fill="hold" grpId="1" nodeType="afterEffect">
                                  <p:stCondLst>
                                    <p:cond delay="0"/>
                                  </p:stCondLst>
                                  <p:childTnLst>
                                    <p:animEffect transition="out" filter="fade">
                                      <p:cBhvr>
                                        <p:cTn id="57" dur="500" tmFilter="0, 0; .2, .5; .8, .5; 1, 0"/>
                                        <p:tgtEl>
                                          <p:spTgt spid="38">
                                            <p:txEl>
                                              <p:pRg st="0" end="0"/>
                                            </p:txEl>
                                          </p:spTgt>
                                        </p:tgtEl>
                                      </p:cBhvr>
                                    </p:animEffect>
                                    <p:animScale>
                                      <p:cBhvr>
                                        <p:cTn id="58" dur="250" autoRev="1" fill="hold"/>
                                        <p:tgtEl>
                                          <p:spTgt spid="38">
                                            <p:txEl>
                                              <p:pRg st="0" end="0"/>
                                            </p:txEl>
                                          </p:spTgt>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500" fill="hold"/>
                                        <p:tgtEl>
                                          <p:spTgt spid="60"/>
                                        </p:tgtEl>
                                        <p:attrNameLst>
                                          <p:attrName>ppt_x</p:attrName>
                                        </p:attrNameLst>
                                      </p:cBhvr>
                                      <p:tavLst>
                                        <p:tav tm="0">
                                          <p:val>
                                            <p:strVal val="0-#ppt_w/2"/>
                                          </p:val>
                                        </p:tav>
                                        <p:tav tm="100000">
                                          <p:val>
                                            <p:strVal val="#ppt_x"/>
                                          </p:val>
                                        </p:tav>
                                      </p:tavLst>
                                    </p:anim>
                                    <p:anim calcmode="lin" valueType="num">
                                      <p:cBhvr additive="base">
                                        <p:cTn id="64" dur="500" fill="hold"/>
                                        <p:tgtEl>
                                          <p:spTgt spid="60"/>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1" presetClass="entr" presetSubtype="0"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P spid="11" grpId="1"/>
      <p:bldP spid="37" grpId="0"/>
      <p:bldP spid="37" grpId="1"/>
      <p:bldP spid="38" grpId="0"/>
      <p:bldP spid="38" grpId="1"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Hardening &amp; Mitigation Options</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39</a:t>
            </a:fld>
            <a:endParaRPr lang="en-US" dirty="0"/>
          </a:p>
        </p:txBody>
      </p:sp>
      <p:graphicFrame>
        <p:nvGraphicFramePr>
          <p:cNvPr id="3" name="Table 2"/>
          <p:cNvGraphicFramePr>
            <a:graphicFrameLocks noGrp="1"/>
          </p:cNvGraphicFramePr>
          <p:nvPr>
            <p:extLst/>
          </p:nvPr>
        </p:nvGraphicFramePr>
        <p:xfrm>
          <a:off x="609600" y="1676399"/>
          <a:ext cx="8001000" cy="4114317"/>
        </p:xfrm>
        <a:graphic>
          <a:graphicData uri="http://schemas.openxmlformats.org/drawingml/2006/table">
            <a:tbl>
              <a:tblPr firstRow="1" bandRow="1">
                <a:tableStyleId>{F5AB1C69-6EDB-4FF4-983F-18BD219EF322}</a:tableStyleId>
              </a:tblPr>
              <a:tblGrid>
                <a:gridCol w="1600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497679">
                <a:tc>
                  <a:txBody>
                    <a:bodyPr/>
                    <a:lstStyle/>
                    <a:p>
                      <a:endParaRPr lang="en-US" sz="2000" dirty="0"/>
                    </a:p>
                  </a:txBody>
                  <a:tcPr/>
                </a:tc>
                <a:tc>
                  <a:txBody>
                    <a:bodyPr/>
                    <a:lstStyle/>
                    <a:p>
                      <a:r>
                        <a:rPr lang="en-US" sz="2000" dirty="0" smtClean="0"/>
                        <a:t>Host-based Actions</a:t>
                      </a:r>
                      <a:endParaRPr lang="en-US" sz="2000" dirty="0"/>
                    </a:p>
                  </a:txBody>
                  <a:tcPr/>
                </a:tc>
                <a:tc>
                  <a:txBody>
                    <a:bodyPr/>
                    <a:lstStyle/>
                    <a:p>
                      <a:r>
                        <a:rPr lang="en-US" sz="2000" dirty="0" smtClean="0"/>
                        <a:t>Network-based</a:t>
                      </a:r>
                      <a:r>
                        <a:rPr lang="en-US" sz="2000" baseline="0" dirty="0" smtClean="0"/>
                        <a:t> </a:t>
                      </a:r>
                      <a:r>
                        <a:rPr lang="en-US" sz="2000" dirty="0" smtClean="0"/>
                        <a:t>Actions</a:t>
                      </a:r>
                      <a:endParaRPr lang="en-US" sz="2000" dirty="0"/>
                    </a:p>
                  </a:txBody>
                  <a:tcPr/>
                </a:tc>
                <a:extLst>
                  <a:ext uri="{0D108BD9-81ED-4DB2-BD59-A6C34878D82A}">
                    <a16:rowId xmlns:a16="http://schemas.microsoft.com/office/drawing/2014/main" val="10000"/>
                  </a:ext>
                </a:extLst>
              </a:tr>
              <a:tr h="1176342">
                <a:tc>
                  <a:txBody>
                    <a:bodyPr/>
                    <a:lstStyle/>
                    <a:p>
                      <a:r>
                        <a:rPr lang="en-US" sz="2000" b="1" dirty="0" smtClean="0"/>
                        <a:t>Examples</a:t>
                      </a:r>
                      <a:endParaRPr lang="en-US" sz="2000" b="1" dirty="0"/>
                    </a:p>
                  </a:txBody>
                  <a:tcPr/>
                </a:tc>
                <a:tc>
                  <a:txBody>
                    <a:bodyPr/>
                    <a:lstStyle/>
                    <a:p>
                      <a:pPr marL="342900" indent="-342900">
                        <a:buFont typeface="Arial" panose="020B0604020202020204" pitchFamily="34" charset="0"/>
                        <a:buChar char="•"/>
                      </a:pPr>
                      <a:r>
                        <a:rPr lang="en-US" sz="2000" kern="1200" dirty="0" smtClean="0">
                          <a:solidFill>
                            <a:schemeClr val="dk1"/>
                          </a:solidFill>
                          <a:latin typeface="+mn-lt"/>
                          <a:ea typeface="+mn-ea"/>
                          <a:cs typeface="+mn-cs"/>
                        </a:rPr>
                        <a:t>Patch</a:t>
                      </a:r>
                    </a:p>
                    <a:p>
                      <a:pPr marL="342900" indent="-342900">
                        <a:buFont typeface="Arial" panose="020B0604020202020204" pitchFamily="34" charset="0"/>
                        <a:buChar char="•"/>
                      </a:pPr>
                      <a:r>
                        <a:rPr lang="en-US" sz="2000" kern="1200" dirty="0" smtClean="0">
                          <a:solidFill>
                            <a:schemeClr val="dk1"/>
                          </a:solidFill>
                          <a:latin typeface="+mn-lt"/>
                          <a:ea typeface="+mn-ea"/>
                          <a:cs typeface="+mn-cs"/>
                        </a:rPr>
                        <a:t>Restrict</a:t>
                      </a:r>
                    </a:p>
                    <a:p>
                      <a:pPr marL="342900" indent="-342900">
                        <a:buFont typeface="Arial" panose="020B0604020202020204" pitchFamily="34" charset="0"/>
                        <a:buChar char="•"/>
                      </a:pPr>
                      <a:r>
                        <a:rPr lang="en-US" sz="2000" kern="1200" dirty="0" smtClean="0">
                          <a:solidFill>
                            <a:schemeClr val="dk1"/>
                          </a:solidFill>
                          <a:latin typeface="+mn-lt"/>
                          <a:ea typeface="+mn-ea"/>
                          <a:cs typeface="+mn-cs"/>
                        </a:rPr>
                        <a:t>Reconfigure</a:t>
                      </a:r>
                    </a:p>
                    <a:p>
                      <a:pPr marL="342900" indent="-342900">
                        <a:buFont typeface="Arial" panose="020B0604020202020204" pitchFamily="34" charset="0"/>
                        <a:buChar char="•"/>
                      </a:pPr>
                      <a:r>
                        <a:rPr lang="en-US" sz="2000" kern="1200" dirty="0" smtClean="0">
                          <a:solidFill>
                            <a:schemeClr val="dk1"/>
                          </a:solidFill>
                          <a:latin typeface="+mn-lt"/>
                          <a:ea typeface="+mn-ea"/>
                          <a:cs typeface="+mn-cs"/>
                        </a:rPr>
                        <a:t>Disable</a:t>
                      </a:r>
                    </a:p>
                  </a:txBody>
                  <a:tcPr/>
                </a:tc>
                <a:tc>
                  <a:txBody>
                    <a:bodyPr/>
                    <a:lstStyle/>
                    <a:p>
                      <a:pPr marL="285750" indent="-285750">
                        <a:buFont typeface="Arial" panose="020B0604020202020204" pitchFamily="34" charset="0"/>
                        <a:buChar char="•"/>
                      </a:pPr>
                      <a:r>
                        <a:rPr lang="en-US" sz="2000" kern="1200" dirty="0" smtClean="0">
                          <a:solidFill>
                            <a:schemeClr val="dk1"/>
                          </a:solidFill>
                          <a:latin typeface="+mn-lt"/>
                          <a:ea typeface="+mn-ea"/>
                          <a:cs typeface="+mn-cs"/>
                        </a:rPr>
                        <a:t>Isolate:</a:t>
                      </a:r>
                      <a:r>
                        <a:rPr lang="en-US" sz="2000" kern="1200" baseline="0" dirty="0" smtClean="0">
                          <a:solidFill>
                            <a:schemeClr val="dk1"/>
                          </a:solidFill>
                          <a:latin typeface="+mn-lt"/>
                          <a:ea typeface="+mn-ea"/>
                          <a:cs typeface="+mn-cs"/>
                        </a:rPr>
                        <a:t> block, encrypt, inspect.</a:t>
                      </a:r>
                      <a:endParaRPr lang="en-US" sz="2000" kern="1200" dirty="0" smtClean="0">
                        <a:solidFill>
                          <a:schemeClr val="dk1"/>
                        </a:solidFill>
                        <a:latin typeface="+mn-lt"/>
                        <a:ea typeface="+mn-ea"/>
                        <a:cs typeface="+mn-cs"/>
                      </a:endParaRPr>
                    </a:p>
                  </a:txBody>
                  <a:tcPr/>
                </a:tc>
                <a:extLst>
                  <a:ext uri="{0D108BD9-81ED-4DB2-BD59-A6C34878D82A}">
                    <a16:rowId xmlns:a16="http://schemas.microsoft.com/office/drawing/2014/main" val="10001"/>
                  </a:ext>
                </a:extLst>
              </a:tr>
              <a:tr h="497679">
                <a:tc>
                  <a:txBody>
                    <a:bodyPr/>
                    <a:lstStyle/>
                    <a:p>
                      <a:r>
                        <a:rPr lang="en-US" sz="2000" b="1" dirty="0" smtClean="0"/>
                        <a:t>Impact</a:t>
                      </a:r>
                      <a:endParaRPr lang="en-US" sz="2000" b="1" dirty="0"/>
                    </a:p>
                  </a:txBody>
                  <a:tcPr/>
                </a:tc>
                <a:tc>
                  <a:txBody>
                    <a:bodyPr/>
                    <a:lstStyle/>
                    <a:p>
                      <a:r>
                        <a:rPr lang="en-US" sz="2000" dirty="0" smtClean="0"/>
                        <a:t>Disruption/Satisfaction</a:t>
                      </a:r>
                      <a:endParaRPr lang="en-US" sz="2000" dirty="0"/>
                    </a:p>
                  </a:txBody>
                  <a:tcPr/>
                </a:tc>
                <a:tc>
                  <a:txBody>
                    <a:bodyPr/>
                    <a:lstStyle/>
                    <a:p>
                      <a:r>
                        <a:rPr lang="en-US" sz="2000" dirty="0" smtClean="0"/>
                        <a:t>Disruption/Satisfaction</a:t>
                      </a:r>
                      <a:endParaRPr lang="en-US" sz="2000" dirty="0"/>
                    </a:p>
                  </a:txBody>
                  <a:tcPr/>
                </a:tc>
                <a:extLst>
                  <a:ext uri="{0D108BD9-81ED-4DB2-BD59-A6C34878D82A}">
                    <a16:rowId xmlns:a16="http://schemas.microsoft.com/office/drawing/2014/main" val="10002"/>
                  </a:ext>
                </a:extLst>
              </a:tr>
              <a:tr h="497679">
                <a:tc>
                  <a:txBody>
                    <a:bodyPr/>
                    <a:lstStyle/>
                    <a:p>
                      <a:r>
                        <a:rPr lang="en-US" sz="2000" b="1" dirty="0" smtClean="0"/>
                        <a:t>Cost</a:t>
                      </a:r>
                      <a:endParaRPr lang="en-US" sz="2000" b="1" dirty="0"/>
                    </a:p>
                  </a:txBody>
                  <a:tcPr/>
                </a:tc>
                <a:tc>
                  <a:txBody>
                    <a:bodyPr/>
                    <a:lstStyle/>
                    <a:p>
                      <a:r>
                        <a:rPr lang="en-US" sz="2000" dirty="0" smtClean="0"/>
                        <a:t>Complexity</a:t>
                      </a:r>
                      <a:endParaRPr lang="en-US" sz="2000" dirty="0"/>
                    </a:p>
                  </a:txBody>
                  <a:tcPr/>
                </a:tc>
                <a:tc>
                  <a:txBody>
                    <a:bodyPr/>
                    <a:lstStyle/>
                    <a:p>
                      <a:r>
                        <a:rPr lang="en-US" sz="2000" dirty="0" smtClean="0"/>
                        <a:t>Complexity</a:t>
                      </a:r>
                      <a:endParaRPr lang="en-US" sz="2000" dirty="0"/>
                    </a:p>
                  </a:txBody>
                  <a:tcPr/>
                </a:tc>
                <a:extLst>
                  <a:ext uri="{0D108BD9-81ED-4DB2-BD59-A6C34878D82A}">
                    <a16:rowId xmlns:a16="http://schemas.microsoft.com/office/drawing/2014/main" val="10003"/>
                  </a:ext>
                </a:extLst>
              </a:tr>
              <a:tr h="1176342">
                <a:tc>
                  <a:txBody>
                    <a:bodyPr/>
                    <a:lstStyle/>
                    <a:p>
                      <a:r>
                        <a:rPr lang="en-US" sz="2000" b="1" dirty="0" smtClean="0"/>
                        <a:t>Source</a:t>
                      </a:r>
                      <a:endParaRPr lang="en-US" sz="2000" b="1" dirty="0"/>
                    </a:p>
                  </a:txBody>
                  <a:tcPr/>
                </a:tc>
                <a:tc>
                  <a:txBody>
                    <a:bodyPr/>
                    <a:lstStyle/>
                    <a:p>
                      <a:r>
                        <a:rPr lang="en-US" sz="2000" dirty="0" smtClean="0"/>
                        <a:t>Provided by XCCDF documents</a:t>
                      </a:r>
                      <a:r>
                        <a:rPr lang="en-US" sz="2000" baseline="0" dirty="0" smtClean="0"/>
                        <a:t> and selected based on </a:t>
                      </a:r>
                      <a:r>
                        <a:rPr lang="en-US" sz="2000" dirty="0" smtClean="0"/>
                        <a:t>risk scores and</a:t>
                      </a:r>
                      <a:r>
                        <a:rPr lang="en-US" sz="2000" baseline="0" dirty="0" smtClean="0"/>
                        <a:t> cost.</a:t>
                      </a:r>
                      <a:endParaRPr lang="en-US" sz="2000" dirty="0"/>
                    </a:p>
                  </a:txBody>
                  <a:tcPr/>
                </a:tc>
                <a:tc>
                  <a:txBody>
                    <a:bodyPr/>
                    <a:lstStyle/>
                    <a:p>
                      <a:r>
                        <a:rPr lang="en-US" sz="2000" dirty="0" smtClean="0"/>
                        <a:t>Derived based on risk scores,</a:t>
                      </a:r>
                      <a:r>
                        <a:rPr lang="en-US" sz="2000" baseline="0" dirty="0" smtClean="0"/>
                        <a:t> cost, and satisfaction thresholds.</a:t>
                      </a:r>
                      <a:endParaRPr lang="en-US"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3488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Our Research Goal </a:t>
            </a:r>
            <a:endParaRPr lang="en-US" b="1" dirty="0">
              <a:solidFill>
                <a:schemeClr val="tx2"/>
              </a:solidFill>
            </a:endParaRPr>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r>
              <a:rPr lang="en-US" b="1" dirty="0" smtClean="0"/>
              <a:t>Automating Cyber Defense from sense-making through decision-making to reverse this asymmetry in cyber warfare.</a:t>
            </a:r>
          </a:p>
          <a:p>
            <a:r>
              <a:rPr lang="en-US" b="1" dirty="0" smtClean="0"/>
              <a:t>Research Topics (selected) includes</a:t>
            </a:r>
          </a:p>
          <a:p>
            <a:pPr lvl="1"/>
            <a:r>
              <a:rPr lang="en-US" dirty="0" smtClean="0"/>
              <a:t>Cyber Deterrence, and moving target defense == Mutable cyber</a:t>
            </a:r>
          </a:p>
          <a:p>
            <a:pPr lvl="1"/>
            <a:r>
              <a:rPr lang="en-US" dirty="0" smtClean="0"/>
              <a:t>Cyber Deception </a:t>
            </a:r>
          </a:p>
          <a:p>
            <a:pPr lvl="1"/>
            <a:r>
              <a:rPr lang="en-US" dirty="0" smtClean="0"/>
              <a:t>Automated configuration analytics – from Policies or STIX to Action</a:t>
            </a:r>
          </a:p>
          <a:p>
            <a:pPr lvl="1"/>
            <a:r>
              <a:rPr lang="en-US" dirty="0"/>
              <a:t>Data-driven Security </a:t>
            </a:r>
            <a:r>
              <a:rPr lang="en-US" dirty="0" smtClean="0"/>
              <a:t>for automated cyber threat intelligence</a:t>
            </a:r>
          </a:p>
          <a:p>
            <a:pPr lvl="1"/>
            <a:r>
              <a:rPr lang="en-US" dirty="0" smtClean="0"/>
              <a:t>Auto-Resiliency </a:t>
            </a:r>
          </a:p>
          <a:p>
            <a:pPr lvl="1"/>
            <a:r>
              <a:rPr lang="en-US" dirty="0" smtClean="0"/>
              <a:t>Course-of-Action automation and orchestration </a:t>
            </a:r>
          </a:p>
          <a:p>
            <a:r>
              <a:rPr lang="en-US" b="1" dirty="0" smtClean="0"/>
              <a:t>Domains</a:t>
            </a:r>
          </a:p>
          <a:p>
            <a:pPr lvl="1"/>
            <a:r>
              <a:rPr lang="en-US" dirty="0" smtClean="0"/>
              <a:t>Cyber and Software Defined Networks</a:t>
            </a:r>
          </a:p>
          <a:p>
            <a:pPr lvl="1"/>
            <a:r>
              <a:rPr lang="en-US" dirty="0" smtClean="0"/>
              <a:t>Cyber-Physical System security and resiliency (Smart grid and ICS)</a:t>
            </a:r>
          </a:p>
          <a:p>
            <a:pPr lvl="1"/>
            <a:r>
              <a:rPr lang="en-US" dirty="0" smtClean="0"/>
              <a:t>Cloud and Data Centers</a:t>
            </a:r>
          </a:p>
          <a:p>
            <a:pPr lvl="1"/>
            <a:r>
              <a:rPr lang="en-US" dirty="0" smtClean="0"/>
              <a:t>Internet of Things and smart things</a:t>
            </a:r>
          </a:p>
          <a:p>
            <a:pPr lvl="1"/>
            <a:r>
              <a:rPr lang="en-US" dirty="0" smtClean="0"/>
              <a:t>Mobile devices and networking </a:t>
            </a:r>
          </a:p>
          <a:p>
            <a:pPr lvl="1"/>
            <a:r>
              <a:rPr lang="en-US" dirty="0" smtClean="0"/>
              <a:t>Web application, VM and OS security  </a:t>
            </a:r>
            <a:endParaRPr lang="en-US" dirty="0"/>
          </a:p>
          <a:p>
            <a:r>
              <a:rPr lang="en-US" b="1" dirty="0" smtClean="0"/>
              <a:t>Sponsors</a:t>
            </a:r>
            <a:r>
              <a:rPr lang="en-US" dirty="0" smtClean="0"/>
              <a:t>: NSF, NSA, ARO, AFRL, BAC, DTCC, Wells Fargo, BB&amp;T, Duke energy, </a:t>
            </a:r>
            <a:r>
              <a:rPr lang="en-US" dirty="0"/>
              <a:t>IBM, Cisco, Intel,</a:t>
            </a:r>
            <a:r>
              <a:rPr lang="en-US" dirty="0" smtClean="0"/>
              <a:t> and others</a:t>
            </a:r>
            <a:r>
              <a:rPr lang="en-US" dirty="0"/>
              <a:t>.</a:t>
            </a:r>
            <a:endParaRPr lang="en-US" dirty="0" smtClean="0"/>
          </a:p>
        </p:txBody>
      </p:sp>
      <p:sp>
        <p:nvSpPr>
          <p:cNvPr id="4" name="TextBox 3"/>
          <p:cNvSpPr txBox="1"/>
          <p:nvPr/>
        </p:nvSpPr>
        <p:spPr>
          <a:xfrm>
            <a:off x="419100" y="6366430"/>
            <a:ext cx="8305800" cy="369332"/>
          </a:xfrm>
          <a:prstGeom prst="rect">
            <a:avLst/>
          </a:prstGeom>
          <a:solidFill>
            <a:srgbClr val="FFFF00"/>
          </a:solidFill>
        </p:spPr>
        <p:txBody>
          <a:bodyPr wrap="square" rtlCol="0">
            <a:spAutoFit/>
          </a:bodyPr>
          <a:lstStyle/>
          <a:p>
            <a:pPr algn="ctr"/>
            <a:r>
              <a:rPr lang="en-US" b="1" dirty="0" smtClean="0"/>
              <a:t>Attend the talk for details on Cybersecurity Research at UNC Charlotte</a:t>
            </a:r>
            <a:endParaRPr lang="en-US" b="1" dirty="0"/>
          </a:p>
        </p:txBody>
      </p:sp>
    </p:spTree>
    <p:extLst>
      <p:ext uri="{BB962C8B-B14F-4D97-AF65-F5344CB8AC3E}">
        <p14:creationId xmlns:p14="http://schemas.microsoft.com/office/powerpoint/2010/main" val="3638666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 Planning</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40</a:t>
            </a:fld>
            <a:endParaRPr lang="en-US" dirty="0"/>
          </a:p>
        </p:txBody>
      </p:sp>
      <p:sp>
        <p:nvSpPr>
          <p:cNvPr id="5" name="Round Same Side Corner Rectangle 4"/>
          <p:cNvSpPr/>
          <p:nvPr/>
        </p:nvSpPr>
        <p:spPr>
          <a:xfrm>
            <a:off x="609600" y="1903284"/>
            <a:ext cx="7848600" cy="4345116"/>
          </a:xfrm>
          <a:prstGeom prst="round2SameRect">
            <a:avLst>
              <a:gd name="adj1" fmla="val 8430"/>
              <a:gd name="adj2" fmla="val 0"/>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nSpc>
                <a:spcPct val="114000"/>
              </a:lnSpc>
            </a:pPr>
            <a:endParaRPr lang="en-US" sz="2800" dirty="0" smtClean="0"/>
          </a:p>
          <a:p>
            <a:pPr marL="285750" lvl="1" indent="-285750">
              <a:lnSpc>
                <a:spcPct val="114000"/>
              </a:lnSpc>
              <a:buFont typeface="Arial" panose="020B0604020202020204" pitchFamily="34" charset="0"/>
              <a:buChar char="•"/>
            </a:pPr>
            <a:endParaRPr lang="en-US" sz="1000" dirty="0" smtClean="0"/>
          </a:p>
          <a:p>
            <a:pPr marL="285750" lvl="1" indent="-285750">
              <a:lnSpc>
                <a:spcPct val="114000"/>
              </a:lnSpc>
              <a:buFont typeface="Arial" panose="020B0604020202020204" pitchFamily="34" charset="0"/>
              <a:buChar char="•"/>
            </a:pPr>
            <a:r>
              <a:rPr lang="en-US" dirty="0" smtClean="0"/>
              <a:t>Given the </a:t>
            </a:r>
            <a:r>
              <a:rPr lang="en-US" i="1" dirty="0" smtClean="0"/>
              <a:t>XCCDF reports, business model (services), </a:t>
            </a:r>
            <a:r>
              <a:rPr lang="en-US" i="1" dirty="0" smtClean="0">
                <a:solidFill>
                  <a:srgbClr val="FF0000"/>
                </a:solidFill>
              </a:rPr>
              <a:t>reachability matrix,</a:t>
            </a:r>
            <a:r>
              <a:rPr lang="en-US" i="1" dirty="0" smtClean="0"/>
              <a:t> and mitigation costs</a:t>
            </a:r>
            <a:r>
              <a:rPr lang="en-US" dirty="0" smtClean="0"/>
              <a:t>, our objective is to satisfy five criteria:</a:t>
            </a:r>
          </a:p>
          <a:p>
            <a:pPr marL="688975" lvl="2" indent="-407988">
              <a:lnSpc>
                <a:spcPct val="114000"/>
              </a:lnSpc>
              <a:buFont typeface="+mj-lt"/>
              <a:buAutoNum type="arabicParenR"/>
            </a:pPr>
            <a:r>
              <a:rPr lang="en-US" dirty="0" smtClean="0"/>
              <a:t>Measure the </a:t>
            </a:r>
            <a:r>
              <a:rPr lang="en-US" b="1" dirty="0"/>
              <a:t>global </a:t>
            </a:r>
            <a:r>
              <a:rPr lang="en-US" b="1" dirty="0" smtClean="0"/>
              <a:t>enterprise risk </a:t>
            </a:r>
            <a:r>
              <a:rPr lang="en-US" dirty="0"/>
              <a:t>(</a:t>
            </a:r>
            <a:r>
              <a:rPr lang="en-US" dirty="0" smtClean="0"/>
              <a:t>R</a:t>
            </a:r>
            <a:r>
              <a:rPr lang="en-US" baseline="-25000" dirty="0" smtClean="0"/>
              <a:t>0</a:t>
            </a:r>
            <a:r>
              <a:rPr lang="en-US" dirty="0" smtClean="0"/>
              <a:t>), and </a:t>
            </a:r>
          </a:p>
          <a:p>
            <a:pPr marL="688975" lvl="2" indent="-407988">
              <a:lnSpc>
                <a:spcPct val="114000"/>
              </a:lnSpc>
              <a:buFont typeface="+mj-lt"/>
              <a:buAutoNum type="arabicParenR"/>
            </a:pPr>
            <a:r>
              <a:rPr lang="en-US" dirty="0" smtClean="0"/>
              <a:t>Find the </a:t>
            </a:r>
            <a:r>
              <a:rPr lang="en-US" b="1" dirty="0" smtClean="0"/>
              <a:t>minimum </a:t>
            </a:r>
            <a:r>
              <a:rPr lang="en-US" b="1" dirty="0"/>
              <a:t>s</a:t>
            </a:r>
            <a:r>
              <a:rPr lang="en-US" b="1" dirty="0" smtClean="0"/>
              <a:t>et </a:t>
            </a:r>
            <a:r>
              <a:rPr lang="en-US" b="1" dirty="0"/>
              <a:t>of </a:t>
            </a:r>
            <a:r>
              <a:rPr lang="en-US" b="1" dirty="0" smtClean="0"/>
              <a:t>mitigations</a:t>
            </a:r>
            <a:r>
              <a:rPr lang="en-US" dirty="0" smtClean="0"/>
              <a:t> (</a:t>
            </a:r>
            <a:r>
              <a:rPr lang="en-US" u="sng" dirty="0" smtClean="0"/>
              <a:t>vulnerability fixes</a:t>
            </a:r>
            <a:r>
              <a:rPr lang="en-US" dirty="0" smtClean="0"/>
              <a:t> and/or </a:t>
            </a:r>
            <a:r>
              <a:rPr lang="en-US" u="sng" dirty="0" smtClean="0">
                <a:solidFill>
                  <a:srgbClr val="C00000"/>
                </a:solidFill>
              </a:rPr>
              <a:t>reconfigurations</a:t>
            </a:r>
            <a:r>
              <a:rPr lang="en-US" dirty="0" smtClean="0"/>
              <a:t>) such </a:t>
            </a:r>
            <a:r>
              <a:rPr lang="en-US" dirty="0"/>
              <a:t>that</a:t>
            </a:r>
          </a:p>
          <a:p>
            <a:pPr marL="1257300" lvl="2" indent="-285750">
              <a:lnSpc>
                <a:spcPct val="114000"/>
              </a:lnSpc>
              <a:buFont typeface="Arial" panose="020B0604020202020204" pitchFamily="34" charset="0"/>
              <a:buChar char="•"/>
            </a:pPr>
            <a:r>
              <a:rPr lang="en-US" dirty="0" smtClean="0"/>
              <a:t>The </a:t>
            </a:r>
            <a:r>
              <a:rPr lang="en-US" b="1" dirty="0" smtClean="0"/>
              <a:t>Global Residual Risk</a:t>
            </a:r>
            <a:r>
              <a:rPr lang="en-US" dirty="0" smtClean="0"/>
              <a:t> is NOT more than a given threshold (e.g., R &lt; 0.5 R</a:t>
            </a:r>
            <a:r>
              <a:rPr lang="en-US" baseline="-25000" dirty="0" smtClean="0"/>
              <a:t>0</a:t>
            </a:r>
            <a:r>
              <a:rPr lang="en-US" dirty="0" smtClean="0"/>
              <a:t>).</a:t>
            </a:r>
          </a:p>
          <a:p>
            <a:pPr marL="1257300" lvl="2" indent="-285750">
              <a:lnSpc>
                <a:spcPct val="114000"/>
              </a:lnSpc>
              <a:buFont typeface="Arial" panose="020B0604020202020204" pitchFamily="34" charset="0"/>
              <a:buChar char="•"/>
            </a:pPr>
            <a:r>
              <a:rPr lang="en-US" dirty="0"/>
              <a:t>The </a:t>
            </a:r>
            <a:r>
              <a:rPr lang="en-US" b="1" dirty="0" smtClean="0"/>
              <a:t>Server Residual </a:t>
            </a:r>
            <a:r>
              <a:rPr lang="en-US" b="1" dirty="0"/>
              <a:t>Risk</a:t>
            </a:r>
            <a:r>
              <a:rPr lang="en-US" dirty="0"/>
              <a:t> is NOT more than a given threshold </a:t>
            </a:r>
            <a:r>
              <a:rPr lang="en-US" dirty="0" smtClean="0"/>
              <a:t>(e.g., </a:t>
            </a:r>
            <a:r>
              <a:rPr lang="en-US" dirty="0" err="1" smtClean="0"/>
              <a:t>R</a:t>
            </a:r>
            <a:r>
              <a:rPr lang="en-US" baseline="30000" dirty="0" err="1"/>
              <a:t>i</a:t>
            </a:r>
            <a:r>
              <a:rPr lang="en-US" dirty="0" smtClean="0"/>
              <a:t> </a:t>
            </a:r>
            <a:r>
              <a:rPr lang="en-US" dirty="0"/>
              <a:t>&lt; 0.5 </a:t>
            </a:r>
            <a:r>
              <a:rPr lang="en-US" dirty="0" smtClean="0"/>
              <a:t>R</a:t>
            </a:r>
            <a:r>
              <a:rPr lang="en-US" baseline="30000" dirty="0" smtClean="0"/>
              <a:t>i</a:t>
            </a:r>
            <a:r>
              <a:rPr lang="en-US" baseline="-25000" dirty="0" smtClean="0"/>
              <a:t>0</a:t>
            </a:r>
            <a:r>
              <a:rPr lang="en-US" dirty="0" smtClean="0"/>
              <a:t>).</a:t>
            </a:r>
          </a:p>
          <a:p>
            <a:pPr marL="1257300" lvl="2" indent="-285750">
              <a:lnSpc>
                <a:spcPct val="114000"/>
              </a:lnSpc>
              <a:buFont typeface="Arial" panose="020B0604020202020204" pitchFamily="34" charset="0"/>
              <a:buChar char="•"/>
            </a:pPr>
            <a:r>
              <a:rPr lang="en-US" dirty="0" smtClean="0"/>
              <a:t>The individual and global </a:t>
            </a:r>
            <a:r>
              <a:rPr lang="en-US" b="1" dirty="0" smtClean="0"/>
              <a:t>Service Satisfaction</a:t>
            </a:r>
            <a:r>
              <a:rPr lang="en-US" dirty="0" smtClean="0"/>
              <a:t> is NOT less than a given threshold (e.g., </a:t>
            </a:r>
            <a:r>
              <a:rPr lang="en-US" dirty="0" err="1" smtClean="0"/>
              <a:t>R</a:t>
            </a:r>
            <a:r>
              <a:rPr lang="en-US" baseline="30000" dirty="0" err="1" smtClean="0"/>
              <a:t>s</a:t>
            </a:r>
            <a:r>
              <a:rPr lang="en-US" dirty="0" smtClean="0"/>
              <a:t> &gt; </a:t>
            </a:r>
            <a:r>
              <a:rPr lang="en-US" dirty="0"/>
              <a:t>0.5 </a:t>
            </a:r>
            <a:r>
              <a:rPr lang="en-US" dirty="0" smtClean="0"/>
              <a:t>R</a:t>
            </a:r>
            <a:r>
              <a:rPr lang="en-US" baseline="30000" dirty="0" smtClean="0"/>
              <a:t>s</a:t>
            </a:r>
            <a:r>
              <a:rPr lang="en-US" baseline="-25000" dirty="0" smtClean="0"/>
              <a:t>0</a:t>
            </a:r>
            <a:r>
              <a:rPr lang="en-US" dirty="0" smtClean="0"/>
              <a:t>)</a:t>
            </a:r>
            <a:endParaRPr lang="en-US" dirty="0"/>
          </a:p>
          <a:p>
            <a:pPr marL="1257300" lvl="2" indent="-285750">
              <a:lnSpc>
                <a:spcPct val="114000"/>
              </a:lnSpc>
              <a:buFont typeface="Arial" panose="020B0604020202020204" pitchFamily="34" charset="0"/>
              <a:buChar char="•"/>
            </a:pPr>
            <a:r>
              <a:rPr lang="en-US" dirty="0"/>
              <a:t>The </a:t>
            </a:r>
            <a:r>
              <a:rPr lang="en-US" dirty="0" smtClean="0"/>
              <a:t>total </a:t>
            </a:r>
            <a:r>
              <a:rPr lang="en-US" b="1" dirty="0" smtClean="0"/>
              <a:t>Cost</a:t>
            </a:r>
            <a:r>
              <a:rPr lang="en-US" dirty="0" smtClean="0"/>
              <a:t> </a:t>
            </a:r>
            <a:r>
              <a:rPr lang="en-US" dirty="0"/>
              <a:t>is less than the available budget</a:t>
            </a:r>
            <a:r>
              <a:rPr lang="en-US" dirty="0" smtClean="0"/>
              <a:t>.</a:t>
            </a:r>
          </a:p>
          <a:p>
            <a:pPr marL="1257300" lvl="2" indent="-285750">
              <a:lnSpc>
                <a:spcPct val="114000"/>
              </a:lnSpc>
              <a:buFont typeface="Arial" panose="020B0604020202020204" pitchFamily="34" charset="0"/>
              <a:buChar char="•"/>
            </a:pPr>
            <a:r>
              <a:rPr lang="en-US" b="1" dirty="0" smtClean="0"/>
              <a:t>Policy requirements</a:t>
            </a:r>
            <a:r>
              <a:rPr lang="en-US" dirty="0" smtClean="0"/>
              <a:t>.</a:t>
            </a:r>
          </a:p>
          <a:p>
            <a:pPr marL="1257300" lvl="2" indent="-285750">
              <a:lnSpc>
                <a:spcPct val="114000"/>
              </a:lnSpc>
              <a:buFont typeface="Arial" panose="020B0604020202020204" pitchFamily="34" charset="0"/>
              <a:buChar char="•"/>
            </a:pPr>
            <a:endParaRPr lang="en-US" dirty="0" smtClean="0"/>
          </a:p>
          <a:p>
            <a:pPr lvl="1">
              <a:lnSpc>
                <a:spcPct val="114000"/>
              </a:lnSpc>
            </a:pPr>
            <a:endParaRPr lang="en-US" sz="2000" dirty="0" smtClean="0"/>
          </a:p>
        </p:txBody>
      </p:sp>
      <p:sp>
        <p:nvSpPr>
          <p:cNvPr id="8" name="Rectangle 7"/>
          <p:cNvSpPr/>
          <p:nvPr/>
        </p:nvSpPr>
        <p:spPr>
          <a:xfrm>
            <a:off x="1066800" y="1769275"/>
            <a:ext cx="2571749" cy="324378"/>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27940" tIns="6985" rIns="27940" bIns="6985" numCol="1" spcCol="1270" anchor="ctr" anchorCtr="0">
            <a:noAutofit/>
          </a:bodyPr>
          <a:lstStyle/>
          <a:p>
            <a:pPr lvl="0" algn="l" defTabSz="488950">
              <a:lnSpc>
                <a:spcPct val="90000"/>
              </a:lnSpc>
              <a:spcBef>
                <a:spcPct val="0"/>
              </a:spcBef>
              <a:spcAft>
                <a:spcPct val="35000"/>
              </a:spcAft>
            </a:pPr>
            <a:r>
              <a:rPr lang="en-US" sz="2000" b="1" kern="1200" dirty="0" smtClean="0"/>
              <a:t> Problem</a:t>
            </a:r>
            <a:endParaRPr lang="en-US" sz="2000" b="1" kern="1200" dirty="0"/>
          </a:p>
        </p:txBody>
      </p:sp>
    </p:spTree>
    <p:extLst>
      <p:ext uri="{BB962C8B-B14F-4D97-AF65-F5344CB8AC3E}">
        <p14:creationId xmlns:p14="http://schemas.microsoft.com/office/powerpoint/2010/main" val="1035602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8" name="Content Placeholder 4"/>
              <p:cNvGraphicFramePr>
                <a:graphicFrameLocks noGrp="1"/>
              </p:cNvGraphicFramePr>
              <p:nvPr>
                <p:ph idx="1"/>
                <p:extLst/>
              </p:nvPr>
            </p:nvGraphicFramePr>
            <p:xfrm>
              <a:off x="4836886" y="1676400"/>
              <a:ext cx="4002314" cy="4676729"/>
            </p:xfrm>
            <a:graphic>
              <a:graphicData uri="http://schemas.openxmlformats.org/drawingml/2006/table">
                <a:tbl>
                  <a:tblPr firstRow="1" bandRow="1">
                    <a:tableStyleId>{F5AB1C69-6EDB-4FF4-983F-18BD219EF322}</a:tableStyleId>
                  </a:tblPr>
                  <a:tblGrid>
                    <a:gridCol w="4002314">
                      <a:extLst>
                        <a:ext uri="{9D8B030D-6E8A-4147-A177-3AD203B41FA5}">
                          <a16:colId xmlns:a16="http://schemas.microsoft.com/office/drawing/2014/main" val="20000"/>
                        </a:ext>
                      </a:extLst>
                    </a:gridCol>
                  </a:tblGrid>
                  <a:tr h="420475">
                    <a:tc>
                      <a:txBody>
                        <a:bodyPr/>
                        <a:lstStyle/>
                        <a:p>
                          <a:r>
                            <a:rPr lang="en-US" sz="1400" dirty="0" smtClean="0"/>
                            <a:t>Constraints</a:t>
                          </a:r>
                          <a:endParaRPr lang="en-US" sz="1100" dirty="0"/>
                        </a:p>
                      </a:txBody>
                      <a:tcPr/>
                    </a:tc>
                    <a:extLst>
                      <a:ext uri="{0D108BD9-81ED-4DB2-BD59-A6C34878D82A}">
                        <a16:rowId xmlns:a16="http://schemas.microsoft.com/office/drawing/2014/main" val="10000"/>
                      </a:ext>
                    </a:extLst>
                  </a:tr>
                  <a:tr h="4256254">
                    <a:tc>
                      <a:txBody>
                        <a:bodyPr/>
                        <a:lstStyle/>
                        <a:p>
                          <a:pPr algn="l"/>
                          <a:r>
                            <a:rPr lang="en-US" sz="1100" b="1" dirty="0" smtClean="0"/>
                            <a:t>Global Residual</a:t>
                          </a:r>
                          <a:r>
                            <a:rPr lang="en-US" sz="1100" b="1" baseline="0" dirty="0" smtClean="0"/>
                            <a:t> Risk:</a:t>
                          </a:r>
                        </a:p>
                        <a:p>
                          <a:pPr algn="l"/>
                          <a14:m>
                            <m:oMathPara xmlns:m="http://schemas.openxmlformats.org/officeDocument/2006/math">
                              <m:oMathParaPr>
                                <m:jc m:val="left"/>
                              </m:oMathParaPr>
                              <m:oMath xmlns:m="http://schemas.openxmlformats.org/officeDocument/2006/math">
                                <m:nary>
                                  <m:naryPr>
                                    <m:chr m:val="∑"/>
                                    <m:supHide m:val="on"/>
                                    <m:ctrlPr>
                                      <a:rPr lang="en-US" sz="1100" i="1" smtClean="0">
                                        <a:latin typeface="Cambria Math" panose="02040503050406030204" pitchFamily="18" charset="0"/>
                                      </a:rPr>
                                    </m:ctrlPr>
                                  </m:naryPr>
                                  <m:sub>
                                    <m:r>
                                      <m:rPr>
                                        <m:brk m:alnAt="7"/>
                                      </m:rPr>
                                      <a:rPr lang="en-US" sz="1100" smtClean="0">
                                        <a:latin typeface="Cambria Math"/>
                                      </a:rPr>
                                      <m:t>h</m:t>
                                    </m:r>
                                    <m:r>
                                      <a:rPr lang="en-US" sz="1100" smtClean="0">
                                        <a:latin typeface="Cambria Math"/>
                                      </a:rPr>
                                      <m:t>𝑜𝑠𝑡</m:t>
                                    </m:r>
                                    <m:r>
                                      <m:rPr>
                                        <m:brk m:alnAt="7"/>
                                      </m:rPr>
                                      <a:rPr lang="en-US" sz="1100" smtClean="0">
                                        <a:latin typeface="Cambria Math"/>
                                      </a:rPr>
                                      <m:t> </m:t>
                                    </m:r>
                                    <m:r>
                                      <a:rPr lang="en-US" sz="1100" smtClean="0">
                                        <a:latin typeface="Cambria Math"/>
                                      </a:rPr>
                                      <m:t>𝑖</m:t>
                                    </m:r>
                                  </m:sub>
                                  <m:sup/>
                                  <m:e>
                                    <m:sSub>
                                      <m:sSubPr>
                                        <m:ctrlPr>
                                          <a:rPr lang="en-US" sz="1100" i="1" smtClean="0">
                                            <a:latin typeface="Cambria Math" panose="02040503050406030204" pitchFamily="18" charset="0"/>
                                          </a:rPr>
                                        </m:ctrlPr>
                                      </m:sSubPr>
                                      <m:e>
                                        <m:r>
                                          <a:rPr lang="en-US" sz="1100" smtClean="0">
                                            <a:latin typeface="Cambria Math"/>
                                          </a:rPr>
                                          <m:t>𝑅𝑖𝑠𝑘</m:t>
                                        </m:r>
                                      </m:e>
                                      <m:sub>
                                        <m:r>
                                          <a:rPr lang="en-US" sz="1100" smtClean="0">
                                            <a:latin typeface="Cambria Math"/>
                                          </a:rPr>
                                          <m:t>𝑖</m:t>
                                        </m:r>
                                      </m:sub>
                                    </m:sSub>
                                  </m:e>
                                </m:nary>
                                <m:r>
                                  <a:rPr lang="en-US" sz="1100" smtClean="0">
                                    <a:latin typeface="Cambria Math"/>
                                  </a:rPr>
                                  <m:t> ≤ </m:t>
                                </m:r>
                                <m:sSub>
                                  <m:sSubPr>
                                    <m:ctrlPr>
                                      <a:rPr lang="en-US" sz="1100" i="1" smtClean="0">
                                        <a:latin typeface="Cambria Math" panose="02040503050406030204" pitchFamily="18" charset="0"/>
                                      </a:rPr>
                                    </m:ctrlPr>
                                  </m:sSubPr>
                                  <m:e>
                                    <m:r>
                                      <a:rPr lang="en-US" sz="1100" smtClean="0">
                                        <a:latin typeface="Cambria Math"/>
                                      </a:rPr>
                                      <m:t>𝜏</m:t>
                                    </m:r>
                                  </m:e>
                                  <m:sub>
                                    <m:r>
                                      <a:rPr lang="en-US" sz="1100" smtClean="0">
                                        <a:latin typeface="Cambria Math"/>
                                      </a:rPr>
                                      <m:t>𝑔𝑟</m:t>
                                    </m:r>
                                  </m:sub>
                                </m:sSub>
                              </m:oMath>
                            </m:oMathPara>
                          </a14:m>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Individual Residual</a:t>
                          </a:r>
                          <a:r>
                            <a:rPr lang="en-US" sz="1100" b="1" baseline="0" dirty="0" smtClean="0"/>
                            <a:t> Risk:</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sz="1100" i="1" smtClean="0">
                                        <a:latin typeface="Cambria Math" panose="02040503050406030204" pitchFamily="18" charset="0"/>
                                      </a:rPr>
                                    </m:ctrlPr>
                                  </m:sSubPr>
                                  <m:e>
                                    <m:r>
                                      <a:rPr lang="en-US" sz="1100" smtClean="0">
                                        <a:latin typeface="Cambria Math"/>
                                      </a:rPr>
                                      <m:t>∀</m:t>
                                    </m:r>
                                  </m:e>
                                  <m:sub>
                                    <m:r>
                                      <a:rPr lang="en-US" sz="1100" smtClean="0">
                                        <a:latin typeface="Cambria Math"/>
                                      </a:rPr>
                                      <m:t>h𝑜𝑠𝑡</m:t>
                                    </m:r>
                                    <m:r>
                                      <a:rPr lang="en-US" sz="1100" smtClean="0">
                                        <a:latin typeface="Cambria Math"/>
                                      </a:rPr>
                                      <m:t> </m:t>
                                    </m:r>
                                    <m:r>
                                      <a:rPr lang="en-US" sz="1100" smtClean="0">
                                        <a:latin typeface="Cambria Math"/>
                                      </a:rPr>
                                      <m:t>𝑖</m:t>
                                    </m:r>
                                  </m:sub>
                                </m:sSub>
                                <m:r>
                                  <a:rPr lang="en-US" sz="1100" smtClean="0">
                                    <a:latin typeface="Cambria Math"/>
                                  </a:rPr>
                                  <m:t> :</m:t>
                                </m:r>
                                <m:sSub>
                                  <m:sSubPr>
                                    <m:ctrlPr>
                                      <a:rPr lang="en-US" sz="1100" i="1" smtClean="0">
                                        <a:latin typeface="Cambria Math" panose="02040503050406030204" pitchFamily="18" charset="0"/>
                                      </a:rPr>
                                    </m:ctrlPr>
                                  </m:sSubPr>
                                  <m:e>
                                    <m:r>
                                      <a:rPr lang="en-US" sz="1100" smtClean="0">
                                        <a:latin typeface="Cambria Math"/>
                                      </a:rPr>
                                      <m:t>𝑅𝑖𝑠𝑘</m:t>
                                    </m:r>
                                  </m:e>
                                  <m:sub>
                                    <m:r>
                                      <a:rPr lang="en-US" sz="1100" smtClean="0">
                                        <a:latin typeface="Cambria Math"/>
                                      </a:rPr>
                                      <m:t>𝑖</m:t>
                                    </m:r>
                                  </m:sub>
                                </m:sSub>
                                <m:r>
                                  <a:rPr lang="en-US" sz="1100" smtClean="0">
                                    <a:latin typeface="Cambria Math"/>
                                  </a:rPr>
                                  <m:t>≤ </m:t>
                                </m:r>
                                <m:sSub>
                                  <m:sSubPr>
                                    <m:ctrlPr>
                                      <a:rPr lang="en-US" sz="1100" i="1" smtClean="0">
                                        <a:latin typeface="Cambria Math" panose="02040503050406030204" pitchFamily="18" charset="0"/>
                                      </a:rPr>
                                    </m:ctrlPr>
                                  </m:sSubPr>
                                  <m:e>
                                    <m:r>
                                      <a:rPr lang="en-US" sz="1100" smtClean="0">
                                        <a:latin typeface="Cambria Math"/>
                                      </a:rPr>
                                      <m:t>𝜏</m:t>
                                    </m:r>
                                  </m:e>
                                  <m:sub>
                                    <m:r>
                                      <a:rPr lang="en-US" sz="1100" smtClean="0">
                                        <a:latin typeface="Cambria Math"/>
                                      </a:rPr>
                                      <m:t>𝑖</m:t>
                                    </m:r>
                                  </m:sub>
                                </m:sSub>
                              </m:oMath>
                            </m:oMathPara>
                          </a14:m>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Reachability/Usability Requirements Matrix</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1100" i="1" smtClean="0">
                                      <a:latin typeface="Cambria Math" panose="02040503050406030204" pitchFamily="18" charset="0"/>
                                    </a:rPr>
                                  </m:ctrlPr>
                                </m:sSubPr>
                                <m:e>
                                  <m:r>
                                    <a:rPr lang="en-US" sz="1100" smtClean="0">
                                      <a:latin typeface="Cambria Math"/>
                                    </a:rPr>
                                    <m:t>∀</m:t>
                                  </m:r>
                                </m:e>
                                <m:sub>
                                  <m:r>
                                    <a:rPr lang="en-US" sz="1100" smtClean="0">
                                      <a:latin typeface="Cambria Math"/>
                                    </a:rPr>
                                    <m:t>h𝑜𝑠𝑡</m:t>
                                  </m:r>
                                  <m:r>
                                    <a:rPr lang="en-US" sz="1100" smtClean="0">
                                      <a:latin typeface="Cambria Math"/>
                                    </a:rPr>
                                    <m:t> </m:t>
                                  </m:r>
                                  <m:r>
                                    <a:rPr lang="en-US" sz="1100" smtClean="0">
                                      <a:latin typeface="Cambria Math"/>
                                    </a:rPr>
                                    <m:t>𝑖</m:t>
                                  </m:r>
                                  <m:r>
                                    <a:rPr lang="en-US" sz="1100" b="0" i="0" smtClean="0">
                                      <a:latin typeface="Cambria Math"/>
                                    </a:rPr>
                                    <m:t>,</m:t>
                                  </m:r>
                                  <m:r>
                                    <m:rPr>
                                      <m:sty m:val="p"/>
                                    </m:rPr>
                                    <a:rPr lang="en-US" sz="1100" b="0" i="0" smtClean="0">
                                      <a:latin typeface="Cambria Math"/>
                                    </a:rPr>
                                    <m:t>j</m:t>
                                  </m:r>
                                  <m:r>
                                    <a:rPr lang="en-US" sz="1100" b="0" i="0" smtClean="0">
                                      <a:latin typeface="Cambria Math"/>
                                    </a:rPr>
                                    <m:t> </m:t>
                                  </m:r>
                                </m:sub>
                              </m:sSub>
                              <m:r>
                                <a:rPr lang="en-US" sz="1100" smtClean="0">
                                  <a:latin typeface="Cambria Math"/>
                                </a:rPr>
                                <m:t>𝑅𝑒𝑠</m:t>
                              </m:r>
                              <m:r>
                                <a:rPr lang="en-US" sz="1100" b="0" i="1" baseline="-25000" smtClean="0">
                                  <a:latin typeface="Cambria Math"/>
                                </a:rPr>
                                <m:t>𝑖𝑗</m:t>
                              </m:r>
                            </m:oMath>
                          </a14:m>
                          <a:r>
                            <a:rPr lang="en-US" sz="1100" dirty="0" smtClean="0"/>
                            <a:t> &lt;</a:t>
                          </a:r>
                          <a:r>
                            <a:rPr lang="en-US" sz="1100" baseline="0" dirty="0" smtClean="0"/>
                            <a:t> 1     if host </a:t>
                          </a:r>
                          <a:r>
                            <a:rPr lang="en-US" sz="1100" baseline="0" dirty="0" err="1" smtClean="0"/>
                            <a:t>i</a:t>
                          </a:r>
                          <a:r>
                            <a:rPr lang="en-US" sz="1100" baseline="0" dirty="0" smtClean="0"/>
                            <a:t> must reach host j</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t>Patching Cost:</a:t>
                          </a:r>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d>
                                  <m:dPr>
                                    <m:ctrlPr>
                                      <a:rPr lang="en-US" sz="1100" i="1" smtClean="0">
                                        <a:latin typeface="Cambria Math" panose="02040503050406030204" pitchFamily="18" charset="0"/>
                                      </a:rPr>
                                    </m:ctrlPr>
                                  </m:dPr>
                                  <m:e>
                                    <m:nary>
                                      <m:naryPr>
                                        <m:chr m:val="∑"/>
                                        <m:supHide m:val="on"/>
                                        <m:ctrlPr>
                                          <a:rPr lang="en-US" sz="1100" i="1" smtClean="0">
                                            <a:latin typeface="Cambria Math" panose="02040503050406030204" pitchFamily="18" charset="0"/>
                                          </a:rPr>
                                        </m:ctrlPr>
                                      </m:naryPr>
                                      <m:sub>
                                        <m:r>
                                          <m:rPr>
                                            <m:brk m:alnAt="7"/>
                                          </m:rPr>
                                          <a:rPr lang="en-US" sz="1100" smtClean="0">
                                            <a:latin typeface="Cambria Math"/>
                                          </a:rPr>
                                          <m:t>h</m:t>
                                        </m:r>
                                        <m:r>
                                          <a:rPr lang="en-US" sz="1100" smtClean="0">
                                            <a:latin typeface="Cambria Math"/>
                                          </a:rPr>
                                          <m:t>𝑜𝑠𝑡</m:t>
                                        </m:r>
                                        <m:r>
                                          <m:rPr>
                                            <m:brk m:alnAt="7"/>
                                          </m:rPr>
                                          <a:rPr lang="en-US" sz="1100" smtClean="0">
                                            <a:latin typeface="Cambria Math"/>
                                          </a:rPr>
                                          <m:t> </m:t>
                                        </m:r>
                                        <m:r>
                                          <a:rPr lang="en-US" sz="1100" smtClean="0">
                                            <a:latin typeface="Cambria Math"/>
                                          </a:rPr>
                                          <m:t>𝑖</m:t>
                                        </m:r>
                                      </m:sub>
                                      <m:sup/>
                                      <m:e>
                                        <m:nary>
                                          <m:naryPr>
                                            <m:chr m:val="∑"/>
                                            <m:supHide m:val="on"/>
                                            <m:ctrlPr>
                                              <a:rPr lang="en-US" sz="1100" i="1" smtClean="0">
                                                <a:latin typeface="Cambria Math" panose="02040503050406030204" pitchFamily="18" charset="0"/>
                                              </a:rPr>
                                            </m:ctrlPr>
                                          </m:naryPr>
                                          <m:sub>
                                            <m:r>
                                              <m:rPr>
                                                <m:brk m:alnAt="7"/>
                                              </m:rPr>
                                              <a:rPr lang="en-US" sz="1100" smtClean="0">
                                                <a:latin typeface="Cambria Math"/>
                                              </a:rPr>
                                              <m:t>𝑗</m:t>
                                            </m:r>
                                            <m:r>
                                              <a:rPr lang="en-US" sz="1100" smtClean="0">
                                                <a:latin typeface="Cambria Math"/>
                                              </a:rPr>
                                              <m:t>∈</m:t>
                                            </m:r>
                                            <m:sSub>
                                              <m:sSubPr>
                                                <m:ctrlPr>
                                                  <a:rPr lang="en-US" sz="1100" i="1" smtClean="0">
                                                    <a:latin typeface="Cambria Math" panose="02040503050406030204" pitchFamily="18" charset="0"/>
                                                  </a:rPr>
                                                </m:ctrlPr>
                                              </m:sSubPr>
                                              <m:e>
                                                <m:r>
                                                  <a:rPr lang="en-US" sz="1100" smtClean="0">
                                                    <a:latin typeface="Cambria Math"/>
                                                  </a:rPr>
                                                  <m:t>𝑉</m:t>
                                                </m:r>
                                              </m:e>
                                              <m:sub>
                                                <m:r>
                                                  <a:rPr lang="en-US" sz="1100" smtClean="0">
                                                    <a:latin typeface="Cambria Math"/>
                                                  </a:rPr>
                                                  <m:t>𝑖</m:t>
                                                </m:r>
                                              </m:sub>
                                            </m:sSub>
                                          </m:sub>
                                          <m:sup/>
                                          <m:e>
                                            <m:r>
                                              <a:rPr lang="en-US" sz="1100" b="0" i="1" smtClean="0">
                                                <a:latin typeface="Cambria Math"/>
                                              </a:rPr>
                                              <m:t>𝑐</m:t>
                                            </m:r>
                                            <m:r>
                                              <a:rPr lang="en-US" sz="1100" b="0" i="1" smtClean="0">
                                                <a:latin typeface="Cambria Math"/>
                                              </a:rPr>
                                              <m:t>[</m:t>
                                            </m:r>
                                            <m:sSub>
                                              <m:sSubPr>
                                                <m:ctrlPr>
                                                  <a:rPr lang="en-US" sz="1100" i="1" smtClean="0">
                                                    <a:latin typeface="Cambria Math" panose="02040503050406030204" pitchFamily="18" charset="0"/>
                                                  </a:rPr>
                                                </m:ctrlPr>
                                              </m:sSubPr>
                                              <m:e>
                                                <m:r>
                                                  <a:rPr lang="en-US" sz="1100" smtClean="0">
                                                    <a:latin typeface="Cambria Math"/>
                                                  </a:rPr>
                                                  <m:t>𝑣</m:t>
                                                </m:r>
                                              </m:e>
                                              <m:sub>
                                                <m:r>
                                                  <a:rPr lang="en-US" sz="1100" smtClean="0">
                                                    <a:latin typeface="Cambria Math"/>
                                                  </a:rPr>
                                                  <m:t>𝑖𝑗</m:t>
                                                </m:r>
                                              </m:sub>
                                            </m:sSub>
                                            <m:r>
                                              <a:rPr lang="en-US" sz="1100" b="0" i="1" smtClean="0">
                                                <a:latin typeface="Cambria Math"/>
                                              </a:rPr>
                                              <m:t>]</m:t>
                                            </m:r>
                                          </m:e>
                                        </m:nary>
                                        <m:r>
                                          <a:rPr lang="en-US" sz="1100" smtClean="0">
                                            <a:latin typeface="Cambria Math"/>
                                          </a:rPr>
                                          <m:t> </m:t>
                                        </m:r>
                                      </m:e>
                                    </m:nary>
                                  </m:e>
                                </m:d>
                                <m:r>
                                  <a:rPr lang="en-US" sz="1100" b="0" i="0" smtClean="0">
                                    <a:latin typeface="Cambria Math"/>
                                  </a:rPr>
                                  <m:t>+</m:t>
                                </m:r>
                                <m:d>
                                  <m:dPr>
                                    <m:ctrlPr>
                                      <a:rPr lang="en-US" sz="1100" b="0" i="1" smtClean="0">
                                        <a:latin typeface="Cambria Math" panose="02040503050406030204" pitchFamily="18" charset="0"/>
                                      </a:rPr>
                                    </m:ctrlPr>
                                  </m:dPr>
                                  <m:e>
                                    <m:nary>
                                      <m:naryPr>
                                        <m:chr m:val="∑"/>
                                        <m:supHide m:val="on"/>
                                        <m:ctrlPr>
                                          <a:rPr lang="en-US" sz="1100" i="1" smtClean="0">
                                            <a:latin typeface="Cambria Math" panose="02040503050406030204" pitchFamily="18" charset="0"/>
                                          </a:rPr>
                                        </m:ctrlPr>
                                      </m:naryPr>
                                      <m:sub>
                                        <m:r>
                                          <m:rPr>
                                            <m:brk m:alnAt="7"/>
                                          </m:rPr>
                                          <a:rPr lang="en-US" sz="1100" smtClean="0">
                                            <a:latin typeface="Cambria Math"/>
                                          </a:rPr>
                                          <m:t>h</m:t>
                                        </m:r>
                                        <m:r>
                                          <a:rPr lang="en-US" sz="1100" smtClean="0">
                                            <a:latin typeface="Cambria Math"/>
                                          </a:rPr>
                                          <m:t>𝑜𝑠𝑡</m:t>
                                        </m:r>
                                        <m:r>
                                          <m:rPr>
                                            <m:brk m:alnAt="7"/>
                                          </m:rPr>
                                          <a:rPr lang="en-US" sz="1100" smtClean="0">
                                            <a:latin typeface="Cambria Math"/>
                                          </a:rPr>
                                          <m:t> </m:t>
                                        </m:r>
                                        <m:r>
                                          <a:rPr lang="en-US" sz="1100" smtClean="0">
                                            <a:latin typeface="Cambria Math"/>
                                          </a:rPr>
                                          <m:t>𝑖</m:t>
                                        </m:r>
                                      </m:sub>
                                      <m:sup/>
                                      <m:e>
                                        <m:nary>
                                          <m:naryPr>
                                            <m:chr m:val="∑"/>
                                            <m:supHide m:val="on"/>
                                            <m:ctrlPr>
                                              <a:rPr lang="en-US" sz="1100" i="1" smtClean="0">
                                                <a:latin typeface="Cambria Math" panose="02040503050406030204" pitchFamily="18" charset="0"/>
                                              </a:rPr>
                                            </m:ctrlPr>
                                          </m:naryPr>
                                          <m:sub>
                                            <m:r>
                                              <m:rPr>
                                                <m:brk m:alnAt="7"/>
                                              </m:rPr>
                                              <a:rPr lang="en-US" sz="1200" smtClean="0">
                                                <a:latin typeface="Cambria Math"/>
                                              </a:rPr>
                                              <m:t>𝑘</m:t>
                                            </m:r>
                                            <m:r>
                                              <a:rPr lang="en-US" sz="1200" smtClean="0">
                                                <a:latin typeface="Cambria Math"/>
                                              </a:rPr>
                                              <m:t>∈</m:t>
                                            </m:r>
                                            <m:sSub>
                                              <m:sSubPr>
                                                <m:ctrlPr>
                                                  <a:rPr lang="en-US" sz="1200" i="1" smtClean="0">
                                                    <a:latin typeface="Cambria Math" panose="02040503050406030204" pitchFamily="18" charset="0"/>
                                                  </a:rPr>
                                                </m:ctrlPr>
                                              </m:sSubPr>
                                              <m:e>
                                                <m:r>
                                                  <a:rPr lang="en-US" sz="1200" smtClean="0">
                                                    <a:latin typeface="Cambria Math"/>
                                                  </a:rPr>
                                                  <m:t>𝑇</m:t>
                                                </m:r>
                                              </m:e>
                                              <m:sub>
                                                <m:r>
                                                  <a:rPr lang="en-US" sz="1200" smtClean="0">
                                                    <a:latin typeface="Cambria Math"/>
                                                  </a:rPr>
                                                  <m:t>𝑖</m:t>
                                                </m:r>
                                              </m:sub>
                                            </m:sSub>
                                          </m:sub>
                                          <m:sup/>
                                          <m:e>
                                            <m:r>
                                              <a:rPr lang="en-US" sz="1100" b="0" i="1" smtClean="0">
                                                <a:latin typeface="Cambria Math"/>
                                              </a:rPr>
                                              <m:t>𝑐𝑜𝑠𝑡</m:t>
                                            </m:r>
                                            <m:r>
                                              <a:rPr lang="en-US" sz="1100" b="0" i="1" smtClean="0">
                                                <a:latin typeface="Cambria Math"/>
                                              </a:rPr>
                                              <m:t>(</m:t>
                                            </m:r>
                                            <m:r>
                                              <a:rPr lang="en-US" sz="1050" smtClean="0">
                                                <a:latin typeface="Cambria Math"/>
                                              </a:rPr>
                                              <m:t>𝑅𝑒𝑠</m:t>
                                            </m:r>
                                            <m:r>
                                              <a:rPr lang="en-US" sz="1050" b="0" i="1" baseline="-25000" smtClean="0">
                                                <a:latin typeface="Cambria Math"/>
                                              </a:rPr>
                                              <m:t>𝑘𝑖</m:t>
                                            </m:r>
                                            <m:r>
                                              <a:rPr lang="en-US" sz="1100" b="0" i="1" smtClean="0">
                                                <a:latin typeface="Cambria Math"/>
                                              </a:rPr>
                                              <m:t>)</m:t>
                                            </m:r>
                                          </m:e>
                                        </m:nary>
                                        <m:r>
                                          <a:rPr lang="en-US" sz="1100" smtClean="0">
                                            <a:latin typeface="Cambria Math"/>
                                          </a:rPr>
                                          <m:t> </m:t>
                                        </m:r>
                                      </m:e>
                                    </m:nary>
                                  </m:e>
                                </m:d>
                                <m:r>
                                  <a:rPr lang="en-US" sz="1100" b="0" i="0" smtClean="0">
                                    <a:latin typeface="Cambria Math"/>
                                  </a:rPr>
                                  <m:t> </m:t>
                                </m:r>
                                <m:r>
                                  <a:rPr lang="en-US" sz="1100" smtClean="0">
                                    <a:latin typeface="Cambria Math"/>
                                  </a:rPr>
                                  <m:t>≤</m:t>
                                </m:r>
                                <m:sSub>
                                  <m:sSubPr>
                                    <m:ctrlPr>
                                      <a:rPr lang="en-US" sz="1100" i="1" smtClean="0">
                                        <a:latin typeface="Cambria Math" panose="02040503050406030204" pitchFamily="18" charset="0"/>
                                      </a:rPr>
                                    </m:ctrlPr>
                                  </m:sSubPr>
                                  <m:e>
                                    <m:r>
                                      <a:rPr lang="en-US" sz="1100" smtClean="0">
                                        <a:latin typeface="Cambria Math"/>
                                      </a:rPr>
                                      <m:t>𝜏</m:t>
                                    </m:r>
                                  </m:e>
                                  <m:sub>
                                    <m:r>
                                      <a:rPr lang="en-US" sz="1100" smtClean="0">
                                        <a:latin typeface="Cambria Math"/>
                                      </a:rPr>
                                      <m:t>𝑏𝑢𝑑𝑔𝑒𝑡</m:t>
                                    </m:r>
                                  </m:sub>
                                </m:sSub>
                              </m:oMath>
                            </m:oMathPara>
                          </a14:m>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Individual Usability Satisfaction </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nary>
                                      <m:naryPr>
                                        <m:chr m:val="∑"/>
                                        <m:supHide m:val="on"/>
                                        <m:ctrlPr>
                                          <a:rPr lang="en-US" sz="1400" i="1" smtClean="0">
                                            <a:latin typeface="Cambria Math" panose="02040503050406030204" pitchFamily="18" charset="0"/>
                                          </a:rPr>
                                        </m:ctrlPr>
                                      </m:naryPr>
                                      <m:sub>
                                        <m:r>
                                          <m:rPr>
                                            <m:brk m:alnAt="7"/>
                                          </m:rPr>
                                          <a:rPr lang="en-US" sz="1400" smtClean="0">
                                            <a:latin typeface="Cambria Math"/>
                                          </a:rPr>
                                          <m:t>𝑗</m:t>
                                        </m:r>
                                        <m:r>
                                          <a:rPr lang="en-US" sz="1400" smtClean="0">
                                            <a:latin typeface="Cambria Math"/>
                                          </a:rPr>
                                          <m:t>∈</m:t>
                                        </m:r>
                                        <m:sSub>
                                          <m:sSubPr>
                                            <m:ctrlPr>
                                              <a:rPr lang="en-US" sz="1400" i="1" smtClean="0">
                                                <a:latin typeface="Cambria Math" panose="02040503050406030204" pitchFamily="18" charset="0"/>
                                              </a:rPr>
                                            </m:ctrlPr>
                                          </m:sSubPr>
                                          <m:e>
                                            <m:r>
                                              <a:rPr lang="en-US" sz="1400" smtClean="0">
                                                <a:latin typeface="Cambria Math"/>
                                              </a:rPr>
                                              <m:t>𝑇</m:t>
                                            </m:r>
                                          </m:e>
                                          <m:sub>
                                            <m:r>
                                              <a:rPr lang="en-US" sz="1400" smtClean="0">
                                                <a:latin typeface="Cambria Math"/>
                                              </a:rPr>
                                              <m:t>𝑖</m:t>
                                            </m:r>
                                          </m:sub>
                                        </m:sSub>
                                      </m:sub>
                                      <m:sup/>
                                      <m:e>
                                        <m:d>
                                          <m:dPr>
                                            <m:ctrlPr>
                                              <a:rPr lang="en-US" sz="1400" i="1" smtClean="0">
                                                <a:latin typeface="Cambria Math" panose="02040503050406030204" pitchFamily="18" charset="0"/>
                                              </a:rPr>
                                            </m:ctrlPr>
                                          </m:dPr>
                                          <m:e>
                                            <m:nary>
                                              <m:naryPr>
                                                <m:chr m:val="∑"/>
                                                <m:ctrlPr>
                                                  <a:rPr lang="en-US" sz="1400" i="1" smtClean="0">
                                                    <a:latin typeface="Cambria Math" panose="02040503050406030204" pitchFamily="18" charset="0"/>
                                                  </a:rPr>
                                                </m:ctrlPr>
                                              </m:naryPr>
                                              <m:sub>
                                                <m:r>
                                                  <m:rPr>
                                                    <m:brk m:alnAt="23"/>
                                                  </m:rPr>
                                                  <a:rPr lang="en-US" sz="1400" smtClean="0">
                                                    <a:latin typeface="Cambria Math"/>
                                                  </a:rPr>
                                                  <m:t>𝑔</m:t>
                                                </m:r>
                                              </m:sub>
                                              <m:sup>
                                                <m:r>
                                                  <a:rPr lang="en-US" sz="1400" smtClean="0">
                                                    <a:latin typeface="Cambria Math"/>
                                                  </a:rPr>
                                                  <m:t> </m:t>
                                                </m:r>
                                              </m:sup>
                                              <m:e>
                                                <m:sSubSup>
                                                  <m:sSubSupPr>
                                                    <m:ctrlPr>
                                                      <a:rPr lang="en-US" sz="1400" i="1" smtClean="0">
                                                        <a:latin typeface="Cambria Math" panose="02040503050406030204" pitchFamily="18" charset="0"/>
                                                      </a:rPr>
                                                    </m:ctrlPr>
                                                  </m:sSubSupPr>
                                                  <m:e>
                                                    <m:sSub>
                                                      <m:sSubPr>
                                                        <m:ctrlPr>
                                                          <a:rPr lang="en-US" sz="1400" i="1" smtClean="0">
                                                            <a:latin typeface="Cambria Math" panose="02040503050406030204" pitchFamily="18" charset="0"/>
                                                          </a:rPr>
                                                        </m:ctrlPr>
                                                      </m:sSubPr>
                                                      <m:e>
                                                        <m:r>
                                                          <a:rPr lang="en-US" sz="1400" smtClean="0">
                                                            <a:latin typeface="Cambria Math"/>
                                                          </a:rPr>
                                                          <m:t>𝑅</m:t>
                                                        </m:r>
                                                      </m:e>
                                                      <m:sub>
                                                        <m:r>
                                                          <a:rPr lang="en-US" sz="1400" smtClean="0">
                                                            <a:latin typeface="Cambria Math"/>
                                                          </a:rPr>
                                                          <m:t>𝑖</m:t>
                                                        </m:r>
                                                      </m:sub>
                                                    </m:sSub>
                                                    <m:r>
                                                      <a:rPr lang="en-US" sz="1400" smtClean="0">
                                                        <a:latin typeface="Cambria Math"/>
                                                      </a:rPr>
                                                      <m:t>×</m:t>
                                                    </m:r>
                                                    <m:r>
                                                      <a:rPr lang="en-US" sz="1400" smtClean="0">
                                                        <a:latin typeface="Cambria Math"/>
                                                      </a:rPr>
                                                      <m:t>𝑎</m:t>
                                                    </m:r>
                                                  </m:e>
                                                  <m:sub>
                                                    <m:r>
                                                      <a:rPr lang="en-US" sz="1400" smtClean="0">
                                                        <a:latin typeface="Cambria Math"/>
                                                      </a:rPr>
                                                      <m:t>𝑖𝑗</m:t>
                                                    </m:r>
                                                  </m:sub>
                                                  <m:sup>
                                                    <m:r>
                                                      <a:rPr lang="en-US" sz="1400" smtClean="0">
                                                        <a:latin typeface="Cambria Math"/>
                                                      </a:rPr>
                                                      <m:t>𝑔</m:t>
                                                    </m:r>
                                                  </m:sup>
                                                </m:sSubSup>
                                                <m:r>
                                                  <a:rPr lang="en-US" sz="1400" smtClean="0">
                                                    <a:latin typeface="Cambria Math"/>
                                                  </a:rPr>
                                                  <m:t>×</m:t>
                                                </m:r>
                                                <m:r>
                                                  <a:rPr lang="en-US" sz="1400" b="0" i="1" smtClean="0">
                                                    <a:latin typeface="Cambria Math"/>
                                                  </a:rPr>
                                                  <m:t>𝑠𝑎𝑡</m:t>
                                                </m:r>
                                                <m:d>
                                                  <m:dPr>
                                                    <m:ctrlPr>
                                                      <a:rPr lang="en-US" sz="1400" b="0" i="1" smtClean="0">
                                                        <a:latin typeface="Cambria Math" panose="02040503050406030204" pitchFamily="18" charset="0"/>
                                                      </a:rPr>
                                                    </m:ctrlPr>
                                                  </m:dPr>
                                                  <m:e>
                                                    <m:r>
                                                      <a:rPr lang="en-US" sz="1400" b="0" i="1" smtClean="0">
                                                        <a:latin typeface="Cambria Math"/>
                                                      </a:rPr>
                                                      <m:t>𝑔</m:t>
                                                    </m:r>
                                                    <m:r>
                                                      <a:rPr lang="en-US" sz="1400" b="0" i="1" smtClean="0">
                                                        <a:latin typeface="Cambria Math"/>
                                                      </a:rPr>
                                                      <m:t>,</m:t>
                                                    </m:r>
                                                    <m:r>
                                                      <a:rPr lang="en-US" sz="1400" b="0" i="1" smtClean="0">
                                                        <a:latin typeface="Cambria Math"/>
                                                      </a:rPr>
                                                      <m:t>𝑅𝑒𝑠𝑖𝑗</m:t>
                                                    </m:r>
                                                  </m:e>
                                                </m:d>
                                              </m:e>
                                            </m:nary>
                                          </m:e>
                                        </m:d>
                                      </m:e>
                                    </m:nary>
                                  </m:num>
                                  <m:den>
                                    <m:nary>
                                      <m:naryPr>
                                        <m:chr m:val="∑"/>
                                        <m:supHide m:val="on"/>
                                        <m:ctrlPr>
                                          <a:rPr lang="en-US" sz="1400" i="1" smtClean="0">
                                            <a:latin typeface="Cambria Math" panose="02040503050406030204" pitchFamily="18" charset="0"/>
                                          </a:rPr>
                                        </m:ctrlPr>
                                      </m:naryPr>
                                      <m:sub>
                                        <m:r>
                                          <m:rPr>
                                            <m:brk m:alnAt="7"/>
                                          </m:rPr>
                                          <a:rPr lang="en-US" sz="1400" smtClean="0">
                                            <a:latin typeface="Cambria Math"/>
                                          </a:rPr>
                                          <m:t>𝑗</m:t>
                                        </m:r>
                                        <m:r>
                                          <a:rPr lang="en-US" sz="1400" smtClean="0">
                                            <a:latin typeface="Cambria Math"/>
                                          </a:rPr>
                                          <m:t>∈</m:t>
                                        </m:r>
                                        <m:sSub>
                                          <m:sSubPr>
                                            <m:ctrlPr>
                                              <a:rPr lang="en-US" sz="1400" i="1" smtClean="0">
                                                <a:latin typeface="Cambria Math" panose="02040503050406030204" pitchFamily="18" charset="0"/>
                                              </a:rPr>
                                            </m:ctrlPr>
                                          </m:sSubPr>
                                          <m:e>
                                            <m:r>
                                              <a:rPr lang="en-US" sz="1400" smtClean="0">
                                                <a:latin typeface="Cambria Math"/>
                                              </a:rPr>
                                              <m:t>𝑇</m:t>
                                            </m:r>
                                          </m:e>
                                          <m:sub>
                                            <m:r>
                                              <a:rPr lang="en-US" sz="1400" smtClean="0">
                                                <a:latin typeface="Cambria Math"/>
                                              </a:rPr>
                                              <m:t>𝑖</m:t>
                                            </m:r>
                                          </m:sub>
                                        </m:sSub>
                                      </m:sub>
                                      <m:sup/>
                                      <m:e>
                                        <m:nary>
                                          <m:naryPr>
                                            <m:chr m:val="∑"/>
                                            <m:ctrlPr>
                                              <a:rPr lang="en-US" sz="1400" i="1" smtClean="0">
                                                <a:latin typeface="Cambria Math" panose="02040503050406030204" pitchFamily="18" charset="0"/>
                                              </a:rPr>
                                            </m:ctrlPr>
                                          </m:naryPr>
                                          <m:sub>
                                            <m:r>
                                              <m:rPr>
                                                <m:brk m:alnAt="23"/>
                                              </m:rPr>
                                              <a:rPr lang="en-US" sz="1400" smtClean="0">
                                                <a:latin typeface="Cambria Math"/>
                                              </a:rPr>
                                              <m:t>𝑔</m:t>
                                            </m:r>
                                          </m:sub>
                                          <m:sup>
                                            <m:r>
                                              <a:rPr lang="en-US" sz="1400" smtClean="0">
                                                <a:latin typeface="Cambria Math"/>
                                              </a:rPr>
                                              <m:t> </m:t>
                                            </m:r>
                                          </m:sup>
                                          <m:e>
                                            <m:sSubSup>
                                              <m:sSubSupPr>
                                                <m:ctrlPr>
                                                  <a:rPr lang="en-US" sz="1400" i="1" smtClean="0">
                                                    <a:latin typeface="Cambria Math" panose="02040503050406030204" pitchFamily="18" charset="0"/>
                                                  </a:rPr>
                                                </m:ctrlPr>
                                              </m:sSubSupPr>
                                              <m:e>
                                                <m:sSub>
                                                  <m:sSubPr>
                                                    <m:ctrlPr>
                                                      <a:rPr lang="en-US" sz="1400" i="1" smtClean="0">
                                                        <a:latin typeface="Cambria Math" panose="02040503050406030204" pitchFamily="18" charset="0"/>
                                                      </a:rPr>
                                                    </m:ctrlPr>
                                                  </m:sSubPr>
                                                  <m:e>
                                                    <m:r>
                                                      <a:rPr lang="en-US" sz="1400" smtClean="0">
                                                        <a:latin typeface="Cambria Math"/>
                                                      </a:rPr>
                                                      <m:t>𝑅</m:t>
                                                    </m:r>
                                                  </m:e>
                                                  <m:sub>
                                                    <m:r>
                                                      <a:rPr lang="en-US" sz="1400" smtClean="0">
                                                        <a:latin typeface="Cambria Math"/>
                                                      </a:rPr>
                                                      <m:t>𝑖</m:t>
                                                    </m:r>
                                                  </m:sub>
                                                </m:sSub>
                                                <m:r>
                                                  <a:rPr lang="en-US" sz="1400" smtClean="0">
                                                    <a:latin typeface="Cambria Math"/>
                                                  </a:rPr>
                                                  <m:t>∗</m:t>
                                                </m:r>
                                                <m:r>
                                                  <a:rPr lang="en-US" sz="1400" smtClean="0">
                                                    <a:latin typeface="Cambria Math"/>
                                                  </a:rPr>
                                                  <m:t>𝑎</m:t>
                                                </m:r>
                                              </m:e>
                                              <m:sub>
                                                <m:r>
                                                  <a:rPr lang="en-US" sz="1400" smtClean="0">
                                                    <a:latin typeface="Cambria Math"/>
                                                  </a:rPr>
                                                  <m:t>𝑖𝑗</m:t>
                                                </m:r>
                                              </m:sub>
                                              <m:sup>
                                                <m:r>
                                                  <a:rPr lang="en-US" sz="1400" smtClean="0">
                                                    <a:latin typeface="Cambria Math"/>
                                                  </a:rPr>
                                                  <m:t>𝑔</m:t>
                                                </m:r>
                                              </m:sup>
                                            </m:sSubSup>
                                          </m:e>
                                        </m:nary>
                                      </m:e>
                                    </m:nary>
                                  </m:den>
                                </m:f>
                                <m:r>
                                  <a:rPr lang="en-US" sz="1400" i="0" smtClean="0">
                                    <a:latin typeface="Cambria Math"/>
                                    <a:ea typeface="Cambria Math"/>
                                  </a:rPr>
                                  <m:t>≥</m:t>
                                </m:r>
                                <m:sSub>
                                  <m:sSubPr>
                                    <m:ctrlPr>
                                      <a:rPr lang="en-US" sz="1400" i="1" smtClean="0">
                                        <a:latin typeface="Cambria Math" panose="02040503050406030204" pitchFamily="18" charset="0"/>
                                      </a:rPr>
                                    </m:ctrlPr>
                                  </m:sSubPr>
                                  <m:e>
                                    <m:r>
                                      <a:rPr lang="en-US" sz="1400" smtClean="0">
                                        <a:latin typeface="Cambria Math"/>
                                      </a:rPr>
                                      <m:t>𝜏</m:t>
                                    </m:r>
                                  </m:e>
                                  <m:sub>
                                    <m:r>
                                      <a:rPr lang="en-US" sz="1400" smtClean="0">
                                        <a:latin typeface="Cambria Math"/>
                                      </a:rPr>
                                      <m:t>𝑠𝑎𝑡</m:t>
                                    </m:r>
                                  </m:sub>
                                </m:sSub>
                              </m:oMath>
                            </m:oMathPara>
                          </a14:m>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Global Usability Satisfaction</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en-US" sz="1600" i="1" smtClean="0">
                                        <a:latin typeface="Cambria Math" panose="02040503050406030204" pitchFamily="18" charset="0"/>
                                      </a:rPr>
                                    </m:ctrlPr>
                                  </m:fPr>
                                  <m:num>
                                    <m:nary>
                                      <m:naryPr>
                                        <m:chr m:val="∑"/>
                                        <m:supHide m:val="on"/>
                                        <m:ctrlPr>
                                          <a:rPr lang="en-US" sz="1600" i="1" smtClean="0">
                                            <a:latin typeface="Cambria Math" panose="02040503050406030204" pitchFamily="18" charset="0"/>
                                          </a:rPr>
                                        </m:ctrlPr>
                                      </m:naryPr>
                                      <m:sub>
                                        <m:r>
                                          <m:rPr>
                                            <m:brk m:alnAt="7"/>
                                          </m:rPr>
                                          <a:rPr lang="en-US" sz="1600" smtClean="0">
                                            <a:latin typeface="Cambria Math"/>
                                          </a:rPr>
                                          <m:t>h</m:t>
                                        </m:r>
                                        <m:r>
                                          <a:rPr lang="en-US" sz="1600" smtClean="0">
                                            <a:latin typeface="Cambria Math"/>
                                          </a:rPr>
                                          <m:t>𝑜𝑠𝑡</m:t>
                                        </m:r>
                                        <m:r>
                                          <m:rPr>
                                            <m:brk m:alnAt="7"/>
                                          </m:rPr>
                                          <a:rPr lang="en-US" sz="1600" smtClean="0">
                                            <a:latin typeface="Cambria Math"/>
                                          </a:rPr>
                                          <m:t> </m:t>
                                        </m:r>
                                        <m:r>
                                          <a:rPr lang="en-US" sz="1600" smtClean="0">
                                            <a:latin typeface="Cambria Math"/>
                                          </a:rPr>
                                          <m:t>𝑖</m:t>
                                        </m:r>
                                      </m:sub>
                                      <m:sup/>
                                      <m:e>
                                        <m:nary>
                                          <m:naryPr>
                                            <m:chr m:val="∑"/>
                                            <m:supHide m:val="on"/>
                                            <m:ctrlPr>
                                              <a:rPr lang="en-US" sz="1600" i="1" smtClean="0">
                                                <a:latin typeface="Cambria Math" panose="02040503050406030204" pitchFamily="18" charset="0"/>
                                              </a:rPr>
                                            </m:ctrlPr>
                                          </m:naryPr>
                                          <m:sub>
                                            <m:r>
                                              <m:rPr>
                                                <m:brk m:alnAt="7"/>
                                              </m:rPr>
                                              <a:rPr lang="en-US" sz="1600" smtClean="0">
                                                <a:latin typeface="Cambria Math"/>
                                              </a:rPr>
                                              <m:t>𝑗</m:t>
                                            </m:r>
                                            <m:r>
                                              <a:rPr lang="en-US" sz="1600" smtClean="0">
                                                <a:latin typeface="Cambria Math"/>
                                              </a:rPr>
                                              <m:t>∈</m:t>
                                            </m:r>
                                            <m:sSub>
                                              <m:sSubPr>
                                                <m:ctrlPr>
                                                  <a:rPr lang="en-US" sz="1600" i="1" smtClean="0">
                                                    <a:latin typeface="Cambria Math" panose="02040503050406030204" pitchFamily="18" charset="0"/>
                                                  </a:rPr>
                                                </m:ctrlPr>
                                              </m:sSubPr>
                                              <m:e>
                                                <m:r>
                                                  <a:rPr lang="en-US" sz="1600" smtClean="0">
                                                    <a:latin typeface="Cambria Math"/>
                                                  </a:rPr>
                                                  <m:t>𝑇</m:t>
                                                </m:r>
                                              </m:e>
                                              <m:sub>
                                                <m:r>
                                                  <a:rPr lang="en-US" sz="1600" smtClean="0">
                                                    <a:latin typeface="Cambria Math"/>
                                                  </a:rPr>
                                                  <m:t>𝑖</m:t>
                                                </m:r>
                                              </m:sub>
                                            </m:sSub>
                                          </m:sub>
                                          <m:sup/>
                                          <m:e>
                                            <m:d>
                                              <m:dPr>
                                                <m:ctrlPr>
                                                  <a:rPr lang="en-US" sz="1600" i="1" smtClean="0">
                                                    <a:latin typeface="Cambria Math" panose="02040503050406030204" pitchFamily="18" charset="0"/>
                                                  </a:rPr>
                                                </m:ctrlPr>
                                              </m:dPr>
                                              <m:e>
                                                <m:nary>
                                                  <m:naryPr>
                                                    <m:chr m:val="∑"/>
                                                    <m:ctrlPr>
                                                      <a:rPr lang="en-US" sz="1600" i="1" smtClean="0">
                                                        <a:latin typeface="Cambria Math" panose="02040503050406030204" pitchFamily="18" charset="0"/>
                                                      </a:rPr>
                                                    </m:ctrlPr>
                                                  </m:naryPr>
                                                  <m:sub>
                                                    <m:r>
                                                      <m:rPr>
                                                        <m:brk m:alnAt="23"/>
                                                      </m:rPr>
                                                      <a:rPr lang="en-US" sz="1600" smtClean="0">
                                                        <a:latin typeface="Cambria Math"/>
                                                      </a:rPr>
                                                      <m:t>𝑔</m:t>
                                                    </m:r>
                                                  </m:sub>
                                                  <m:sup>
                                                    <m:r>
                                                      <a:rPr lang="en-US" sz="1600" smtClean="0">
                                                        <a:latin typeface="Cambria Math"/>
                                                      </a:rPr>
                                                      <m:t> </m:t>
                                                    </m:r>
                                                  </m:sup>
                                                  <m:e>
                                                    <m:sSubSup>
                                                      <m:sSubSupPr>
                                                        <m:ctrlPr>
                                                          <a:rPr lang="en-US" sz="1600" i="1" smtClean="0">
                                                            <a:latin typeface="Cambria Math" panose="02040503050406030204" pitchFamily="18" charset="0"/>
                                                          </a:rPr>
                                                        </m:ctrlPr>
                                                      </m:sSubSupPr>
                                                      <m:e>
                                                        <m:sSub>
                                                          <m:sSubPr>
                                                            <m:ctrlPr>
                                                              <a:rPr lang="en-US" sz="1600" i="1" smtClean="0">
                                                                <a:latin typeface="Cambria Math" panose="02040503050406030204" pitchFamily="18" charset="0"/>
                                                              </a:rPr>
                                                            </m:ctrlPr>
                                                          </m:sSubPr>
                                                          <m:e>
                                                            <m:r>
                                                              <a:rPr lang="en-US" sz="1600" smtClean="0">
                                                                <a:latin typeface="Cambria Math"/>
                                                              </a:rPr>
                                                              <m:t>𝑅</m:t>
                                                            </m:r>
                                                          </m:e>
                                                          <m:sub>
                                                            <m:r>
                                                              <a:rPr lang="en-US" sz="1600" smtClean="0">
                                                                <a:latin typeface="Cambria Math"/>
                                                              </a:rPr>
                                                              <m:t>𝑖</m:t>
                                                            </m:r>
                                                          </m:sub>
                                                        </m:sSub>
                                                        <m:r>
                                                          <a:rPr lang="en-US" sz="1200" smtClean="0">
                                                            <a:latin typeface="Cambria Math"/>
                                                          </a:rPr>
                                                          <m:t>×</m:t>
                                                        </m:r>
                                                        <m:r>
                                                          <a:rPr lang="en-US" sz="1600" smtClean="0">
                                                            <a:latin typeface="Cambria Math"/>
                                                          </a:rPr>
                                                          <m:t>𝑎</m:t>
                                                        </m:r>
                                                      </m:e>
                                                      <m:sub>
                                                        <m:r>
                                                          <a:rPr lang="en-US" sz="1600" smtClean="0">
                                                            <a:latin typeface="Cambria Math"/>
                                                          </a:rPr>
                                                          <m:t>𝑖𝑗</m:t>
                                                        </m:r>
                                                      </m:sub>
                                                      <m:sup>
                                                        <m:r>
                                                          <a:rPr lang="en-US" sz="1600" smtClean="0">
                                                            <a:latin typeface="Cambria Math"/>
                                                          </a:rPr>
                                                          <m:t>𝑔</m:t>
                                                        </m:r>
                                                      </m:sup>
                                                    </m:sSubSup>
                                                  </m:e>
                                                </m:nary>
                                                <m:r>
                                                  <a:rPr lang="en-US" sz="1200" smtClean="0">
                                                    <a:latin typeface="Cambria Math"/>
                                                  </a:rPr>
                                                  <m:t>×</m:t>
                                                </m:r>
                                                <m:r>
                                                  <a:rPr lang="en-US" sz="1050" b="0" i="1" smtClean="0">
                                                    <a:latin typeface="Cambria Math"/>
                                                  </a:rPr>
                                                  <m:t>𝑠𝑎𝑡</m:t>
                                                </m:r>
                                                <m:d>
                                                  <m:dPr>
                                                    <m:ctrlPr>
                                                      <a:rPr lang="en-US" sz="1050" b="0" i="1" smtClean="0">
                                                        <a:latin typeface="Cambria Math" panose="02040503050406030204" pitchFamily="18" charset="0"/>
                                                      </a:rPr>
                                                    </m:ctrlPr>
                                                  </m:dPr>
                                                  <m:e>
                                                    <m:r>
                                                      <a:rPr lang="en-US" sz="1050" b="0" i="1" smtClean="0">
                                                        <a:latin typeface="Cambria Math"/>
                                                      </a:rPr>
                                                      <m:t>𝑔</m:t>
                                                    </m:r>
                                                    <m:r>
                                                      <a:rPr lang="en-US" sz="1050" b="0" i="1" smtClean="0">
                                                        <a:latin typeface="Cambria Math"/>
                                                      </a:rPr>
                                                      <m:t>,</m:t>
                                                    </m:r>
                                                    <m:r>
                                                      <a:rPr lang="en-US" sz="1050" b="0" i="1" smtClean="0">
                                                        <a:latin typeface="Cambria Math"/>
                                                      </a:rPr>
                                                      <m:t>𝑅𝑒𝑠𝑖𝑗</m:t>
                                                    </m:r>
                                                  </m:e>
                                                </m:d>
                                              </m:e>
                                            </m:d>
                                          </m:e>
                                        </m:nary>
                                        <m:r>
                                          <a:rPr lang="en-US" sz="1600" smtClean="0">
                                            <a:latin typeface="Cambria Math"/>
                                          </a:rPr>
                                          <m:t> </m:t>
                                        </m:r>
                                      </m:e>
                                    </m:nary>
                                  </m:num>
                                  <m:den>
                                    <m:nary>
                                      <m:naryPr>
                                        <m:chr m:val="∑"/>
                                        <m:supHide m:val="on"/>
                                        <m:ctrlPr>
                                          <a:rPr lang="en-US" sz="1600" i="1" smtClean="0">
                                            <a:latin typeface="Cambria Math" panose="02040503050406030204" pitchFamily="18" charset="0"/>
                                          </a:rPr>
                                        </m:ctrlPr>
                                      </m:naryPr>
                                      <m:sub>
                                        <m:r>
                                          <m:rPr>
                                            <m:brk m:alnAt="7"/>
                                          </m:rPr>
                                          <a:rPr lang="en-US" sz="1600" smtClean="0">
                                            <a:latin typeface="Cambria Math"/>
                                          </a:rPr>
                                          <m:t>h</m:t>
                                        </m:r>
                                        <m:r>
                                          <a:rPr lang="en-US" sz="1600" smtClean="0">
                                            <a:latin typeface="Cambria Math"/>
                                          </a:rPr>
                                          <m:t>𝑜𝑠𝑡</m:t>
                                        </m:r>
                                        <m:r>
                                          <m:rPr>
                                            <m:brk m:alnAt="7"/>
                                          </m:rPr>
                                          <a:rPr lang="en-US" sz="1600" smtClean="0">
                                            <a:latin typeface="Cambria Math"/>
                                          </a:rPr>
                                          <m:t> </m:t>
                                        </m:r>
                                        <m:r>
                                          <a:rPr lang="en-US" sz="1600" smtClean="0">
                                            <a:latin typeface="Cambria Math"/>
                                          </a:rPr>
                                          <m:t>𝑖</m:t>
                                        </m:r>
                                      </m:sub>
                                      <m:sup/>
                                      <m:e>
                                        <m:nary>
                                          <m:naryPr>
                                            <m:chr m:val="∑"/>
                                            <m:supHide m:val="on"/>
                                            <m:ctrlPr>
                                              <a:rPr lang="en-US" sz="1600" i="1" smtClean="0">
                                                <a:latin typeface="Cambria Math" panose="02040503050406030204" pitchFamily="18" charset="0"/>
                                              </a:rPr>
                                            </m:ctrlPr>
                                          </m:naryPr>
                                          <m:sub>
                                            <m:r>
                                              <m:rPr>
                                                <m:brk m:alnAt="7"/>
                                              </m:rPr>
                                              <a:rPr lang="en-US" sz="1600" smtClean="0">
                                                <a:latin typeface="Cambria Math"/>
                                              </a:rPr>
                                              <m:t>𝑗</m:t>
                                            </m:r>
                                            <m:r>
                                              <a:rPr lang="en-US" sz="1600" smtClean="0">
                                                <a:latin typeface="Cambria Math"/>
                                              </a:rPr>
                                              <m:t>∈</m:t>
                                            </m:r>
                                            <m:sSub>
                                              <m:sSubPr>
                                                <m:ctrlPr>
                                                  <a:rPr lang="en-US" sz="1600" i="1" smtClean="0">
                                                    <a:latin typeface="Cambria Math" panose="02040503050406030204" pitchFamily="18" charset="0"/>
                                                  </a:rPr>
                                                </m:ctrlPr>
                                              </m:sSubPr>
                                              <m:e>
                                                <m:r>
                                                  <a:rPr lang="en-US" sz="1600" smtClean="0">
                                                    <a:latin typeface="Cambria Math"/>
                                                  </a:rPr>
                                                  <m:t>𝑇</m:t>
                                                </m:r>
                                              </m:e>
                                              <m:sub>
                                                <m:r>
                                                  <a:rPr lang="en-US" sz="1600" smtClean="0">
                                                    <a:latin typeface="Cambria Math"/>
                                                  </a:rPr>
                                                  <m:t>𝑖</m:t>
                                                </m:r>
                                              </m:sub>
                                            </m:sSub>
                                          </m:sub>
                                          <m:sup/>
                                          <m:e>
                                            <m:nary>
                                              <m:naryPr>
                                                <m:chr m:val="∑"/>
                                                <m:ctrlPr>
                                                  <a:rPr lang="en-US" sz="1600" i="1" smtClean="0">
                                                    <a:latin typeface="Cambria Math" panose="02040503050406030204" pitchFamily="18" charset="0"/>
                                                  </a:rPr>
                                                </m:ctrlPr>
                                              </m:naryPr>
                                              <m:sub>
                                                <m:r>
                                                  <m:rPr>
                                                    <m:brk m:alnAt="23"/>
                                                  </m:rPr>
                                                  <a:rPr lang="en-US" sz="1600" smtClean="0">
                                                    <a:latin typeface="Cambria Math"/>
                                                  </a:rPr>
                                                  <m:t>𝑔</m:t>
                                                </m:r>
                                              </m:sub>
                                              <m:sup>
                                                <m:r>
                                                  <a:rPr lang="en-US" sz="1600" smtClean="0">
                                                    <a:latin typeface="Cambria Math"/>
                                                  </a:rPr>
                                                  <m:t> </m:t>
                                                </m:r>
                                              </m:sup>
                                              <m:e>
                                                <m:sSubSup>
                                                  <m:sSubSupPr>
                                                    <m:ctrlPr>
                                                      <a:rPr lang="en-US" sz="1600" i="1" smtClean="0">
                                                        <a:latin typeface="Cambria Math" panose="02040503050406030204" pitchFamily="18" charset="0"/>
                                                      </a:rPr>
                                                    </m:ctrlPr>
                                                  </m:sSubSupPr>
                                                  <m:e>
                                                    <m:sSub>
                                                      <m:sSubPr>
                                                        <m:ctrlPr>
                                                          <a:rPr lang="en-US" sz="1600" i="1" smtClean="0">
                                                            <a:latin typeface="Cambria Math" panose="02040503050406030204" pitchFamily="18" charset="0"/>
                                                          </a:rPr>
                                                        </m:ctrlPr>
                                                      </m:sSubPr>
                                                      <m:e>
                                                        <m:r>
                                                          <a:rPr lang="en-US" sz="1600" smtClean="0">
                                                            <a:latin typeface="Cambria Math"/>
                                                          </a:rPr>
                                                          <m:t>𝑅</m:t>
                                                        </m:r>
                                                      </m:e>
                                                      <m:sub>
                                                        <m:r>
                                                          <a:rPr lang="en-US" sz="1600" smtClean="0">
                                                            <a:latin typeface="Cambria Math"/>
                                                          </a:rPr>
                                                          <m:t>𝑖</m:t>
                                                        </m:r>
                                                      </m:sub>
                                                    </m:sSub>
                                                    <m:r>
                                                      <a:rPr lang="en-US" sz="1600" smtClean="0">
                                                        <a:latin typeface="Cambria Math"/>
                                                      </a:rPr>
                                                      <m:t>∗</m:t>
                                                    </m:r>
                                                    <m:r>
                                                      <a:rPr lang="en-US" sz="1600" smtClean="0">
                                                        <a:latin typeface="Cambria Math"/>
                                                      </a:rPr>
                                                      <m:t>𝑎</m:t>
                                                    </m:r>
                                                  </m:e>
                                                  <m:sub>
                                                    <m:r>
                                                      <a:rPr lang="en-US" sz="1600" smtClean="0">
                                                        <a:latin typeface="Cambria Math"/>
                                                      </a:rPr>
                                                      <m:t>𝑖𝑗</m:t>
                                                    </m:r>
                                                  </m:sub>
                                                  <m:sup>
                                                    <m:r>
                                                      <a:rPr lang="en-US" sz="1600" smtClean="0">
                                                        <a:latin typeface="Cambria Math"/>
                                                      </a:rPr>
                                                      <m:t>𝑔</m:t>
                                                    </m:r>
                                                  </m:sup>
                                                </m:sSubSup>
                                              </m:e>
                                            </m:nary>
                                          </m:e>
                                        </m:nary>
                                        <m:r>
                                          <a:rPr lang="en-US" sz="1600" smtClean="0">
                                            <a:latin typeface="Cambria Math"/>
                                          </a:rPr>
                                          <m:t> </m:t>
                                        </m:r>
                                      </m:e>
                                    </m:nary>
                                  </m:den>
                                </m:f>
                                <m:r>
                                  <a:rPr lang="en-US" sz="1600" i="0" smtClean="0">
                                    <a:latin typeface="Cambria Math"/>
                                    <a:ea typeface="Cambria Math"/>
                                  </a:rPr>
                                  <m:t>≥</m:t>
                                </m:r>
                                <m:sSub>
                                  <m:sSubPr>
                                    <m:ctrlPr>
                                      <a:rPr lang="en-US" sz="1600" i="1" smtClean="0">
                                        <a:latin typeface="Cambria Math" panose="02040503050406030204" pitchFamily="18" charset="0"/>
                                      </a:rPr>
                                    </m:ctrlPr>
                                  </m:sSubPr>
                                  <m:e>
                                    <m:r>
                                      <a:rPr lang="en-US" sz="1600" smtClean="0">
                                        <a:latin typeface="Cambria Math"/>
                                      </a:rPr>
                                      <m:t>𝜏</m:t>
                                    </m:r>
                                  </m:e>
                                  <m:sub>
                                    <m:r>
                                      <a:rPr lang="en-US" sz="1600" smtClean="0">
                                        <a:latin typeface="Cambria Math"/>
                                      </a:rPr>
                                      <m:t>𝑠𝑎𝑡</m:t>
                                    </m:r>
                                  </m:sub>
                                </m:sSub>
                              </m:oMath>
                            </m:oMathPara>
                          </a14:m>
                          <a:endParaRPr lang="en-US" sz="900" dirty="0"/>
                        </a:p>
                      </a:txBody>
                      <a:tcPr/>
                    </a:tc>
                    <a:extLst>
                      <a:ext uri="{0D108BD9-81ED-4DB2-BD59-A6C34878D82A}">
                        <a16:rowId xmlns:a16="http://schemas.microsoft.com/office/drawing/2014/main" val="10001"/>
                      </a:ext>
                    </a:extLst>
                  </a:tr>
                </a:tbl>
              </a:graphicData>
            </a:graphic>
          </p:graphicFrame>
        </mc:Choice>
        <mc:Fallback xmlns="">
          <p:graphicFrame>
            <p:nvGraphicFramePr>
              <p:cNvPr id="18" name="Content Placeholder 4"/>
              <p:cNvGraphicFramePr>
                <a:graphicFrameLocks noGrp="1"/>
              </p:cNvGraphicFramePr>
              <p:nvPr>
                <p:ph idx="1"/>
                <p:extLst>
                  <p:ext uri="{D42A27DB-BD31-4B8C-83A1-F6EECF244321}">
                    <p14:modId xmlns:p14="http://schemas.microsoft.com/office/powerpoint/2010/main" val="3814959680"/>
                  </p:ext>
                </p:extLst>
              </p:nvPr>
            </p:nvGraphicFramePr>
            <p:xfrm>
              <a:off x="4836886" y="1676400"/>
              <a:ext cx="4002314" cy="4676729"/>
            </p:xfrm>
            <a:graphic>
              <a:graphicData uri="http://schemas.openxmlformats.org/drawingml/2006/table">
                <a:tbl>
                  <a:tblPr firstRow="1" bandRow="1">
                    <a:tableStyleId>{F5AB1C69-6EDB-4FF4-983F-18BD219EF322}</a:tableStyleId>
                  </a:tblPr>
                  <a:tblGrid>
                    <a:gridCol w="4002314"/>
                  </a:tblGrid>
                  <a:tr h="420475">
                    <a:tc>
                      <a:txBody>
                        <a:bodyPr/>
                        <a:lstStyle/>
                        <a:p>
                          <a:r>
                            <a:rPr lang="en-US" sz="1400" dirty="0" smtClean="0"/>
                            <a:t>Constraints</a:t>
                          </a:r>
                          <a:endParaRPr lang="en-US" sz="1100" dirty="0"/>
                        </a:p>
                      </a:txBody>
                      <a:tcPr/>
                    </a:tc>
                  </a:tr>
                  <a:tr h="4256254">
                    <a:tc>
                      <a:txBody>
                        <a:bodyPr/>
                        <a:lstStyle/>
                        <a:p>
                          <a:endParaRPr lang="en-US"/>
                        </a:p>
                      </a:txBody>
                      <a:tcPr>
                        <a:blipFill rotWithShape="1">
                          <a:blip r:embed="rId3"/>
                          <a:stretch>
                            <a:fillRect t="-10029" b="-143"/>
                          </a:stretch>
                        </a:blipFill>
                      </a:tcPr>
                    </a:tc>
                  </a:tr>
                </a:tbl>
              </a:graphicData>
            </a:graphic>
          </p:graphicFrame>
        </mc:Fallback>
      </mc:AlternateContent>
      <p:sp>
        <p:nvSpPr>
          <p:cNvPr id="2" name="Title 1"/>
          <p:cNvSpPr>
            <a:spLocks noGrp="1"/>
          </p:cNvSpPr>
          <p:nvPr>
            <p:ph type="title"/>
          </p:nvPr>
        </p:nvSpPr>
        <p:spPr/>
        <p:txBody>
          <a:bodyPr/>
          <a:lstStyle/>
          <a:p>
            <a:r>
              <a:rPr lang="en-US" sz="2400" dirty="0"/>
              <a:t>Mitigation </a:t>
            </a:r>
            <a:r>
              <a:rPr lang="en-US" sz="2400" dirty="0" smtClean="0"/>
              <a:t>Planning as Constraints Satisfaction Problem</a:t>
            </a:r>
            <a:endParaRPr lang="en-US" sz="2400" dirty="0"/>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nvPr>
            </p:nvGraphicFramePr>
            <p:xfrm>
              <a:off x="381000" y="1676400"/>
              <a:ext cx="4267200" cy="937074"/>
            </p:xfrm>
            <a:graphic>
              <a:graphicData uri="http://schemas.openxmlformats.org/drawingml/2006/table">
                <a:tbl>
                  <a:tblPr firstRow="1" bandRow="1">
                    <a:tableStyleId>{F5AB1C69-6EDB-4FF4-983F-18BD219EF322}</a:tableStyleId>
                  </a:tblPr>
                  <a:tblGrid>
                    <a:gridCol w="4267200">
                      <a:extLst>
                        <a:ext uri="{9D8B030D-6E8A-4147-A177-3AD203B41FA5}">
                          <a16:colId xmlns:a16="http://schemas.microsoft.com/office/drawing/2014/main" val="20000"/>
                        </a:ext>
                      </a:extLst>
                    </a:gridCol>
                  </a:tblGrid>
                  <a:tr h="378528">
                    <a:tc>
                      <a:txBody>
                        <a:bodyPr/>
                        <a:lstStyle/>
                        <a:p>
                          <a:r>
                            <a:rPr lang="en-US" sz="1400" dirty="0" smtClean="0"/>
                            <a:t>Decision Variables</a:t>
                          </a:r>
                          <a:endParaRPr lang="en-US" sz="1400" dirty="0"/>
                        </a:p>
                      </a:txBody>
                      <a:tcPr/>
                    </a:tc>
                    <a:extLst>
                      <a:ext uri="{0D108BD9-81ED-4DB2-BD59-A6C34878D82A}">
                        <a16:rowId xmlns:a16="http://schemas.microsoft.com/office/drawing/2014/main" val="10000"/>
                      </a:ext>
                    </a:extLst>
                  </a:tr>
                  <a:tr h="530263">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
                                <m:sSubPr>
                                  <m:ctrlPr>
                                    <a:rPr lang="en-US" sz="1400" i="1" smtClean="0">
                                      <a:latin typeface="Cambria Math" panose="02040503050406030204" pitchFamily="18" charset="0"/>
                                    </a:rPr>
                                  </m:ctrlPr>
                                </m:sSubPr>
                                <m:e>
                                  <m:r>
                                    <a:rPr lang="en-US" sz="1400" smtClean="0">
                                      <a:latin typeface="Cambria Math"/>
                                    </a:rPr>
                                    <m:t>𝒗</m:t>
                                  </m:r>
                                </m:e>
                                <m:sub>
                                  <m:r>
                                    <a:rPr lang="en-US" sz="1400" smtClean="0">
                                      <a:latin typeface="Cambria Math"/>
                                    </a:rPr>
                                    <m:t>𝒊𝒋</m:t>
                                  </m:r>
                                </m:sub>
                              </m:sSub>
                              <m:r>
                                <a:rPr lang="en-US" sz="1400" smtClean="0">
                                  <a:latin typeface="Cambria Math"/>
                                </a:rPr>
                                <m:t>∈</m:t>
                              </m:r>
                              <m:sSup>
                                <m:sSupPr>
                                  <m:ctrlPr>
                                    <a:rPr lang="en-US" sz="1400" i="1" smtClean="0">
                                      <a:latin typeface="Cambria Math" panose="02040503050406030204" pitchFamily="18" charset="0"/>
                                    </a:rPr>
                                  </m:ctrlPr>
                                </m:sSupPr>
                                <m:e>
                                  <m:r>
                                    <m:rPr>
                                      <m:sty m:val="p"/>
                                    </m:rPr>
                                    <a:rPr lang="el-GR" sz="1400" i="1" smtClean="0">
                                      <a:latin typeface="Cambria Math"/>
                                      <a:ea typeface="Cambria Math"/>
                                    </a:rPr>
                                    <m:t>Ζ</m:t>
                                  </m:r>
                                </m:e>
                                <m:sup>
                                  <m:r>
                                    <a:rPr lang="en-US" sz="1400" b="0" i="1" smtClean="0">
                                      <a:latin typeface="Cambria Math"/>
                                    </a:rPr>
                                    <m:t>∗</m:t>
                                  </m:r>
                                </m:sup>
                              </m:sSup>
                            </m:oMath>
                          </a14:m>
                          <a:r>
                            <a:rPr lang="en-US" sz="1400" dirty="0" smtClean="0"/>
                            <a:t> for each vulnerability</a:t>
                          </a:r>
                          <a14:m>
                            <m:oMath xmlns:m="http://schemas.openxmlformats.org/officeDocument/2006/math">
                              <m:r>
                                <a:rPr lang="en-US" sz="1400" smtClean="0">
                                  <a:latin typeface="Cambria Math"/>
                                </a:rPr>
                                <m:t> </m:t>
                              </m:r>
                              <m:r>
                                <a:rPr lang="en-US" sz="1400" smtClean="0">
                                  <a:latin typeface="Cambria Math"/>
                                </a:rPr>
                                <m:t>𝒋</m:t>
                              </m:r>
                            </m:oMath>
                          </a14:m>
                          <a:r>
                            <a:rPr lang="en-US" sz="1400" dirty="0" smtClean="0"/>
                            <a:t> in host </a:t>
                          </a:r>
                          <a14:m>
                            <m:oMath xmlns:m="http://schemas.openxmlformats.org/officeDocument/2006/math">
                              <m:r>
                                <a:rPr lang="en-US" sz="1400" smtClean="0">
                                  <a:latin typeface="Cambria Math"/>
                                </a:rPr>
                                <m:t>𝒊</m:t>
                              </m:r>
                            </m:oMath>
                          </a14:m>
                          <a:endParaRPr lang="en-US" sz="14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
                                <m:sSubPr>
                                  <m:ctrlPr>
                                    <a:rPr lang="en-US" sz="1400" i="1" smtClean="0">
                                      <a:latin typeface="Cambria Math" panose="02040503050406030204" pitchFamily="18" charset="0"/>
                                    </a:rPr>
                                  </m:ctrlPr>
                                </m:sSubPr>
                                <m:e>
                                  <m:r>
                                    <m:rPr>
                                      <m:sty m:val="p"/>
                                    </m:rPr>
                                    <a:rPr lang="en-US" sz="1400" b="0" i="0" smtClean="0">
                                      <a:latin typeface="Cambria Math"/>
                                    </a:rPr>
                                    <m:t>Res</m:t>
                                  </m:r>
                                </m:e>
                                <m:sub>
                                  <m:r>
                                    <a:rPr lang="en-US" sz="1400" smtClean="0">
                                      <a:latin typeface="Cambria Math"/>
                                    </a:rPr>
                                    <m:t>𝒊𝒋</m:t>
                                  </m:r>
                                </m:sub>
                              </m:sSub>
                              <m:r>
                                <a:rPr lang="en-US" sz="1400" smtClean="0">
                                  <a:latin typeface="Cambria Math"/>
                                </a:rPr>
                                <m:t>∈</m:t>
                              </m:r>
                              <m:r>
                                <a:rPr lang="en-US" sz="1400" b="0" i="0" smtClean="0">
                                  <a:latin typeface="Cambria Math"/>
                                </a:rPr>
                                <m:t>[</m:t>
                              </m:r>
                              <m:r>
                                <a:rPr lang="en-US" sz="1400" smtClean="0">
                                  <a:latin typeface="Cambria Math"/>
                                </a:rPr>
                                <m:t>𝟎</m:t>
                              </m:r>
                              <m:r>
                                <a:rPr lang="en-US" sz="1400" smtClean="0">
                                  <a:latin typeface="Cambria Math"/>
                                </a:rPr>
                                <m:t>,</m:t>
                              </m:r>
                              <m:r>
                                <a:rPr lang="en-US" sz="1400" smtClean="0">
                                  <a:latin typeface="Cambria Math"/>
                                </a:rPr>
                                <m:t>𝟏</m:t>
                              </m:r>
                              <m:r>
                                <a:rPr lang="en-US" sz="1400" b="0" i="0" smtClean="0">
                                  <a:latin typeface="Cambria Math"/>
                                </a:rPr>
                                <m:t>]</m:t>
                              </m:r>
                            </m:oMath>
                          </a14:m>
                          <a:r>
                            <a:rPr lang="en-US" sz="1400" dirty="0" smtClean="0"/>
                            <a:t> for each link</a:t>
                          </a:r>
                          <a:r>
                            <a:rPr lang="en-US" sz="1400" baseline="0" dirty="0" smtClean="0"/>
                            <a:t> from h</a:t>
                          </a:r>
                          <a:r>
                            <a:rPr lang="en-US" sz="1400" dirty="0" smtClean="0"/>
                            <a:t>ost </a:t>
                          </a:r>
                          <a14:m>
                            <m:oMath xmlns:m="http://schemas.openxmlformats.org/officeDocument/2006/math">
                              <m:r>
                                <a:rPr lang="en-US" sz="1400" smtClean="0">
                                  <a:latin typeface="Cambria Math"/>
                                </a:rPr>
                                <m:t>𝒊</m:t>
                              </m:r>
                            </m:oMath>
                          </a14:m>
                          <a:r>
                            <a:rPr lang="en-US" sz="1400" dirty="0" smtClean="0"/>
                            <a:t> to host </a:t>
                          </a:r>
                          <a14:m>
                            <m:oMath xmlns:m="http://schemas.openxmlformats.org/officeDocument/2006/math">
                              <m:r>
                                <a:rPr lang="en-US" sz="1400" smtClean="0">
                                  <a:latin typeface="Cambria Math"/>
                                </a:rPr>
                                <m:t>𝒋</m:t>
                              </m:r>
                            </m:oMath>
                          </a14:m>
                          <a:endParaRPr lang="en-US" sz="1400" b="1" dirty="0" smtClean="0">
                            <a:solidFill>
                              <a:schemeClr val="tx1"/>
                            </a:solidFill>
                          </a:endParaRPr>
                        </a:p>
                      </a:txBody>
                      <a:tcPr/>
                    </a:tc>
                    <a:extLst>
                      <a:ext uri="{0D108BD9-81ED-4DB2-BD59-A6C34878D82A}">
                        <a16:rowId xmlns:a16="http://schemas.microsoft.com/office/drawing/2014/main" val="10001"/>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3655812293"/>
                  </p:ext>
                </p:extLst>
              </p:nvPr>
            </p:nvGraphicFramePr>
            <p:xfrm>
              <a:off x="381000" y="1676400"/>
              <a:ext cx="4267200" cy="937074"/>
            </p:xfrm>
            <a:graphic>
              <a:graphicData uri="http://schemas.openxmlformats.org/drawingml/2006/table">
                <a:tbl>
                  <a:tblPr firstRow="1" bandRow="1">
                    <a:tableStyleId>{F5AB1C69-6EDB-4FF4-983F-18BD219EF322}</a:tableStyleId>
                  </a:tblPr>
                  <a:tblGrid>
                    <a:gridCol w="4267200"/>
                  </a:tblGrid>
                  <a:tr h="378528">
                    <a:tc>
                      <a:txBody>
                        <a:bodyPr/>
                        <a:lstStyle/>
                        <a:p>
                          <a:r>
                            <a:rPr lang="en-US" sz="1400" dirty="0" smtClean="0"/>
                            <a:t>Decision Variables</a:t>
                          </a:r>
                          <a:endParaRPr lang="en-US" sz="1400" dirty="0"/>
                        </a:p>
                      </a:txBody>
                      <a:tcPr/>
                    </a:tc>
                  </a:tr>
                  <a:tr h="558546">
                    <a:tc>
                      <a:txBody>
                        <a:bodyPr/>
                        <a:lstStyle/>
                        <a:p>
                          <a:endParaRPr lang="en-US"/>
                        </a:p>
                      </a:txBody>
                      <a:tcPr>
                        <a:blipFill rotWithShape="1">
                          <a:blip r:embed="rId4"/>
                          <a:stretch>
                            <a:fillRect l="-143" t="-68478" b="-7609"/>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9" name="Content Placeholder 4"/>
              <p:cNvGraphicFramePr>
                <a:graphicFrameLocks noGrp="1"/>
              </p:cNvGraphicFramePr>
              <p:nvPr>
                <p:ph idx="1"/>
                <p:extLst/>
              </p:nvPr>
            </p:nvGraphicFramePr>
            <p:xfrm>
              <a:off x="381000" y="2743200"/>
              <a:ext cx="4267200" cy="2643860"/>
            </p:xfrm>
            <a:graphic>
              <a:graphicData uri="http://schemas.openxmlformats.org/drawingml/2006/table">
                <a:tbl>
                  <a:tblPr firstRow="1" bandRow="1">
                    <a:tableStyleId>{F5AB1C69-6EDB-4FF4-983F-18BD219EF322}</a:tableStyleId>
                  </a:tblPr>
                  <a:tblGrid>
                    <a:gridCol w="4267200">
                      <a:extLst>
                        <a:ext uri="{9D8B030D-6E8A-4147-A177-3AD203B41FA5}">
                          <a16:colId xmlns:a16="http://schemas.microsoft.com/office/drawing/2014/main" val="20000"/>
                        </a:ext>
                      </a:extLst>
                    </a:gridCol>
                  </a:tblGrid>
                  <a:tr h="378528">
                    <a:tc>
                      <a:txBody>
                        <a:bodyPr/>
                        <a:lstStyle/>
                        <a:p>
                          <a:r>
                            <a:rPr lang="en-US" sz="1400" dirty="0" smtClean="0"/>
                            <a:t>Intermediate Variables</a:t>
                          </a:r>
                          <a:endParaRPr lang="en-US" sz="1400" dirty="0"/>
                        </a:p>
                      </a:txBody>
                      <a:tcPr/>
                    </a:tc>
                    <a:extLst>
                      <a:ext uri="{0D108BD9-81ED-4DB2-BD59-A6C34878D82A}">
                        <a16:rowId xmlns:a16="http://schemas.microsoft.com/office/drawing/2014/main" val="10000"/>
                      </a:ext>
                    </a:extLst>
                  </a:tr>
                  <a:tr h="2265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sz="1400" i="1" smtClean="0">
                                        <a:latin typeface="Cambria Math" panose="02040503050406030204" pitchFamily="18" charset="0"/>
                                      </a:rPr>
                                    </m:ctrlPr>
                                  </m:sSubPr>
                                  <m:e>
                                    <m:r>
                                      <a:rPr lang="en-US" sz="1400" smtClean="0">
                                        <a:latin typeface="Cambria Math"/>
                                      </a:rPr>
                                      <m:t>∀</m:t>
                                    </m:r>
                                  </m:e>
                                  <m:sub>
                                    <m:r>
                                      <a:rPr lang="en-US" sz="1400" smtClean="0">
                                        <a:latin typeface="Cambria Math"/>
                                      </a:rPr>
                                      <m:t>h𝑜𝑠𝑡</m:t>
                                    </m:r>
                                    <m:r>
                                      <a:rPr lang="en-US" sz="1400" smtClean="0">
                                        <a:latin typeface="Cambria Math"/>
                                      </a:rPr>
                                      <m:t> </m:t>
                                    </m:r>
                                    <m:r>
                                      <a:rPr lang="en-US" sz="1400" smtClean="0">
                                        <a:latin typeface="Cambria Math"/>
                                      </a:rPr>
                                      <m:t>𝑖</m:t>
                                    </m:r>
                                  </m:sub>
                                </m:sSub>
                                <m:r>
                                  <a:rPr lang="en-US" sz="1400" smtClean="0">
                                    <a:latin typeface="Cambria Math"/>
                                  </a:rPr>
                                  <m:t> :</m:t>
                                </m:r>
                                <m:sSub>
                                  <m:sSubPr>
                                    <m:ctrlPr>
                                      <a:rPr lang="en-US" sz="1400" i="1" smtClean="0">
                                        <a:latin typeface="Cambria Math" panose="02040503050406030204" pitchFamily="18" charset="0"/>
                                      </a:rPr>
                                    </m:ctrlPr>
                                  </m:sSubPr>
                                  <m:e>
                                    <m:r>
                                      <a:rPr lang="en-US" sz="1400" smtClean="0">
                                        <a:latin typeface="Cambria Math"/>
                                      </a:rPr>
                                      <m:t>𝑅𝑖𝑠𝑘</m:t>
                                    </m:r>
                                  </m:e>
                                  <m:sub>
                                    <m:r>
                                      <a:rPr lang="en-US" sz="1400" smtClean="0">
                                        <a:latin typeface="Cambria Math"/>
                                      </a:rPr>
                                      <m:t>𝑖</m:t>
                                    </m:r>
                                  </m:sub>
                                </m:sSub>
                                <m:r>
                                  <a:rPr lang="en-US" sz="1400" smtClean="0">
                                    <a:latin typeface="Cambria Math"/>
                                  </a:rPr>
                                  <m:t>=</m:t>
                                </m:r>
                                <m:r>
                                  <a:rPr lang="en-US" sz="1400" smtClean="0">
                                    <a:latin typeface="Cambria Math"/>
                                  </a:rPr>
                                  <m:t>𝐴𝑠𝑠𝑒𝑡𝑠</m:t>
                                </m:r>
                                <m:d>
                                  <m:dPr>
                                    <m:ctrlPr>
                                      <a:rPr lang="en-US" sz="1400" i="1" smtClean="0">
                                        <a:latin typeface="Cambria Math" panose="02040503050406030204" pitchFamily="18" charset="0"/>
                                      </a:rPr>
                                    </m:ctrlPr>
                                  </m:dPr>
                                  <m:e>
                                    <m:r>
                                      <a:rPr lang="en-US" sz="1400" smtClean="0">
                                        <a:latin typeface="Cambria Math"/>
                                      </a:rPr>
                                      <m:t>𝑖</m:t>
                                    </m:r>
                                  </m:e>
                                </m:d>
                                <m:r>
                                  <a:rPr lang="en-US" sz="1400" smtClean="0">
                                    <a:latin typeface="Cambria Math"/>
                                  </a:rPr>
                                  <m:t>×</m:t>
                                </m:r>
                                <m:sSub>
                                  <m:sSubPr>
                                    <m:ctrlPr>
                                      <a:rPr lang="en-US" sz="1400" i="1" smtClean="0">
                                        <a:latin typeface="Cambria Math" panose="02040503050406030204" pitchFamily="18" charset="0"/>
                                      </a:rPr>
                                    </m:ctrlPr>
                                  </m:sSubPr>
                                  <m:e>
                                    <m:r>
                                      <a:rPr lang="en-US" sz="1400" smtClean="0">
                                        <a:latin typeface="Cambria Math"/>
                                      </a:rPr>
                                      <m:t>𝐼𝑚𝐼</m:t>
                                    </m:r>
                                  </m:e>
                                  <m:sub>
                                    <m:r>
                                      <a:rPr lang="en-US" sz="1400" smtClean="0">
                                        <a:latin typeface="Cambria Math"/>
                                      </a:rPr>
                                      <m:t>𝑖</m:t>
                                    </m:r>
                                  </m:sub>
                                </m:sSub>
                                <m:r>
                                  <a:rPr lang="en-US" sz="1400">
                                    <a:latin typeface="Cambria Math"/>
                                  </a:rPr>
                                  <m:t>×</m:t>
                                </m:r>
                                <m:sSub>
                                  <m:sSubPr>
                                    <m:ctrlPr>
                                      <a:rPr lang="en-US" sz="1400" i="1" smtClean="0">
                                        <a:latin typeface="Cambria Math" panose="02040503050406030204" pitchFamily="18" charset="0"/>
                                      </a:rPr>
                                    </m:ctrlPr>
                                  </m:sSubPr>
                                  <m:e>
                                    <m:r>
                                      <a:rPr lang="en-US" sz="1400" smtClean="0">
                                        <a:latin typeface="Cambria Math"/>
                                      </a:rPr>
                                      <m:t>𝐸𝑥𝑝</m:t>
                                    </m:r>
                                  </m:e>
                                  <m:sub>
                                    <m:r>
                                      <a:rPr lang="en-US" sz="1400" smtClean="0">
                                        <a:latin typeface="Cambria Math"/>
                                      </a:rPr>
                                      <m:t>𝑖</m:t>
                                    </m:r>
                                  </m:sub>
                                </m:sSub>
                              </m:oMath>
                            </m:oMathPara>
                          </a14:m>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sz="1400" i="1" smtClean="0">
                                        <a:latin typeface="Cambria Math" panose="02040503050406030204" pitchFamily="18" charset="0"/>
                                      </a:rPr>
                                    </m:ctrlPr>
                                  </m:sSubPr>
                                  <m:e>
                                    <m:r>
                                      <a:rPr lang="en-US" sz="1400" smtClean="0">
                                        <a:latin typeface="Cambria Math"/>
                                      </a:rPr>
                                      <m:t>∀</m:t>
                                    </m:r>
                                  </m:e>
                                  <m:sub>
                                    <m:r>
                                      <a:rPr lang="en-US" sz="1400" smtClean="0">
                                        <a:latin typeface="Cambria Math"/>
                                      </a:rPr>
                                      <m:t>h𝑜𝑠𝑡</m:t>
                                    </m:r>
                                    <m:r>
                                      <a:rPr lang="en-US" sz="1400" smtClean="0">
                                        <a:latin typeface="Cambria Math"/>
                                      </a:rPr>
                                      <m:t> </m:t>
                                    </m:r>
                                    <m:r>
                                      <a:rPr lang="en-US" sz="1400" smtClean="0">
                                        <a:latin typeface="Cambria Math"/>
                                      </a:rPr>
                                      <m:t>𝑖</m:t>
                                    </m:r>
                                  </m:sub>
                                </m:sSub>
                                <m:r>
                                  <a:rPr lang="en-US" sz="1400" smtClean="0">
                                    <a:latin typeface="Cambria Math"/>
                                  </a:rPr>
                                  <m:t> :</m:t>
                                </m:r>
                                <m:sSub>
                                  <m:sSubPr>
                                    <m:ctrlPr>
                                      <a:rPr lang="en-US" sz="1400" i="1" smtClean="0">
                                        <a:latin typeface="Cambria Math" panose="02040503050406030204" pitchFamily="18" charset="0"/>
                                      </a:rPr>
                                    </m:ctrlPr>
                                  </m:sSubPr>
                                  <m:e>
                                    <m:r>
                                      <a:rPr lang="en-US" sz="1400" smtClean="0">
                                        <a:latin typeface="Cambria Math"/>
                                      </a:rPr>
                                      <m:t>𝐼𝑚𝐼</m:t>
                                    </m:r>
                                  </m:e>
                                  <m:sub>
                                    <m:r>
                                      <a:rPr lang="en-US" sz="1400" smtClean="0">
                                        <a:latin typeface="Cambria Math"/>
                                      </a:rPr>
                                      <m:t>𝑖</m:t>
                                    </m:r>
                                  </m:sub>
                                </m:sSub>
                                <m:r>
                                  <a:rPr lang="en-US" sz="1400" smtClean="0">
                                    <a:latin typeface="Cambria Math"/>
                                  </a:rPr>
                                  <m:t>=</m:t>
                                </m:r>
                                <m:f>
                                  <m:fPr>
                                    <m:type m:val="lin"/>
                                    <m:ctrlPr>
                                      <a:rPr lang="en-US" sz="1400" i="1" smtClean="0">
                                        <a:latin typeface="Cambria Math" panose="02040503050406030204" pitchFamily="18" charset="0"/>
                                      </a:rPr>
                                    </m:ctrlPr>
                                  </m:fPr>
                                  <m:num>
                                    <m:d>
                                      <m:dPr>
                                        <m:ctrlPr>
                                          <a:rPr lang="en-US" sz="1400" i="1" smtClean="0">
                                            <a:latin typeface="Cambria Math" panose="02040503050406030204" pitchFamily="18" charset="0"/>
                                          </a:rPr>
                                        </m:ctrlPr>
                                      </m:dPr>
                                      <m:e>
                                        <m:nary>
                                          <m:naryPr>
                                            <m:chr m:val="∑"/>
                                            <m:supHide m:val="on"/>
                                            <m:ctrlPr>
                                              <a:rPr lang="en-US" sz="1400" i="1" smtClean="0">
                                                <a:latin typeface="Cambria Math" panose="02040503050406030204" pitchFamily="18" charset="0"/>
                                              </a:rPr>
                                            </m:ctrlPr>
                                          </m:naryPr>
                                          <m:sub>
                                            <m:r>
                                              <m:rPr>
                                                <m:brk m:alnAt="7"/>
                                              </m:rPr>
                                              <a:rPr lang="en-US" sz="1400" smtClean="0">
                                                <a:latin typeface="Cambria Math"/>
                                              </a:rPr>
                                              <m:t>𝑗</m:t>
                                            </m:r>
                                            <m:r>
                                              <a:rPr lang="en-US" sz="1400" smtClean="0">
                                                <a:latin typeface="Cambria Math"/>
                                              </a:rPr>
                                              <m:t>∈</m:t>
                                            </m:r>
                                            <m:sSub>
                                              <m:sSubPr>
                                                <m:ctrlPr>
                                                  <a:rPr lang="en-US" sz="1400" i="1" smtClean="0">
                                                    <a:latin typeface="Cambria Math" panose="02040503050406030204" pitchFamily="18" charset="0"/>
                                                  </a:rPr>
                                                </m:ctrlPr>
                                              </m:sSubPr>
                                              <m:e>
                                                <m:r>
                                                  <a:rPr lang="en-US" sz="1400" smtClean="0">
                                                    <a:latin typeface="Cambria Math"/>
                                                  </a:rPr>
                                                  <m:t>𝑉</m:t>
                                                </m:r>
                                              </m:e>
                                              <m:sub>
                                                <m:r>
                                                  <a:rPr lang="en-US" sz="1400" smtClean="0">
                                                    <a:latin typeface="Cambria Math"/>
                                                  </a:rPr>
                                                  <m:t>𝑖</m:t>
                                                </m:r>
                                              </m:sub>
                                            </m:sSub>
                                          </m:sub>
                                          <m:sup/>
                                          <m:e>
                                            <m:d>
                                              <m:dPr>
                                                <m:ctrlPr>
                                                  <a:rPr lang="en-US" sz="1400" i="1" smtClean="0">
                                                    <a:latin typeface="Cambria Math" panose="02040503050406030204" pitchFamily="18" charset="0"/>
                                                  </a:rPr>
                                                </m:ctrlPr>
                                              </m:dPr>
                                              <m:e>
                                                <m:sSub>
                                                  <m:sSubPr>
                                                    <m:ctrlPr>
                                                      <a:rPr lang="en-US" sz="1400" i="1" smtClean="0">
                                                        <a:latin typeface="Cambria Math" panose="02040503050406030204" pitchFamily="18" charset="0"/>
                                                      </a:rPr>
                                                    </m:ctrlPr>
                                                  </m:sSubPr>
                                                  <m:e>
                                                    <m:r>
                                                      <a:rPr lang="en-US" sz="1400" smtClean="0">
                                                        <a:latin typeface="Cambria Math"/>
                                                      </a:rPr>
                                                      <m:t>𝑣</m:t>
                                                    </m:r>
                                                  </m:e>
                                                  <m:sub>
                                                    <m:r>
                                                      <a:rPr lang="en-US" sz="1400" smtClean="0">
                                                        <a:latin typeface="Cambria Math"/>
                                                      </a:rPr>
                                                      <m:t>𝑖𝑗</m:t>
                                                    </m:r>
                                                  </m:sub>
                                                </m:sSub>
                                                <m:r>
                                                  <a:rPr lang="en-US" sz="1400" b="0" i="1" smtClean="0">
                                                    <a:latin typeface="Cambria Math"/>
                                                  </a:rPr>
                                                  <m:t>==0?1:0</m:t>
                                                </m:r>
                                              </m:e>
                                            </m:d>
                                          </m:e>
                                        </m:nary>
                                        <m:r>
                                          <a:rPr lang="en-US" sz="1400" smtClean="0">
                                            <a:latin typeface="Cambria Math"/>
                                          </a:rPr>
                                          <m:t>×</m:t>
                                        </m:r>
                                        <m:sSub>
                                          <m:sSubPr>
                                            <m:ctrlPr>
                                              <a:rPr lang="en-US" sz="1400" i="1" smtClean="0">
                                                <a:latin typeface="Cambria Math" panose="02040503050406030204" pitchFamily="18" charset="0"/>
                                              </a:rPr>
                                            </m:ctrlPr>
                                          </m:sSubPr>
                                          <m:e>
                                            <m:r>
                                              <a:rPr lang="en-US" sz="1400" smtClean="0">
                                                <a:latin typeface="Cambria Math"/>
                                              </a:rPr>
                                              <m:t>𝑒</m:t>
                                            </m:r>
                                          </m:e>
                                          <m:sub>
                                            <m:r>
                                              <a:rPr lang="en-US" sz="1400" smtClean="0">
                                                <a:latin typeface="Cambria Math"/>
                                              </a:rPr>
                                              <m:t>𝑗</m:t>
                                            </m:r>
                                          </m:sub>
                                        </m:sSub>
                                        <m:r>
                                          <a:rPr lang="en-US" sz="1400" smtClean="0">
                                            <a:latin typeface="Cambria Math"/>
                                          </a:rPr>
                                          <m:t>×</m:t>
                                        </m:r>
                                        <m:sSub>
                                          <m:sSubPr>
                                            <m:ctrlPr>
                                              <a:rPr lang="en-US" sz="1400" i="1" smtClean="0">
                                                <a:latin typeface="Cambria Math" panose="02040503050406030204" pitchFamily="18" charset="0"/>
                                              </a:rPr>
                                            </m:ctrlPr>
                                          </m:sSubPr>
                                          <m:e>
                                            <m:r>
                                              <a:rPr lang="en-US" sz="1400" smtClean="0">
                                                <a:latin typeface="Cambria Math"/>
                                              </a:rPr>
                                              <m:t>𝑝</m:t>
                                            </m:r>
                                          </m:e>
                                          <m:sub>
                                            <m:r>
                                              <a:rPr lang="en-US" sz="1400" smtClean="0">
                                                <a:latin typeface="Cambria Math"/>
                                              </a:rPr>
                                              <m:t>𝑗</m:t>
                                            </m:r>
                                          </m:sub>
                                        </m:sSub>
                                      </m:e>
                                    </m:d>
                                    <m:r>
                                      <a:rPr lang="en-US" sz="1400" smtClean="0">
                                        <a:latin typeface="Cambria Math"/>
                                      </a:rPr>
                                      <m:t> </m:t>
                                    </m:r>
                                  </m:num>
                                  <m:den>
                                    <m:sSub>
                                      <m:sSubPr>
                                        <m:ctrlPr>
                                          <a:rPr lang="en-US" sz="1400" i="1" smtClean="0">
                                            <a:latin typeface="Cambria Math" panose="02040503050406030204" pitchFamily="18" charset="0"/>
                                          </a:rPr>
                                        </m:ctrlPr>
                                      </m:sSubPr>
                                      <m:e>
                                        <m:r>
                                          <a:rPr lang="en-US" sz="1400" smtClean="0">
                                            <a:latin typeface="Cambria Math"/>
                                          </a:rPr>
                                          <m:t>𝑁</m:t>
                                        </m:r>
                                      </m:e>
                                      <m:sub>
                                        <m:r>
                                          <a:rPr lang="en-US" sz="1400" smtClean="0">
                                            <a:latin typeface="Cambria Math"/>
                                          </a:rPr>
                                          <m:t>𝑝</m:t>
                                        </m:r>
                                      </m:sub>
                                    </m:sSub>
                                  </m:den>
                                </m:f>
                              </m:oMath>
                            </m:oMathPara>
                          </a14:m>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sz="1400" i="1" smtClean="0">
                                        <a:latin typeface="Cambria Math" panose="02040503050406030204" pitchFamily="18" charset="0"/>
                                      </a:rPr>
                                    </m:ctrlPr>
                                  </m:sSubPr>
                                  <m:e>
                                    <m:r>
                                      <a:rPr lang="en-US" sz="1400" smtClean="0">
                                        <a:latin typeface="Cambria Math"/>
                                      </a:rPr>
                                      <m:t>∀</m:t>
                                    </m:r>
                                  </m:e>
                                  <m:sub>
                                    <m:r>
                                      <a:rPr lang="en-US" sz="1400" smtClean="0">
                                        <a:latin typeface="Cambria Math"/>
                                      </a:rPr>
                                      <m:t>h𝑜𝑠𝑡</m:t>
                                    </m:r>
                                    <m:r>
                                      <a:rPr lang="en-US" sz="1400" smtClean="0">
                                        <a:latin typeface="Cambria Math"/>
                                      </a:rPr>
                                      <m:t> </m:t>
                                    </m:r>
                                    <m:r>
                                      <a:rPr lang="en-US" sz="1400" smtClean="0">
                                        <a:latin typeface="Cambria Math"/>
                                      </a:rPr>
                                      <m:t>𝑖</m:t>
                                    </m:r>
                                  </m:sub>
                                </m:sSub>
                                <m:r>
                                  <a:rPr lang="en-US" sz="1400" smtClean="0">
                                    <a:latin typeface="Cambria Math"/>
                                  </a:rPr>
                                  <m:t> :</m:t>
                                </m:r>
                                <m:sSub>
                                  <m:sSubPr>
                                    <m:ctrlPr>
                                      <a:rPr lang="en-US" sz="1400" i="1" smtClean="0">
                                        <a:latin typeface="Cambria Math" panose="02040503050406030204" pitchFamily="18" charset="0"/>
                                      </a:rPr>
                                    </m:ctrlPr>
                                  </m:sSubPr>
                                  <m:e>
                                    <m:r>
                                      <a:rPr lang="en-US" sz="1400" smtClean="0">
                                        <a:latin typeface="Cambria Math"/>
                                      </a:rPr>
                                      <m:t>𝐸𝑥𝑝</m:t>
                                    </m:r>
                                  </m:e>
                                  <m:sub>
                                    <m:r>
                                      <a:rPr lang="en-US" sz="1400" smtClean="0">
                                        <a:latin typeface="Cambria Math"/>
                                      </a:rPr>
                                      <m:t>𝑖</m:t>
                                    </m:r>
                                  </m:sub>
                                </m:sSub>
                                <m:r>
                                  <a:rPr lang="en-US" sz="1400" smtClean="0">
                                    <a:latin typeface="Cambria Math"/>
                                  </a:rPr>
                                  <m:t>=</m:t>
                                </m:r>
                                <m:f>
                                  <m:fPr>
                                    <m:type m:val="lin"/>
                                    <m:ctrlPr>
                                      <a:rPr lang="en-US" sz="1400" i="1" smtClean="0">
                                        <a:latin typeface="Cambria Math" panose="02040503050406030204" pitchFamily="18" charset="0"/>
                                      </a:rPr>
                                    </m:ctrlPr>
                                  </m:fPr>
                                  <m:num>
                                    <m:d>
                                      <m:dPr>
                                        <m:ctrlPr>
                                          <a:rPr lang="en-US" sz="1400" i="1" smtClean="0">
                                            <a:latin typeface="Cambria Math" panose="02040503050406030204" pitchFamily="18" charset="0"/>
                                          </a:rPr>
                                        </m:ctrlPr>
                                      </m:dPr>
                                      <m:e>
                                        <m:nary>
                                          <m:naryPr>
                                            <m:chr m:val="∑"/>
                                            <m:supHide m:val="on"/>
                                            <m:ctrlPr>
                                              <a:rPr lang="en-US" sz="1400" i="1" smtClean="0">
                                                <a:latin typeface="Cambria Math" panose="02040503050406030204" pitchFamily="18" charset="0"/>
                                              </a:rPr>
                                            </m:ctrlPr>
                                          </m:naryPr>
                                          <m:sub>
                                            <m:r>
                                              <m:rPr>
                                                <m:brk m:alnAt="7"/>
                                              </m:rPr>
                                              <a:rPr lang="en-US" sz="1400" smtClean="0">
                                                <a:latin typeface="Cambria Math"/>
                                              </a:rPr>
                                              <m:t>𝑘</m:t>
                                            </m:r>
                                            <m:r>
                                              <a:rPr lang="en-US" sz="1400" smtClean="0">
                                                <a:latin typeface="Cambria Math"/>
                                              </a:rPr>
                                              <m:t>∈</m:t>
                                            </m:r>
                                            <m:sSub>
                                              <m:sSubPr>
                                                <m:ctrlPr>
                                                  <a:rPr lang="en-US" sz="1400" i="1" smtClean="0">
                                                    <a:latin typeface="Cambria Math" panose="02040503050406030204" pitchFamily="18" charset="0"/>
                                                  </a:rPr>
                                                </m:ctrlPr>
                                              </m:sSubPr>
                                              <m:e>
                                                <m:r>
                                                  <a:rPr lang="en-US" sz="1400" smtClean="0">
                                                    <a:latin typeface="Cambria Math"/>
                                                  </a:rPr>
                                                  <m:t>𝑇</m:t>
                                                </m:r>
                                              </m:e>
                                              <m:sub>
                                                <m:r>
                                                  <a:rPr lang="en-US" sz="1400" smtClean="0">
                                                    <a:latin typeface="Cambria Math"/>
                                                  </a:rPr>
                                                  <m:t>𝑖</m:t>
                                                </m:r>
                                              </m:sub>
                                            </m:sSub>
                                          </m:sub>
                                          <m:sup/>
                                          <m:e>
                                            <m:sSub>
                                              <m:sSubPr>
                                                <m:ctrlPr>
                                                  <a:rPr lang="en-US" sz="1400" i="1" smtClean="0">
                                                    <a:latin typeface="Cambria Math" panose="02040503050406030204" pitchFamily="18" charset="0"/>
                                                  </a:rPr>
                                                </m:ctrlPr>
                                              </m:sSubPr>
                                              <m:e>
                                                <m:r>
                                                  <a:rPr lang="en-US" sz="1400" smtClean="0">
                                                    <a:latin typeface="Cambria Math"/>
                                                  </a:rPr>
                                                  <m:t>𝑇h𝐼</m:t>
                                                </m:r>
                                              </m:e>
                                              <m:sub>
                                                <m:r>
                                                  <a:rPr lang="en-US" sz="1400" smtClean="0">
                                                    <a:latin typeface="Cambria Math"/>
                                                  </a:rPr>
                                                  <m:t>𝑘</m:t>
                                                </m:r>
                                              </m:sub>
                                            </m:sSub>
                                            <m:r>
                                              <a:rPr lang="en-US" sz="1400" b="0" i="0" smtClean="0">
                                                <a:latin typeface="Cambria Math"/>
                                              </a:rPr>
                                              <m:t> ∗(1−</m:t>
                                            </m:r>
                                            <m:r>
                                              <a:rPr lang="en-US" sz="1400" smtClean="0">
                                                <a:latin typeface="Cambria Math"/>
                                              </a:rPr>
                                              <m:t>𝑅𝑒𝑠</m:t>
                                            </m:r>
                                            <m:r>
                                              <a:rPr lang="en-US" sz="1400" b="0" i="1" baseline="-25000" smtClean="0">
                                                <a:latin typeface="Cambria Math"/>
                                              </a:rPr>
                                              <m:t>𝑘𝑖</m:t>
                                            </m:r>
                                            <m:r>
                                              <a:rPr lang="en-US" sz="1400" b="0" i="0" smtClean="0">
                                                <a:latin typeface="Cambria Math"/>
                                              </a:rPr>
                                              <m:t>)</m:t>
                                            </m:r>
                                          </m:e>
                                        </m:nary>
                                      </m:e>
                                    </m:d>
                                  </m:num>
                                  <m:den>
                                    <m:r>
                                      <a:rPr lang="en-US" sz="1400" b="0" i="1" smtClean="0">
                                        <a:latin typeface="Cambria Math"/>
                                      </a:rPr>
                                      <m:t>𝑛</m:t>
                                    </m:r>
                                  </m:den>
                                </m:f>
                              </m:oMath>
                            </m:oMathPara>
                          </a14:m>
                          <a:endParaRPr lang="en-US" sz="1400" dirty="0" smtClean="0"/>
                        </a:p>
                        <a:p>
                          <a:pPr algn="l"/>
                          <a14:m>
                            <m:oMathPara xmlns:m="http://schemas.openxmlformats.org/officeDocument/2006/math">
                              <m:oMathParaPr>
                                <m:jc m:val="left"/>
                              </m:oMathParaPr>
                              <m:oMath xmlns:m="http://schemas.openxmlformats.org/officeDocument/2006/math">
                                <m:sSub>
                                  <m:sSubPr>
                                    <m:ctrlPr>
                                      <a:rPr lang="en-US" sz="1400" i="1" smtClean="0">
                                        <a:latin typeface="Cambria Math" panose="02040503050406030204" pitchFamily="18" charset="0"/>
                                      </a:rPr>
                                    </m:ctrlPr>
                                  </m:sSubPr>
                                  <m:e>
                                    <m:r>
                                      <a:rPr lang="en-US" sz="1400" smtClean="0">
                                        <a:latin typeface="Cambria Math"/>
                                      </a:rPr>
                                      <m:t>∀</m:t>
                                    </m:r>
                                  </m:e>
                                  <m:sub>
                                    <m:r>
                                      <a:rPr lang="en-US" sz="1400" smtClean="0">
                                        <a:latin typeface="Cambria Math"/>
                                      </a:rPr>
                                      <m:t>h𝑜𝑠𝑡</m:t>
                                    </m:r>
                                    <m:r>
                                      <a:rPr lang="en-US" sz="1400" smtClean="0">
                                        <a:latin typeface="Cambria Math"/>
                                      </a:rPr>
                                      <m:t> </m:t>
                                    </m:r>
                                    <m:r>
                                      <a:rPr lang="en-US" sz="1400" smtClean="0">
                                        <a:latin typeface="Cambria Math"/>
                                      </a:rPr>
                                      <m:t>𝑖</m:t>
                                    </m:r>
                                  </m:sub>
                                </m:sSub>
                                <m:r>
                                  <a:rPr lang="en-US" sz="1400" smtClean="0">
                                    <a:latin typeface="Cambria Math"/>
                                  </a:rPr>
                                  <m:t> :</m:t>
                                </m:r>
                                <m:sSub>
                                  <m:sSubPr>
                                    <m:ctrlPr>
                                      <a:rPr lang="en-US" sz="1400" i="1" smtClean="0">
                                        <a:latin typeface="Cambria Math" panose="02040503050406030204" pitchFamily="18" charset="0"/>
                                      </a:rPr>
                                    </m:ctrlPr>
                                  </m:sSubPr>
                                  <m:e>
                                    <m:r>
                                      <a:rPr lang="en-US" sz="1400" smtClean="0">
                                        <a:latin typeface="Cambria Math"/>
                                      </a:rPr>
                                      <m:t>𝑇h𝐼</m:t>
                                    </m:r>
                                  </m:e>
                                  <m:sub>
                                    <m:r>
                                      <a:rPr lang="en-US" sz="1400" smtClean="0">
                                        <a:latin typeface="Cambria Math"/>
                                      </a:rPr>
                                      <m:t>𝑖</m:t>
                                    </m:r>
                                  </m:sub>
                                </m:sSub>
                                <m:r>
                                  <a:rPr lang="en-US" sz="1400" smtClean="0">
                                    <a:latin typeface="Cambria Math"/>
                                  </a:rPr>
                                  <m:t>=</m:t>
                                </m:r>
                                <m:f>
                                  <m:fPr>
                                    <m:type m:val="lin"/>
                                    <m:ctrlPr>
                                      <a:rPr lang="en-US" sz="1400" i="1" smtClean="0">
                                        <a:latin typeface="Cambria Math" panose="02040503050406030204" pitchFamily="18" charset="0"/>
                                      </a:rPr>
                                    </m:ctrlPr>
                                  </m:fPr>
                                  <m:num>
                                    <m:d>
                                      <m:dPr>
                                        <m:ctrlPr>
                                          <a:rPr lang="en-US" sz="1400" i="1" smtClean="0">
                                            <a:latin typeface="Cambria Math" panose="02040503050406030204" pitchFamily="18" charset="0"/>
                                          </a:rPr>
                                        </m:ctrlPr>
                                      </m:dPr>
                                      <m:e>
                                        <m:nary>
                                          <m:naryPr>
                                            <m:chr m:val="∑"/>
                                            <m:supHide m:val="on"/>
                                            <m:ctrlPr>
                                              <a:rPr lang="en-US" sz="1400" i="1" smtClean="0">
                                                <a:latin typeface="Cambria Math" panose="02040503050406030204" pitchFamily="18" charset="0"/>
                                              </a:rPr>
                                            </m:ctrlPr>
                                          </m:naryPr>
                                          <m:sub>
                                            <m:r>
                                              <m:rPr>
                                                <m:brk m:alnAt="7"/>
                                              </m:rPr>
                                              <a:rPr lang="en-US" sz="1400" smtClean="0">
                                                <a:latin typeface="Cambria Math"/>
                                              </a:rPr>
                                              <m:t>𝑗</m:t>
                                            </m:r>
                                            <m:r>
                                              <a:rPr lang="en-US" sz="1400" smtClean="0">
                                                <a:latin typeface="Cambria Math"/>
                                              </a:rPr>
                                              <m:t>∈</m:t>
                                            </m:r>
                                            <m:sSub>
                                              <m:sSubPr>
                                                <m:ctrlPr>
                                                  <a:rPr lang="en-US" sz="1400" i="1" smtClean="0">
                                                    <a:latin typeface="Cambria Math" panose="02040503050406030204" pitchFamily="18" charset="0"/>
                                                  </a:rPr>
                                                </m:ctrlPr>
                                              </m:sSubPr>
                                              <m:e>
                                                <m:r>
                                                  <a:rPr lang="en-US" sz="1400" smtClean="0">
                                                    <a:latin typeface="Cambria Math"/>
                                                  </a:rPr>
                                                  <m:t>𝑉</m:t>
                                                </m:r>
                                              </m:e>
                                              <m:sub>
                                                <m:r>
                                                  <a:rPr lang="en-US" sz="1400" smtClean="0">
                                                    <a:latin typeface="Cambria Math"/>
                                                  </a:rPr>
                                                  <m:t>𝑖</m:t>
                                                </m:r>
                                              </m:sub>
                                            </m:sSub>
                                          </m:sub>
                                          <m:sup/>
                                          <m:e>
                                            <m:d>
                                              <m:dPr>
                                                <m:ctrlPr>
                                                  <a:rPr lang="en-US" sz="1400" i="1" smtClean="0">
                                                    <a:latin typeface="Cambria Math" panose="02040503050406030204" pitchFamily="18" charset="0"/>
                                                  </a:rPr>
                                                </m:ctrlPr>
                                              </m:dPr>
                                              <m:e>
                                                <m:sSub>
                                                  <m:sSubPr>
                                                    <m:ctrlPr>
                                                      <a:rPr lang="en-US" sz="1400" i="1" smtClean="0">
                                                        <a:latin typeface="Cambria Math" panose="02040503050406030204" pitchFamily="18" charset="0"/>
                                                      </a:rPr>
                                                    </m:ctrlPr>
                                                  </m:sSubPr>
                                                  <m:e>
                                                    <m:r>
                                                      <a:rPr lang="en-US" sz="1400" smtClean="0">
                                                        <a:latin typeface="Cambria Math"/>
                                                      </a:rPr>
                                                      <m:t>𝑣</m:t>
                                                    </m:r>
                                                  </m:e>
                                                  <m:sub>
                                                    <m:r>
                                                      <a:rPr lang="en-US" sz="1400" smtClean="0">
                                                        <a:latin typeface="Cambria Math"/>
                                                      </a:rPr>
                                                      <m:t>𝑖𝑗</m:t>
                                                    </m:r>
                                                  </m:sub>
                                                </m:sSub>
                                                <m:r>
                                                  <a:rPr lang="en-US" sz="1400" b="0" i="1" smtClean="0">
                                                    <a:latin typeface="Cambria Math"/>
                                                  </a:rPr>
                                                  <m:t>==0?1:0</m:t>
                                                </m:r>
                                              </m:e>
                                            </m:d>
                                          </m:e>
                                        </m:nary>
                                        <m:r>
                                          <a:rPr lang="en-US" sz="1400" smtClean="0">
                                            <a:latin typeface="Cambria Math"/>
                                          </a:rPr>
                                          <m:t>×</m:t>
                                        </m:r>
                                        <m:sSub>
                                          <m:sSubPr>
                                            <m:ctrlPr>
                                              <a:rPr lang="en-US" sz="1400" i="1" smtClean="0">
                                                <a:latin typeface="Cambria Math" panose="02040503050406030204" pitchFamily="18" charset="0"/>
                                              </a:rPr>
                                            </m:ctrlPr>
                                          </m:sSubPr>
                                          <m:e>
                                            <m:r>
                                              <a:rPr lang="en-US" sz="1400" smtClean="0">
                                                <a:latin typeface="Cambria Math"/>
                                              </a:rPr>
                                              <m:t>𝑒</m:t>
                                            </m:r>
                                          </m:e>
                                          <m:sub>
                                            <m:r>
                                              <a:rPr lang="en-US" sz="1400" smtClean="0">
                                                <a:latin typeface="Cambria Math"/>
                                              </a:rPr>
                                              <m:t>𝑗</m:t>
                                            </m:r>
                                          </m:sub>
                                        </m:sSub>
                                        <m:r>
                                          <a:rPr lang="en-US" sz="1400" smtClean="0">
                                            <a:latin typeface="Cambria Math"/>
                                          </a:rPr>
                                          <m:t>×</m:t>
                                        </m:r>
                                        <m:sSub>
                                          <m:sSubPr>
                                            <m:ctrlPr>
                                              <a:rPr lang="en-US" sz="1400" i="1" smtClean="0">
                                                <a:latin typeface="Cambria Math" panose="02040503050406030204" pitchFamily="18" charset="0"/>
                                              </a:rPr>
                                            </m:ctrlPr>
                                          </m:sSubPr>
                                          <m:e>
                                            <m:r>
                                              <a:rPr lang="en-US" sz="1400" smtClean="0">
                                                <a:latin typeface="Cambria Math"/>
                                              </a:rPr>
                                              <m:t>𝑔</m:t>
                                            </m:r>
                                          </m:e>
                                          <m:sub>
                                            <m:r>
                                              <a:rPr lang="en-US" sz="1400" smtClean="0">
                                                <a:latin typeface="Cambria Math"/>
                                              </a:rPr>
                                              <m:t>𝑗</m:t>
                                            </m:r>
                                          </m:sub>
                                        </m:sSub>
                                      </m:e>
                                    </m:d>
                                    <m:r>
                                      <a:rPr lang="en-US" sz="1400" smtClean="0">
                                        <a:latin typeface="Cambria Math"/>
                                      </a:rPr>
                                      <m:t> </m:t>
                                    </m:r>
                                  </m:num>
                                  <m:den>
                                    <m:sSub>
                                      <m:sSubPr>
                                        <m:ctrlPr>
                                          <a:rPr lang="en-US" sz="1400" i="1" smtClean="0">
                                            <a:latin typeface="Cambria Math" panose="02040503050406030204" pitchFamily="18" charset="0"/>
                                          </a:rPr>
                                        </m:ctrlPr>
                                      </m:sSubPr>
                                      <m:e>
                                        <m:r>
                                          <a:rPr lang="en-US" sz="1400" smtClean="0">
                                            <a:latin typeface="Cambria Math"/>
                                          </a:rPr>
                                          <m:t>𝑁</m:t>
                                        </m:r>
                                      </m:e>
                                      <m:sub>
                                        <m:r>
                                          <a:rPr lang="en-US" sz="1400" smtClean="0">
                                            <a:latin typeface="Cambria Math"/>
                                          </a:rPr>
                                          <m:t>𝑡</m:t>
                                        </m:r>
                                      </m:sub>
                                    </m:sSub>
                                  </m:den>
                                </m:f>
                              </m:oMath>
                            </m:oMathPara>
                          </a14:m>
                          <a:endParaRPr lang="en-US" sz="1400" dirty="0" smtClean="0"/>
                        </a:p>
                      </a:txBody>
                      <a:tcPr/>
                    </a:tc>
                    <a:extLst>
                      <a:ext uri="{0D108BD9-81ED-4DB2-BD59-A6C34878D82A}">
                        <a16:rowId xmlns:a16="http://schemas.microsoft.com/office/drawing/2014/main" val="10001"/>
                      </a:ext>
                    </a:extLst>
                  </a:tr>
                </a:tbl>
              </a:graphicData>
            </a:graphic>
          </p:graphicFrame>
        </mc:Choice>
        <mc:Fallback xmlns="">
          <p:graphicFrame>
            <p:nvGraphicFramePr>
              <p:cNvPr id="19" name="Content Placeholder 4"/>
              <p:cNvGraphicFramePr>
                <a:graphicFrameLocks noGrp="1"/>
              </p:cNvGraphicFramePr>
              <p:nvPr>
                <p:ph idx="1"/>
                <p:extLst>
                  <p:ext uri="{D42A27DB-BD31-4B8C-83A1-F6EECF244321}">
                    <p14:modId xmlns:p14="http://schemas.microsoft.com/office/powerpoint/2010/main" val="328126663"/>
                  </p:ext>
                </p:extLst>
              </p:nvPr>
            </p:nvGraphicFramePr>
            <p:xfrm>
              <a:off x="381000" y="2743200"/>
              <a:ext cx="4267200" cy="2643860"/>
            </p:xfrm>
            <a:graphic>
              <a:graphicData uri="http://schemas.openxmlformats.org/drawingml/2006/table">
                <a:tbl>
                  <a:tblPr firstRow="1" bandRow="1">
                    <a:tableStyleId>{F5AB1C69-6EDB-4FF4-983F-18BD219EF322}</a:tableStyleId>
                  </a:tblPr>
                  <a:tblGrid>
                    <a:gridCol w="4267200"/>
                  </a:tblGrid>
                  <a:tr h="378528">
                    <a:tc>
                      <a:txBody>
                        <a:bodyPr/>
                        <a:lstStyle/>
                        <a:p>
                          <a:r>
                            <a:rPr lang="en-US" sz="1400" dirty="0" smtClean="0"/>
                            <a:t>Intermediate Variables</a:t>
                          </a:r>
                          <a:endParaRPr lang="en-US" sz="1400" dirty="0"/>
                        </a:p>
                      </a:txBody>
                      <a:tcPr/>
                    </a:tc>
                  </a:tr>
                  <a:tr h="2265332">
                    <a:tc>
                      <a:txBody>
                        <a:bodyPr/>
                        <a:lstStyle/>
                        <a:p>
                          <a:endParaRPr lang="en-US"/>
                        </a:p>
                      </a:txBody>
                      <a:tcPr>
                        <a:blipFill rotWithShape="1">
                          <a:blip r:embed="rId5"/>
                          <a:stretch>
                            <a:fillRect l="-143" t="-16935" b="-39785"/>
                          </a:stretch>
                        </a:blipFill>
                      </a:tcPr>
                    </a:tc>
                  </a:tr>
                </a:tbl>
              </a:graphicData>
            </a:graphic>
          </p:graphicFrame>
        </mc:Fallback>
      </mc:AlternateContent>
      <mc:AlternateContent xmlns:mc="http://schemas.openxmlformats.org/markup-compatibility/2006" xmlns:a14="http://schemas.microsoft.com/office/drawing/2010/main">
        <mc:Choice Requires="a14">
          <p:sp>
            <p:nvSpPr>
              <p:cNvPr id="3" name="Rectangle 2"/>
              <p:cNvSpPr/>
              <p:nvPr/>
            </p:nvSpPr>
            <p:spPr>
              <a:xfrm>
                <a:off x="381000" y="5638800"/>
                <a:ext cx="3229602" cy="392993"/>
              </a:xfrm>
              <a:prstGeom prst="rect">
                <a:avLst/>
              </a:prstGeom>
            </p:spPr>
            <p:txBody>
              <a:bodyPr wrap="none">
                <a:spAutoFit/>
              </a:bodyPr>
              <a:lstStyle/>
              <a:p>
                <a14:m>
                  <m:oMath xmlns:m="http://schemas.openxmlformats.org/officeDocument/2006/math">
                    <m:r>
                      <a:rPr lang="en-US" sz="2000" i="1">
                        <a:latin typeface="Cambria Math"/>
                      </a:rPr>
                      <m:t>𝑐𝑜𝑠𝑡</m:t>
                    </m:r>
                    <m:r>
                      <a:rPr lang="en-US" sz="2000" i="1">
                        <a:latin typeface="Cambria Math"/>
                      </a:rPr>
                      <m:t>(</m:t>
                    </m:r>
                    <m:r>
                      <a:rPr lang="en-US">
                        <a:latin typeface="Cambria Math"/>
                      </a:rPr>
                      <m:t>𝑅𝑒𝑠</m:t>
                    </m:r>
                    <m:r>
                      <a:rPr lang="en-US" i="1" baseline="-25000">
                        <a:latin typeface="Cambria Math"/>
                      </a:rPr>
                      <m:t>𝑘𝑖</m:t>
                    </m:r>
                    <m:r>
                      <a:rPr lang="en-US" sz="2000" i="1">
                        <a:latin typeface="Cambria Math"/>
                      </a:rPr>
                      <m:t>)</m:t>
                    </m:r>
                  </m:oMath>
                </a14:m>
                <a:r>
                  <a:rPr lang="en-US" dirty="0" smtClean="0"/>
                  <a:t>: Resistance </a:t>
                </a:r>
                <a:r>
                  <a:rPr lang="en-US" dirty="0" smtClean="0">
                    <a:sym typeface="Wingdings" panose="05000000000000000000" pitchFamily="2" charset="2"/>
                  </a:rPr>
                  <a:t> Cost</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81000" y="5638800"/>
                <a:ext cx="3229602" cy="392993"/>
              </a:xfrm>
              <a:prstGeom prst="rect">
                <a:avLst/>
              </a:prstGeom>
              <a:blipFill rotWithShape="1">
                <a:blip r:embed="rId6"/>
                <a:stretch>
                  <a:fillRect t="-3125" r="-94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1000" y="6052514"/>
                <a:ext cx="4036170" cy="369332"/>
              </a:xfrm>
              <a:prstGeom prst="rect">
                <a:avLst/>
              </a:prstGeom>
            </p:spPr>
            <p:txBody>
              <a:bodyPr wrap="none">
                <a:spAutoFit/>
              </a:bodyPr>
              <a:lstStyle/>
              <a:p>
                <a14:m>
                  <m:oMath xmlns:m="http://schemas.openxmlformats.org/officeDocument/2006/math">
                    <m:r>
                      <a:rPr lang="en-US" i="1">
                        <a:latin typeface="Cambria Math"/>
                      </a:rPr>
                      <m:t>𝑠𝑎𝑡</m:t>
                    </m:r>
                    <m:d>
                      <m:dPr>
                        <m:ctrlPr>
                          <a:rPr lang="en-US" i="1">
                            <a:latin typeface="Cambria Math" panose="02040503050406030204" pitchFamily="18" charset="0"/>
                          </a:rPr>
                        </m:ctrlPr>
                      </m:dPr>
                      <m:e>
                        <m:r>
                          <a:rPr lang="en-US" i="1">
                            <a:latin typeface="Cambria Math"/>
                          </a:rPr>
                          <m:t>𝑔</m:t>
                        </m:r>
                        <m:r>
                          <a:rPr lang="en-US" i="1">
                            <a:latin typeface="Cambria Math"/>
                          </a:rPr>
                          <m:t>,</m:t>
                        </m:r>
                        <m:r>
                          <a:rPr lang="en-US" i="1" smtClean="0">
                            <a:latin typeface="Cambria Math"/>
                          </a:rPr>
                          <m:t>𝑅𝑒𝑠</m:t>
                        </m:r>
                        <m:r>
                          <a:rPr lang="en-US" i="1" baseline="-25000">
                            <a:latin typeface="Cambria Math"/>
                          </a:rPr>
                          <m:t>𝑖𝑗</m:t>
                        </m:r>
                      </m:e>
                    </m:d>
                  </m:oMath>
                </a14:m>
                <a:r>
                  <a:rPr lang="en-US" dirty="0" smtClean="0"/>
                  <a:t> : Resistance </a:t>
                </a:r>
                <a:r>
                  <a:rPr lang="en-US" dirty="0" smtClean="0">
                    <a:sym typeface="Wingdings" panose="05000000000000000000" pitchFamily="2" charset="2"/>
                  </a:rPr>
                  <a:t> Satisfaction</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81000" y="6052514"/>
                <a:ext cx="4036170" cy="369332"/>
              </a:xfrm>
              <a:prstGeom prst="rect">
                <a:avLst/>
              </a:prstGeom>
              <a:blipFill rotWithShape="1">
                <a:blip r:embed="rId7"/>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1102378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entagon 25"/>
          <p:cNvSpPr/>
          <p:nvPr/>
        </p:nvSpPr>
        <p:spPr>
          <a:xfrm rot="16200000" flipH="1" flipV="1">
            <a:off x="3813451" y="4094069"/>
            <a:ext cx="1032067" cy="685800"/>
          </a:xfrm>
          <a:prstGeom prst="homePlate">
            <a:avLst>
              <a:gd name="adj" fmla="val 37890"/>
            </a:avLst>
          </a:prstGeom>
          <a:gradFill>
            <a:gsLst>
              <a:gs pos="0">
                <a:srgbClr val="EAE7C8"/>
              </a:gs>
              <a:gs pos="100000">
                <a:srgbClr val="F5F4E7"/>
              </a:gs>
            </a:gsLst>
          </a:gradFill>
          <a:ln>
            <a:solidFill>
              <a:srgbClr val="938A3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a:p>
        </p:txBody>
      </p:sp>
      <p:sp>
        <p:nvSpPr>
          <p:cNvPr id="25" name="Pentagon 24"/>
          <p:cNvSpPr/>
          <p:nvPr/>
        </p:nvSpPr>
        <p:spPr>
          <a:xfrm flipH="1" flipV="1">
            <a:off x="5284665" y="3416668"/>
            <a:ext cx="698883" cy="650401"/>
          </a:xfrm>
          <a:prstGeom prst="homePlate">
            <a:avLst>
              <a:gd name="adj" fmla="val 37890"/>
            </a:avLst>
          </a:prstGeom>
          <a:gradFill>
            <a:gsLst>
              <a:gs pos="0">
                <a:srgbClr val="EAE7C8"/>
              </a:gs>
              <a:gs pos="100000">
                <a:srgbClr val="F5F4E7"/>
              </a:gs>
            </a:gsLst>
          </a:gradFill>
          <a:ln>
            <a:solidFill>
              <a:srgbClr val="938A3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a:p>
        </p:txBody>
      </p:sp>
      <p:sp>
        <p:nvSpPr>
          <p:cNvPr id="24" name="Pentagon 23"/>
          <p:cNvSpPr/>
          <p:nvPr/>
        </p:nvSpPr>
        <p:spPr>
          <a:xfrm rot="10800000" flipH="1" flipV="1">
            <a:off x="2630411" y="3416668"/>
            <a:ext cx="698883" cy="653764"/>
          </a:xfrm>
          <a:prstGeom prst="homePlate">
            <a:avLst>
              <a:gd name="adj" fmla="val 37890"/>
            </a:avLst>
          </a:prstGeom>
          <a:gradFill>
            <a:gsLst>
              <a:gs pos="0">
                <a:srgbClr val="EAE7C8"/>
              </a:gs>
              <a:gs pos="100000">
                <a:srgbClr val="F5F4E7"/>
              </a:gs>
            </a:gsLst>
          </a:gradFill>
          <a:ln>
            <a:solidFill>
              <a:srgbClr val="938A3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a:p>
        </p:txBody>
      </p:sp>
      <p:sp>
        <p:nvSpPr>
          <p:cNvPr id="21" name="Pentagon 20"/>
          <p:cNvSpPr/>
          <p:nvPr/>
        </p:nvSpPr>
        <p:spPr>
          <a:xfrm rot="16200000" flipH="1" flipV="1">
            <a:off x="3832036" y="2447638"/>
            <a:ext cx="956056" cy="695328"/>
          </a:xfrm>
          <a:prstGeom prst="homePlate">
            <a:avLst>
              <a:gd name="adj" fmla="val 37890"/>
            </a:avLst>
          </a:prstGeom>
          <a:gradFill>
            <a:gsLst>
              <a:gs pos="0">
                <a:srgbClr val="EAE7C8"/>
              </a:gs>
              <a:gs pos="100000">
                <a:srgbClr val="F5F4E7"/>
              </a:gs>
            </a:gsLst>
          </a:gradFill>
          <a:ln>
            <a:solidFill>
              <a:srgbClr val="938A3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a:p>
        </p:txBody>
      </p:sp>
      <p:sp>
        <p:nvSpPr>
          <p:cNvPr id="2" name="Title 1"/>
          <p:cNvSpPr>
            <a:spLocks noGrp="1"/>
          </p:cNvSpPr>
          <p:nvPr>
            <p:ph type="title"/>
          </p:nvPr>
        </p:nvSpPr>
        <p:spPr/>
        <p:txBody>
          <a:bodyPr/>
          <a:lstStyle/>
          <a:p>
            <a:r>
              <a:rPr lang="en-US" dirty="0"/>
              <a:t>Mitigation </a:t>
            </a:r>
            <a:r>
              <a:rPr lang="en-US" dirty="0" smtClean="0"/>
              <a:t>Planning: Current Approach</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42</a:t>
            </a:fld>
            <a:endParaRPr lang="en-US" dirty="0"/>
          </a:p>
        </p:txBody>
      </p:sp>
      <p:sp>
        <p:nvSpPr>
          <p:cNvPr id="11" name="Parallelogram 10"/>
          <p:cNvSpPr/>
          <p:nvPr/>
        </p:nvSpPr>
        <p:spPr>
          <a:xfrm>
            <a:off x="3315598" y="3273328"/>
            <a:ext cx="2027775" cy="803272"/>
          </a:xfrm>
          <a:prstGeom prst="parallelogram">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2">
              <a:tint val="40000"/>
              <a:alpha val="90000"/>
              <a:hueOff val="2010328"/>
              <a:satOff val="-1751"/>
              <a:lumOff val="-2"/>
              <a:alphaOff val="0"/>
            </a:schemeClr>
          </a:lnRef>
          <a:fillRef idx="1">
            <a:schemeClr val="accent2">
              <a:tint val="40000"/>
              <a:alpha val="90000"/>
              <a:hueOff val="2010328"/>
              <a:satOff val="-1751"/>
              <a:lumOff val="-2"/>
              <a:alphaOff val="0"/>
            </a:schemeClr>
          </a:fillRef>
          <a:effectRef idx="0">
            <a:scrgbClr r="0" g="0" b="0"/>
          </a:effectRef>
          <a:fontRef idx="minor">
            <a:schemeClr val="dk1">
              <a:hueOff val="0"/>
              <a:satOff val="0"/>
              <a:lumOff val="0"/>
              <a:alphaOff val="0"/>
            </a:schemeClr>
          </a:fontRef>
        </p:style>
      </p:sp>
      <p:sp>
        <p:nvSpPr>
          <p:cNvPr id="12" name="Chevron 4"/>
          <p:cNvSpPr/>
          <p:nvPr/>
        </p:nvSpPr>
        <p:spPr>
          <a:xfrm>
            <a:off x="3517495" y="3273328"/>
            <a:ext cx="1682873" cy="803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0" tIns="12065" rIns="0" bIns="12065" numCol="1" spcCol="1270" anchor="ctr" anchorCtr="0">
            <a:noAutofit/>
          </a:bodyPr>
          <a:lstStyle/>
          <a:p>
            <a:pPr marL="571500" lvl="0" algn="ctr" defTabSz="844550">
              <a:lnSpc>
                <a:spcPct val="90000"/>
              </a:lnSpc>
              <a:spcBef>
                <a:spcPct val="0"/>
              </a:spcBef>
              <a:spcAft>
                <a:spcPct val="35000"/>
              </a:spcAft>
            </a:pPr>
            <a:r>
              <a:rPr lang="en-US" sz="1400" b="1" kern="1200" dirty="0" smtClean="0"/>
              <a:t>Mitigation Planning Engine</a:t>
            </a:r>
            <a:endParaRPr lang="en-US" sz="1400" b="1" kern="1200" dirty="0"/>
          </a:p>
        </p:txBody>
      </p:sp>
      <p:pic>
        <p:nvPicPr>
          <p:cNvPr id="13" name="Picture 2" descr="C:\Users\ITS\Desktop\1396776270_kservi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9045" y="3406975"/>
            <a:ext cx="549088" cy="5359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flipH="1">
            <a:off x="1219200" y="1600200"/>
            <a:ext cx="7162800" cy="996950"/>
          </a:xfrm>
          <a:prstGeom prst="rect">
            <a:avLst/>
          </a:prstGeom>
          <a:ln>
            <a:noFill/>
          </a:ln>
          <a:effectLst>
            <a:outerShdw blurRad="50800" dist="50800" dir="288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marL="3486150" algn="ctr"/>
            <a:r>
              <a:rPr lang="en-US" sz="1100" b="1" dirty="0" smtClean="0"/>
              <a:t>Vulnerability Information (XCCDF Documents)</a:t>
            </a:r>
            <a:endParaRPr lang="en-US" sz="1100" b="1" dirty="0"/>
          </a:p>
        </p:txBody>
      </p:sp>
      <p:graphicFrame>
        <p:nvGraphicFramePr>
          <p:cNvPr id="14" name="Table 13"/>
          <p:cNvGraphicFramePr>
            <a:graphicFrameLocks noGrp="1"/>
          </p:cNvGraphicFramePr>
          <p:nvPr>
            <p:extLst/>
          </p:nvPr>
        </p:nvGraphicFramePr>
        <p:xfrm>
          <a:off x="4796791" y="1873250"/>
          <a:ext cx="3280409" cy="643442"/>
        </p:xfrm>
        <a:graphic>
          <a:graphicData uri="http://schemas.openxmlformats.org/drawingml/2006/table">
            <a:tbl>
              <a:tblPr firstRow="1" bandRow="1">
                <a:tableStyleId>{0505E3EF-67EA-436B-97B2-0124C06EBD24}</a:tableStyleId>
              </a:tblPr>
              <a:tblGrid>
                <a:gridCol w="566231">
                  <a:extLst>
                    <a:ext uri="{9D8B030D-6E8A-4147-A177-3AD203B41FA5}">
                      <a16:colId xmlns:a16="http://schemas.microsoft.com/office/drawing/2014/main" val="20000"/>
                    </a:ext>
                  </a:extLst>
                </a:gridCol>
                <a:gridCol w="1123106">
                  <a:extLst>
                    <a:ext uri="{9D8B030D-6E8A-4147-A177-3AD203B41FA5}">
                      <a16:colId xmlns:a16="http://schemas.microsoft.com/office/drawing/2014/main" val="20001"/>
                    </a:ext>
                  </a:extLst>
                </a:gridCol>
                <a:gridCol w="397768">
                  <a:extLst>
                    <a:ext uri="{9D8B030D-6E8A-4147-A177-3AD203B41FA5}">
                      <a16:colId xmlns:a16="http://schemas.microsoft.com/office/drawing/2014/main" val="20002"/>
                    </a:ext>
                  </a:extLst>
                </a:gridCol>
                <a:gridCol w="397768">
                  <a:extLst>
                    <a:ext uri="{9D8B030D-6E8A-4147-A177-3AD203B41FA5}">
                      <a16:colId xmlns:a16="http://schemas.microsoft.com/office/drawing/2014/main" val="20003"/>
                    </a:ext>
                  </a:extLst>
                </a:gridCol>
                <a:gridCol w="397768">
                  <a:extLst>
                    <a:ext uri="{9D8B030D-6E8A-4147-A177-3AD203B41FA5}">
                      <a16:colId xmlns:a16="http://schemas.microsoft.com/office/drawing/2014/main" val="20004"/>
                    </a:ext>
                  </a:extLst>
                </a:gridCol>
                <a:gridCol w="397768">
                  <a:extLst>
                    <a:ext uri="{9D8B030D-6E8A-4147-A177-3AD203B41FA5}">
                      <a16:colId xmlns:a16="http://schemas.microsoft.com/office/drawing/2014/main" val="20005"/>
                    </a:ext>
                  </a:extLst>
                </a:gridCol>
              </a:tblGrid>
              <a:tr h="163382">
                <a:tc>
                  <a:txBody>
                    <a:bodyPr/>
                    <a:lstStyle/>
                    <a:p>
                      <a:pPr algn="ctr"/>
                      <a:r>
                        <a:rPr lang="en-US" sz="1050" b="0" dirty="0" smtClean="0">
                          <a:solidFill>
                            <a:sysClr val="windowText" lastClr="000000"/>
                          </a:solidFill>
                        </a:rPr>
                        <a:t>Host</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Vulnerability</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C</a:t>
                      </a:r>
                      <a:endParaRPr lang="en-US" sz="1050" b="0" dirty="0">
                        <a:solidFill>
                          <a:sysClr val="windowText" lastClr="000000"/>
                        </a:solidFill>
                      </a:endParaRPr>
                    </a:p>
                  </a:txBody>
                  <a:tcPr marL="0" marR="0" marT="0" marB="0">
                    <a:solidFill>
                      <a:schemeClr val="bg2"/>
                    </a:solidFill>
                  </a:tcPr>
                </a:tc>
                <a:tc>
                  <a:txBody>
                    <a:bodyPr/>
                    <a:lstStyle/>
                    <a:p>
                      <a:pPr algn="ctr"/>
                      <a:r>
                        <a:rPr lang="en-US" sz="1050" b="0" kern="1200" dirty="0" smtClean="0">
                          <a:solidFill>
                            <a:sysClr val="windowText" lastClr="000000"/>
                          </a:solidFill>
                          <a:latin typeface="+mn-lt"/>
                          <a:ea typeface="+mn-ea"/>
                          <a:cs typeface="+mn-cs"/>
                        </a:rPr>
                        <a:t>I</a:t>
                      </a:r>
                      <a:endParaRPr lang="en-US" sz="1050" b="0" kern="1200" dirty="0">
                        <a:solidFill>
                          <a:sysClr val="windowText" lastClr="000000"/>
                        </a:solidFill>
                        <a:latin typeface="+mn-lt"/>
                        <a:ea typeface="+mn-ea"/>
                        <a:cs typeface="+mn-cs"/>
                      </a:endParaRPr>
                    </a:p>
                  </a:txBody>
                  <a:tcPr marL="0" marR="0" marT="0" marB="0">
                    <a:solidFill>
                      <a:schemeClr val="bg2"/>
                    </a:solidFill>
                  </a:tcPr>
                </a:tc>
                <a:tc>
                  <a:txBody>
                    <a:bodyPr/>
                    <a:lstStyle/>
                    <a:p>
                      <a:pPr algn="ctr"/>
                      <a:r>
                        <a:rPr lang="en-US" sz="1050" b="0" kern="1200" dirty="0" smtClean="0">
                          <a:solidFill>
                            <a:sysClr val="windowText" lastClr="000000"/>
                          </a:solidFill>
                          <a:latin typeface="+mn-lt"/>
                          <a:ea typeface="+mn-ea"/>
                          <a:cs typeface="+mn-cs"/>
                        </a:rPr>
                        <a:t>A</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err="1" smtClean="0">
                          <a:solidFill>
                            <a:sysClr val="windowText" lastClr="000000"/>
                          </a:solidFill>
                        </a:rPr>
                        <a:t>Exp</a:t>
                      </a:r>
                      <a:endParaRPr lang="en-US" sz="1050" b="0" dirty="0">
                        <a:solidFill>
                          <a:sysClr val="windowText" lastClr="000000"/>
                        </a:solidFill>
                      </a:endParaRPr>
                    </a:p>
                  </a:txBody>
                  <a:tcPr marL="0" marR="0" marT="0" marB="0">
                    <a:solidFill>
                      <a:schemeClr val="bg2"/>
                    </a:solidFill>
                  </a:tcPr>
                </a:tc>
                <a:extLst>
                  <a:ext uri="{0D108BD9-81ED-4DB2-BD59-A6C34878D82A}">
                    <a16:rowId xmlns:a16="http://schemas.microsoft.com/office/drawing/2014/main" val="10000"/>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H1</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CVE-2015-4760</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0.275</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0.275</a:t>
                      </a:r>
                    </a:p>
                  </a:txBody>
                  <a:tcPr marL="0" marR="0" marT="0" marB="0">
                    <a:solidFill>
                      <a:schemeClr val="bg1"/>
                    </a:solidFill>
                  </a:tcPr>
                </a:tc>
                <a:tc>
                  <a:txBody>
                    <a:bodyPr/>
                    <a:lstStyle/>
                    <a:p>
                      <a:pPr algn="ctr"/>
                      <a:r>
                        <a:rPr lang="en-US" sz="1050" b="0" dirty="0" smtClean="0">
                          <a:solidFill>
                            <a:sysClr val="windowText" lastClr="000000"/>
                          </a:solidFill>
                        </a:rPr>
                        <a:t>0.66</a:t>
                      </a:r>
                      <a:endParaRPr lang="en-US" sz="1050" b="0" dirty="0">
                        <a:solidFill>
                          <a:sysClr val="windowText" lastClr="000000"/>
                        </a:solidFill>
                      </a:endParaRPr>
                    </a:p>
                  </a:txBody>
                  <a:tcPr marL="0" marR="0" marT="0" marB="0">
                    <a:solidFill>
                      <a:schemeClr val="bg1"/>
                    </a:solidFill>
                  </a:tcPr>
                </a:tc>
                <a:tc>
                  <a:txBody>
                    <a:bodyPr/>
                    <a:lstStyle/>
                    <a:p>
                      <a:pPr algn="ctr"/>
                      <a:r>
                        <a:rPr lang="en-US" sz="1050" b="0" dirty="0" smtClean="0">
                          <a:solidFill>
                            <a:sysClr val="windowText" lastClr="000000"/>
                          </a:solidFill>
                        </a:rPr>
                        <a:t>8</a:t>
                      </a:r>
                      <a:endParaRPr lang="en-US" sz="1050" b="0" dirty="0">
                        <a:solidFill>
                          <a:sysClr val="windowText" lastClr="000000"/>
                        </a:solidFill>
                      </a:endParaRPr>
                    </a:p>
                  </a:txBody>
                  <a:tcPr marL="0" marR="0" marT="0" marB="0">
                    <a:solidFill>
                      <a:schemeClr val="bg1"/>
                    </a:solidFill>
                  </a:tcPr>
                </a:tc>
                <a:extLst>
                  <a:ext uri="{0D108BD9-81ED-4DB2-BD59-A6C34878D82A}">
                    <a16:rowId xmlns:a16="http://schemas.microsoft.com/office/drawing/2014/main" val="10001"/>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dirty="0" smtClean="0">
                        <a:solidFill>
                          <a:sysClr val="windowText" lastClr="000000"/>
                        </a:solidFill>
                      </a:endParaRP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CVE-2015-7310</a:t>
                      </a:r>
                    </a:p>
                  </a:txBody>
                  <a:tcPr marL="0" marR="0" marT="0" marB="0">
                    <a:solidFill>
                      <a:schemeClr val="bg1"/>
                    </a:solidFill>
                  </a:tcPr>
                </a:tc>
                <a:tc>
                  <a:txBody>
                    <a:bodyPr/>
                    <a:lstStyle/>
                    <a:p>
                      <a:pPr algn="ctr"/>
                      <a:r>
                        <a:rPr lang="en-US" sz="1050" b="0" dirty="0" smtClean="0">
                          <a:solidFill>
                            <a:sysClr val="windowText" lastClr="000000"/>
                          </a:solidFill>
                        </a:rPr>
                        <a:t>0.66</a:t>
                      </a:r>
                      <a:endParaRPr lang="en-US" sz="1050" b="0" dirty="0">
                        <a:solidFill>
                          <a:sysClr val="windowText" lastClr="000000"/>
                        </a:solidFill>
                      </a:endParaRPr>
                    </a:p>
                  </a:txBody>
                  <a:tcPr marL="0" marR="0" marT="0" marB="0">
                    <a:solidFill>
                      <a:schemeClr val="bg1"/>
                    </a:solidFill>
                  </a:tcPr>
                </a:tc>
                <a:tc>
                  <a:txBody>
                    <a:bodyPr/>
                    <a:lstStyle/>
                    <a:p>
                      <a:pPr algn="ctr"/>
                      <a:r>
                        <a:rPr lang="en-US" sz="1050" b="0" dirty="0" smtClean="0">
                          <a:solidFill>
                            <a:sysClr val="windowText" lastClr="000000"/>
                          </a:solidFill>
                        </a:rPr>
                        <a:t>0.66</a:t>
                      </a:r>
                      <a:endParaRPr lang="en-US" sz="1050" b="0" dirty="0">
                        <a:solidFill>
                          <a:sysClr val="windowText" lastClr="000000"/>
                        </a:solidFill>
                      </a:endParaRPr>
                    </a:p>
                  </a:txBody>
                  <a:tcPr marL="0" marR="0" marT="0" marB="0">
                    <a:solidFill>
                      <a:schemeClr val="bg1"/>
                    </a:solidFill>
                  </a:tcPr>
                </a:tc>
                <a:tc>
                  <a:txBody>
                    <a:bodyPr/>
                    <a:lstStyle/>
                    <a:p>
                      <a:pPr algn="ctr"/>
                      <a:r>
                        <a:rPr lang="en-US" sz="1050" b="0" dirty="0" smtClean="0">
                          <a:solidFill>
                            <a:sysClr val="windowText" lastClr="000000"/>
                          </a:solidFill>
                        </a:rPr>
                        <a:t>0.66</a:t>
                      </a:r>
                      <a:endParaRPr lang="en-US" sz="1050" b="0" dirty="0">
                        <a:solidFill>
                          <a:sysClr val="windowText" lastClr="000000"/>
                        </a:solidFill>
                      </a:endParaRPr>
                    </a:p>
                  </a:txBody>
                  <a:tcPr marL="0" marR="0" marT="0" marB="0">
                    <a:solidFill>
                      <a:schemeClr val="bg1"/>
                    </a:solidFill>
                  </a:tcPr>
                </a:tc>
                <a:tc>
                  <a:txBody>
                    <a:bodyPr/>
                    <a:lstStyle/>
                    <a:p>
                      <a:pPr algn="ctr"/>
                      <a:r>
                        <a:rPr lang="en-US" sz="1050" b="0" dirty="0" smtClean="0">
                          <a:solidFill>
                            <a:sysClr val="windowText" lastClr="000000"/>
                          </a:solidFill>
                        </a:rPr>
                        <a:t>10</a:t>
                      </a:r>
                      <a:endParaRPr lang="en-US" sz="1050" b="0" dirty="0">
                        <a:solidFill>
                          <a:sysClr val="windowText" lastClr="000000"/>
                        </a:solidFill>
                      </a:endParaRPr>
                    </a:p>
                  </a:txBody>
                  <a:tcPr marL="0" marR="0" marT="0" marB="0">
                    <a:solidFill>
                      <a:schemeClr val="bg1"/>
                    </a:solidFill>
                  </a:tcPr>
                </a:tc>
                <a:extLst>
                  <a:ext uri="{0D108BD9-81ED-4DB2-BD59-A6C34878D82A}">
                    <a16:rowId xmlns:a16="http://schemas.microsoft.com/office/drawing/2014/main" val="10002"/>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H2</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CVE-2015-5600</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0.275</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0.275</a:t>
                      </a:r>
                    </a:p>
                  </a:txBody>
                  <a:tcPr marL="0" marR="0" marT="0" marB="0">
                    <a:solidFill>
                      <a:schemeClr val="bg1"/>
                    </a:solidFill>
                  </a:tcPr>
                </a:tc>
                <a:tc>
                  <a:txBody>
                    <a:bodyPr/>
                    <a:lstStyle/>
                    <a:p>
                      <a:pPr algn="ctr"/>
                      <a:r>
                        <a:rPr lang="en-US" sz="1000" dirty="0" smtClean="0"/>
                        <a:t>0</a:t>
                      </a:r>
                      <a:endParaRPr lang="en-US" sz="1000" dirty="0"/>
                    </a:p>
                  </a:txBody>
                  <a:tcPr marL="0" marR="0" marT="0" marB="0">
                    <a:solidFill>
                      <a:schemeClr val="bg1"/>
                    </a:solidFill>
                  </a:tcPr>
                </a:tc>
                <a:tc>
                  <a:txBody>
                    <a:bodyPr/>
                    <a:lstStyle/>
                    <a:p>
                      <a:pPr algn="ctr"/>
                      <a:r>
                        <a:rPr lang="en-US" sz="1000" b="0" dirty="0" smtClean="0"/>
                        <a:t>8</a:t>
                      </a:r>
                      <a:endParaRPr lang="en-US" sz="1000" b="0" dirty="0"/>
                    </a:p>
                  </a:txBody>
                  <a:tcPr marL="0" marR="0" marT="0" marB="0">
                    <a:solidFill>
                      <a:schemeClr val="bg1"/>
                    </a:solidFill>
                  </a:tcPr>
                </a:tc>
                <a:extLst>
                  <a:ext uri="{0D108BD9-81ED-4DB2-BD59-A6C34878D82A}">
                    <a16:rowId xmlns:a16="http://schemas.microsoft.com/office/drawing/2014/main" val="10003"/>
                  </a:ext>
                </a:extLst>
              </a:tr>
            </a:tbl>
          </a:graphicData>
        </a:graphic>
      </p:graphicFrame>
      <p:sp>
        <p:nvSpPr>
          <p:cNvPr id="16" name="Round Same Side Corner Rectangle 15"/>
          <p:cNvSpPr/>
          <p:nvPr/>
        </p:nvSpPr>
        <p:spPr>
          <a:xfrm>
            <a:off x="1209675" y="3060530"/>
            <a:ext cx="1543050" cy="1282870"/>
          </a:xfrm>
          <a:prstGeom prst="round2SameRect">
            <a:avLst>
              <a:gd name="adj1" fmla="val 0"/>
              <a:gd name="adj2" fmla="val 0"/>
            </a:avLst>
          </a:prstGeom>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171450" indent="-171450">
              <a:buFont typeface="Arial" panose="020B0604020202020204" pitchFamily="34" charset="0"/>
              <a:buChar char="•"/>
            </a:pPr>
            <a:endParaRPr lang="en-US" sz="1600" b="1" dirty="0" smtClean="0"/>
          </a:p>
          <a:p>
            <a:pPr marL="171450" indent="-171450">
              <a:buFont typeface="Arial" panose="020B0604020202020204" pitchFamily="34" charset="0"/>
              <a:buChar char="•"/>
            </a:pPr>
            <a:endParaRPr lang="en-US" sz="100" b="1" dirty="0" smtClean="0"/>
          </a:p>
          <a:p>
            <a:pPr marL="171450" indent="-171450">
              <a:buFont typeface="Arial" panose="020B0604020202020204" pitchFamily="34" charset="0"/>
              <a:buChar char="•"/>
            </a:pPr>
            <a:r>
              <a:rPr lang="en-US" sz="1100" b="1" dirty="0" smtClean="0"/>
              <a:t>Global Residual Risk.</a:t>
            </a:r>
          </a:p>
          <a:p>
            <a:pPr marL="171450" indent="-171450">
              <a:buFont typeface="Arial" panose="020B0604020202020204" pitchFamily="34" charset="0"/>
              <a:buChar char="•"/>
            </a:pPr>
            <a:r>
              <a:rPr lang="en-US" sz="1100" b="1" dirty="0" smtClean="0"/>
              <a:t>Budget.</a:t>
            </a:r>
          </a:p>
          <a:p>
            <a:pPr marL="171450" indent="-171450">
              <a:buFont typeface="Arial" panose="020B0604020202020204" pitchFamily="34" charset="0"/>
              <a:buChar char="•"/>
            </a:pPr>
            <a:r>
              <a:rPr lang="en-US" sz="1100" b="1" dirty="0" smtClean="0"/>
              <a:t>Service Satisfaction </a:t>
            </a:r>
            <a:r>
              <a:rPr lang="en-US" sz="1100" b="1" dirty="0"/>
              <a:t>(</a:t>
            </a:r>
            <a:r>
              <a:rPr lang="en-US" sz="1100" b="1" dirty="0" smtClean="0"/>
              <a:t>Usability)</a:t>
            </a:r>
            <a:endParaRPr lang="en-US" sz="1100" b="1" dirty="0"/>
          </a:p>
        </p:txBody>
      </p:sp>
      <p:sp>
        <p:nvSpPr>
          <p:cNvPr id="17" name="Round Same Side Corner Rectangle 16"/>
          <p:cNvSpPr/>
          <p:nvPr/>
        </p:nvSpPr>
        <p:spPr>
          <a:xfrm>
            <a:off x="1228725" y="3035953"/>
            <a:ext cx="1524000" cy="355691"/>
          </a:xfrm>
          <a:prstGeom prst="round2SameRect">
            <a:avLst>
              <a:gd name="adj1" fmla="val 0"/>
              <a:gd name="adj2" fmla="val 0"/>
            </a:avLst>
          </a:prstGeom>
          <a:ln/>
        </p:spPr>
        <p:style>
          <a:lnRef idx="1">
            <a:schemeClr val="accent3"/>
          </a:lnRef>
          <a:fillRef idx="3">
            <a:schemeClr val="accent3"/>
          </a:fillRef>
          <a:effectRef idx="2">
            <a:schemeClr val="accent3"/>
          </a:effectRef>
          <a:fontRef idx="minor">
            <a:schemeClr val="lt1"/>
          </a:fontRef>
        </p:style>
        <p:txBody>
          <a:bodyPr tIns="18288" bIns="64008" rtlCol="0" anchor="ctr"/>
          <a:lstStyle/>
          <a:p>
            <a:pPr algn="ctr"/>
            <a:r>
              <a:rPr lang="en-US" sz="1200" b="1" dirty="0" smtClean="0">
                <a:effectLst>
                  <a:outerShdw blurRad="50800" dist="38100" dir="2700000" algn="tl" rotWithShape="0">
                    <a:prstClr val="black">
                      <a:alpha val="40000"/>
                    </a:prstClr>
                  </a:outerShdw>
                </a:effectLst>
              </a:rPr>
              <a:t>Constraints</a:t>
            </a:r>
            <a:endParaRPr lang="en-US" sz="1100" b="1" dirty="0">
              <a:effectLst>
                <a:outerShdw blurRad="50800" dist="38100" dir="2700000" algn="tl" rotWithShape="0">
                  <a:prstClr val="black">
                    <a:alpha val="40000"/>
                  </a:prstClr>
                </a:outerShdw>
              </a:effectLst>
            </a:endParaRPr>
          </a:p>
        </p:txBody>
      </p:sp>
      <p:graphicFrame>
        <p:nvGraphicFramePr>
          <p:cNvPr id="19" name="Table 18"/>
          <p:cNvGraphicFramePr>
            <a:graphicFrameLocks noGrp="1"/>
          </p:cNvGraphicFramePr>
          <p:nvPr>
            <p:extLst/>
          </p:nvPr>
        </p:nvGraphicFramePr>
        <p:xfrm>
          <a:off x="5734052" y="2916225"/>
          <a:ext cx="2666998" cy="1651286"/>
        </p:xfrm>
        <a:graphic>
          <a:graphicData uri="http://schemas.openxmlformats.org/drawingml/2006/table">
            <a:tbl>
              <a:tblPr firstRow="1" bandRow="1">
                <a:effectLst>
                  <a:outerShdw blurRad="50800" dist="38100" dir="8100000" algn="tr" rotWithShape="0">
                    <a:prstClr val="black">
                      <a:alpha val="40000"/>
                    </a:prstClr>
                  </a:outerShdw>
                </a:effectLst>
                <a:tableStyleId>{0505E3EF-67EA-436B-97B2-0124C06EBD24}</a:tableStyleId>
              </a:tblPr>
              <a:tblGrid>
                <a:gridCol w="1028699">
                  <a:extLst>
                    <a:ext uri="{9D8B030D-6E8A-4147-A177-3AD203B41FA5}">
                      <a16:colId xmlns:a16="http://schemas.microsoft.com/office/drawing/2014/main" val="20000"/>
                    </a:ext>
                  </a:extLst>
                </a:gridCol>
                <a:gridCol w="102753">
                  <a:extLst>
                    <a:ext uri="{9D8B030D-6E8A-4147-A177-3AD203B41FA5}">
                      <a16:colId xmlns:a16="http://schemas.microsoft.com/office/drawing/2014/main" val="20001"/>
                    </a:ext>
                  </a:extLst>
                </a:gridCol>
                <a:gridCol w="404091">
                  <a:extLst>
                    <a:ext uri="{9D8B030D-6E8A-4147-A177-3AD203B41FA5}">
                      <a16:colId xmlns:a16="http://schemas.microsoft.com/office/drawing/2014/main" val="20002"/>
                    </a:ext>
                  </a:extLst>
                </a:gridCol>
                <a:gridCol w="140856">
                  <a:extLst>
                    <a:ext uri="{9D8B030D-6E8A-4147-A177-3AD203B41FA5}">
                      <a16:colId xmlns:a16="http://schemas.microsoft.com/office/drawing/2014/main" val="20003"/>
                    </a:ext>
                  </a:extLst>
                </a:gridCol>
                <a:gridCol w="263235">
                  <a:extLst>
                    <a:ext uri="{9D8B030D-6E8A-4147-A177-3AD203B41FA5}">
                      <a16:colId xmlns:a16="http://schemas.microsoft.com/office/drawing/2014/main" val="20004"/>
                    </a:ext>
                  </a:extLst>
                </a:gridCol>
                <a:gridCol w="727364">
                  <a:extLst>
                    <a:ext uri="{9D8B030D-6E8A-4147-A177-3AD203B41FA5}">
                      <a16:colId xmlns:a16="http://schemas.microsoft.com/office/drawing/2014/main" val="20005"/>
                    </a:ext>
                  </a:extLst>
                </a:gridCol>
              </a:tblGrid>
              <a:tr h="154903">
                <a:tc gridSpan="6">
                  <a:txBody>
                    <a:bodyPr/>
                    <a:lstStyle/>
                    <a:p>
                      <a:pPr algn="l"/>
                      <a:r>
                        <a:rPr lang="en-US" sz="1200" b="1" dirty="0" smtClean="0">
                          <a:solidFill>
                            <a:sysClr val="windowText" lastClr="000000"/>
                          </a:solidFill>
                        </a:rPr>
                        <a:t>Host-based</a:t>
                      </a:r>
                      <a:r>
                        <a:rPr lang="en-US" sz="1200" b="1" baseline="0" dirty="0" smtClean="0">
                          <a:solidFill>
                            <a:sysClr val="windowText" lastClr="000000"/>
                          </a:solidFill>
                        </a:rPr>
                        <a:t> Fixes</a:t>
                      </a:r>
                      <a:endParaRPr lang="en-US" sz="1200" b="1" dirty="0">
                        <a:solidFill>
                          <a:sysClr val="windowText" lastClr="000000"/>
                        </a:solidFill>
                      </a:endParaRPr>
                    </a:p>
                  </a:txBody>
                  <a:tcPr marL="0" marR="0" marT="0" marB="0">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903">
                <a:tc gridSpan="2">
                  <a:txBody>
                    <a:bodyPr/>
                    <a:lstStyle/>
                    <a:p>
                      <a:pPr algn="l"/>
                      <a:r>
                        <a:rPr lang="en-US" sz="1200" b="1" dirty="0" smtClean="0">
                          <a:solidFill>
                            <a:sysClr val="windowText" lastClr="000000"/>
                          </a:solidFill>
                        </a:rPr>
                        <a:t>Vulnerability</a:t>
                      </a:r>
                      <a:endParaRPr lang="en-US" sz="1200" b="1" dirty="0">
                        <a:solidFill>
                          <a:sysClr val="windowText" lastClr="000000"/>
                        </a:solidFill>
                      </a:endParaRPr>
                    </a:p>
                  </a:txBody>
                  <a:tcPr marL="0" marR="0" marT="0" marB="0">
                    <a:solidFill>
                      <a:schemeClr val="bg2"/>
                    </a:solidFill>
                  </a:tcPr>
                </a:tc>
                <a:tc hMerge="1">
                  <a:txBody>
                    <a:bodyPr/>
                    <a:lstStyle/>
                    <a:p>
                      <a:endParaRPr lang="en-US"/>
                    </a:p>
                  </a:txBody>
                  <a:tcPr/>
                </a:tc>
                <a:tc>
                  <a:txBody>
                    <a:bodyPr/>
                    <a:lstStyle/>
                    <a:p>
                      <a:pPr algn="l"/>
                      <a:r>
                        <a:rPr lang="en-US" sz="1200" b="1" dirty="0" smtClean="0">
                          <a:solidFill>
                            <a:sysClr val="windowText" lastClr="000000"/>
                          </a:solidFill>
                        </a:rPr>
                        <a:t>Fix</a:t>
                      </a:r>
                      <a:endParaRPr lang="en-US" sz="1200" b="1" dirty="0">
                        <a:solidFill>
                          <a:sysClr val="windowText" lastClr="000000"/>
                        </a:solidFill>
                      </a:endParaRPr>
                    </a:p>
                  </a:txBody>
                  <a:tcPr marL="0" marR="0" marT="0" marB="0">
                    <a:solidFill>
                      <a:schemeClr val="bg2"/>
                    </a:solidFill>
                  </a:tcPr>
                </a:tc>
                <a:tc gridSpan="2">
                  <a:txBody>
                    <a:bodyPr/>
                    <a:lstStyle/>
                    <a:p>
                      <a:pPr algn="l"/>
                      <a:r>
                        <a:rPr lang="en-US" sz="1200" b="1" dirty="0" smtClean="0">
                          <a:solidFill>
                            <a:sysClr val="windowText" lastClr="000000"/>
                          </a:solidFill>
                        </a:rPr>
                        <a:t>Cost</a:t>
                      </a:r>
                      <a:endParaRPr lang="en-US" sz="1200" b="1" dirty="0">
                        <a:solidFill>
                          <a:sysClr val="windowText" lastClr="000000"/>
                        </a:solidFill>
                      </a:endParaRPr>
                    </a:p>
                  </a:txBody>
                  <a:tcPr marL="0" marR="0" marT="0" marB="0">
                    <a:solidFill>
                      <a:schemeClr val="bg2"/>
                    </a:solidFill>
                  </a:tcPr>
                </a:tc>
                <a:tc hMerge="1">
                  <a:txBody>
                    <a:bodyPr/>
                    <a:lstStyle/>
                    <a:p>
                      <a:endParaRPr lang="en-US"/>
                    </a:p>
                  </a:txBody>
                  <a:tcPr/>
                </a:tc>
                <a:tc>
                  <a:txBody>
                    <a:bodyPr/>
                    <a:lstStyle/>
                    <a:p>
                      <a:pPr algn="l"/>
                      <a:r>
                        <a:rPr lang="en-US" sz="1200" b="1" kern="1200" dirty="0" smtClean="0">
                          <a:solidFill>
                            <a:sysClr val="windowText" lastClr="000000"/>
                          </a:solidFill>
                          <a:latin typeface="+mn-lt"/>
                          <a:ea typeface="+mn-ea"/>
                          <a:cs typeface="+mn-cs"/>
                        </a:rPr>
                        <a:t>Disruption</a:t>
                      </a:r>
                      <a:endParaRPr lang="en-US" sz="1200" b="1" kern="1200" dirty="0">
                        <a:solidFill>
                          <a:sysClr val="windowText" lastClr="000000"/>
                        </a:solidFill>
                        <a:latin typeface="+mn-lt"/>
                        <a:ea typeface="+mn-ea"/>
                        <a:cs typeface="+mn-cs"/>
                      </a:endParaRPr>
                    </a:p>
                  </a:txBody>
                  <a:tcPr marL="0" marR="0" marT="0" marB="0">
                    <a:solidFill>
                      <a:schemeClr val="bg2"/>
                    </a:solidFill>
                  </a:tcPr>
                </a:tc>
                <a:extLst>
                  <a:ext uri="{0D108BD9-81ED-4DB2-BD59-A6C34878D82A}">
                    <a16:rowId xmlns:a16="http://schemas.microsoft.com/office/drawing/2014/main" val="10001"/>
                  </a:ext>
                </a:extLst>
              </a:tr>
              <a:tr h="1549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CVE-2015-4760</a:t>
                      </a:r>
                    </a:p>
                  </a:txBody>
                  <a:tcPr marL="0" marR="0" marT="0" marB="0">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Fix-1</a:t>
                      </a:r>
                    </a:p>
                  </a:txBody>
                  <a:tcPr marL="0" marR="0" marT="0" marB="0">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250</a:t>
                      </a:r>
                    </a:p>
                  </a:txBody>
                  <a:tcPr marL="0" marR="0" marT="0" marB="0">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0.78</a:t>
                      </a:r>
                    </a:p>
                  </a:txBody>
                  <a:tcPr marL="0" marR="0" marT="0" marB="0">
                    <a:solidFill>
                      <a:schemeClr val="bg1"/>
                    </a:solidFill>
                  </a:tcPr>
                </a:tc>
                <a:extLst>
                  <a:ext uri="{0D108BD9-81ED-4DB2-BD59-A6C34878D82A}">
                    <a16:rowId xmlns:a16="http://schemas.microsoft.com/office/drawing/2014/main" val="10002"/>
                  </a:ext>
                </a:extLst>
              </a:tr>
              <a:tr h="1549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ysClr val="windowText" lastClr="000000"/>
                        </a:solidFill>
                      </a:endParaRPr>
                    </a:p>
                  </a:txBody>
                  <a:tcPr marL="0" marR="0" marT="0" marB="0">
                    <a:solidFill>
                      <a:schemeClr val="bg1"/>
                    </a:solidFill>
                  </a:tcPr>
                </a:tc>
                <a:tc hMerge="1">
                  <a:txBody>
                    <a:bodyPr/>
                    <a:lstStyle/>
                    <a:p>
                      <a:endParaRPr lang="en-US"/>
                    </a:p>
                  </a:txBody>
                  <a:tcPr/>
                </a:tc>
                <a:tc>
                  <a:txBody>
                    <a:bodyPr/>
                    <a:lstStyle/>
                    <a:p>
                      <a:pPr algn="l"/>
                      <a:r>
                        <a:rPr lang="en-US" sz="1200" b="0" dirty="0" smtClean="0">
                          <a:solidFill>
                            <a:sysClr val="windowText" lastClr="000000"/>
                          </a:solidFill>
                        </a:rPr>
                        <a:t>Fix-2</a:t>
                      </a:r>
                      <a:endParaRPr lang="en-US" sz="1200" b="0" dirty="0">
                        <a:solidFill>
                          <a:sysClr val="windowText" lastClr="000000"/>
                        </a:solidFill>
                      </a:endParaRPr>
                    </a:p>
                  </a:txBody>
                  <a:tcPr marL="0" marR="0" marT="0" marB="0">
                    <a:solidFill>
                      <a:schemeClr val="bg1"/>
                    </a:solidFill>
                  </a:tcPr>
                </a:tc>
                <a:tc gridSpan="2">
                  <a:txBody>
                    <a:bodyPr/>
                    <a:lstStyle/>
                    <a:p>
                      <a:pPr algn="l"/>
                      <a:r>
                        <a:rPr lang="en-US" sz="1200" b="0" dirty="0" smtClean="0">
                          <a:solidFill>
                            <a:sysClr val="windowText" lastClr="000000"/>
                          </a:solidFill>
                        </a:rPr>
                        <a:t>0.66</a:t>
                      </a:r>
                      <a:endParaRPr lang="en-US" sz="1200" b="0" dirty="0">
                        <a:solidFill>
                          <a:sysClr val="windowText" lastClr="000000"/>
                        </a:solidFill>
                      </a:endParaRPr>
                    </a:p>
                  </a:txBody>
                  <a:tcPr marL="0" marR="0" marT="0" marB="0">
                    <a:solidFill>
                      <a:schemeClr val="bg1"/>
                    </a:solidFill>
                  </a:tcPr>
                </a:tc>
                <a:tc hMerge="1">
                  <a:txBody>
                    <a:bodyPr/>
                    <a:lstStyle/>
                    <a:p>
                      <a:endParaRPr lang="en-US"/>
                    </a:p>
                  </a:txBody>
                  <a:tcPr/>
                </a:tc>
                <a:tc>
                  <a:txBody>
                    <a:bodyPr/>
                    <a:lstStyle/>
                    <a:p>
                      <a:pPr algn="l"/>
                      <a:r>
                        <a:rPr lang="en-US" sz="1200" b="0" dirty="0" smtClean="0">
                          <a:solidFill>
                            <a:sysClr val="windowText" lastClr="000000"/>
                          </a:solidFill>
                        </a:rPr>
                        <a:t>0.48</a:t>
                      </a:r>
                      <a:endParaRPr lang="en-US" sz="1200" b="0" dirty="0">
                        <a:solidFill>
                          <a:sysClr val="windowText" lastClr="000000"/>
                        </a:solidFill>
                      </a:endParaRPr>
                    </a:p>
                  </a:txBody>
                  <a:tcPr marL="0" marR="0" marT="0" marB="0">
                    <a:solidFill>
                      <a:schemeClr val="bg1"/>
                    </a:solidFill>
                  </a:tcPr>
                </a:tc>
                <a:extLst>
                  <a:ext uri="{0D108BD9-81ED-4DB2-BD59-A6C34878D82A}">
                    <a16:rowId xmlns:a16="http://schemas.microsoft.com/office/drawing/2014/main" val="10003"/>
                  </a:ext>
                </a:extLst>
              </a:tr>
              <a:tr h="14199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CVE-2015-5600</a:t>
                      </a:r>
                    </a:p>
                  </a:txBody>
                  <a:tcPr marL="0" marR="0" marT="0" marB="0">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Fix-1</a:t>
                      </a:r>
                    </a:p>
                  </a:txBody>
                  <a:tcPr marL="0" marR="0" marT="0" marB="0">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0.275</a:t>
                      </a:r>
                    </a:p>
                  </a:txBody>
                  <a:tcPr marL="0" marR="0" marT="0" marB="0">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0.3</a:t>
                      </a:r>
                    </a:p>
                  </a:txBody>
                  <a:tcPr marL="0" marR="0" marT="0" marB="0">
                    <a:solidFill>
                      <a:schemeClr val="bg1"/>
                    </a:solidFill>
                  </a:tcPr>
                </a:tc>
                <a:extLst>
                  <a:ext uri="{0D108BD9-81ED-4DB2-BD59-A6C34878D82A}">
                    <a16:rowId xmlns:a16="http://schemas.microsoft.com/office/drawing/2014/main" val="10004"/>
                  </a:ext>
                </a:extLst>
              </a:tr>
              <a:tr h="154903">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ysClr val="windowText" lastClr="000000"/>
                          </a:solidFill>
                          <a:latin typeface="+mn-lt"/>
                          <a:ea typeface="+mn-ea"/>
                          <a:cs typeface="+mn-cs"/>
                        </a:rPr>
                        <a:t>Network-based countermeasures</a:t>
                      </a:r>
                    </a:p>
                  </a:txBody>
                  <a:tcPr marL="0" marR="0" marT="0" marB="0">
                    <a:solidFill>
                      <a:srgbClr val="EEECE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3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Countermeasure</a:t>
                      </a:r>
                    </a:p>
                  </a:txBody>
                  <a:tcPr marL="0" marR="0" marT="0" marB="0">
                    <a:solidFill>
                      <a:srgbClr val="EEECE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Resistance</a:t>
                      </a:r>
                    </a:p>
                  </a:txBody>
                  <a:tcPr marL="0" marR="0" marT="0" marB="0">
                    <a:solidFill>
                      <a:srgbClr val="EEECE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marL="0" marR="0" marT="0" marB="0">
                    <a:solidFill>
                      <a:srgbClr val="EEECE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marL="0" marR="0" marT="0" marB="0">
                    <a:solidFill>
                      <a:srgbClr val="EEECE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Cost</a:t>
                      </a:r>
                    </a:p>
                  </a:txBody>
                  <a:tcPr marL="0" marR="0" marT="0" marB="0">
                    <a:solidFill>
                      <a:srgbClr val="EEECE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Disruption</a:t>
                      </a:r>
                    </a:p>
                  </a:txBody>
                  <a:tcPr marL="0" marR="0" marT="0" marB="0">
                    <a:solidFill>
                      <a:srgbClr val="EEECE1"/>
                    </a:solidFill>
                  </a:tcPr>
                </a:tc>
                <a:extLst>
                  <a:ext uri="{0D108BD9-81ED-4DB2-BD59-A6C34878D82A}">
                    <a16:rowId xmlns:a16="http://schemas.microsoft.com/office/drawing/2014/main" val="10006"/>
                  </a:ext>
                </a:extLst>
              </a:tr>
              <a:tr h="141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Firewall</a:t>
                      </a:r>
                    </a:p>
                  </a:txBody>
                  <a:tcPr marL="0" marR="0" marT="0" marB="0">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1</a:t>
                      </a:r>
                    </a:p>
                  </a:txBody>
                  <a:tcPr marL="0" marR="0" marT="0" marB="0">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0" marR="0" marT="0" marB="0">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0" marR="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100</a:t>
                      </a:r>
                    </a:p>
                  </a:txBody>
                  <a:tcPr marL="0" marR="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0.8</a:t>
                      </a:r>
                    </a:p>
                  </a:txBody>
                  <a:tcPr marL="0" marR="0" marT="0" marB="0">
                    <a:solidFill>
                      <a:schemeClr val="bg1"/>
                    </a:solidFill>
                  </a:tcPr>
                </a:tc>
                <a:extLst>
                  <a:ext uri="{0D108BD9-81ED-4DB2-BD59-A6C34878D82A}">
                    <a16:rowId xmlns:a16="http://schemas.microsoft.com/office/drawing/2014/main" val="10007"/>
                  </a:ext>
                </a:extLst>
              </a:tr>
              <a:tr h="141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IDS</a:t>
                      </a:r>
                    </a:p>
                  </a:txBody>
                  <a:tcPr marL="0" marR="0" marT="0" marB="0">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0.5</a:t>
                      </a:r>
                    </a:p>
                  </a:txBody>
                  <a:tcPr marL="0" marR="0" marT="0" marB="0">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0" marR="0" marT="0" marB="0">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0" marR="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200</a:t>
                      </a:r>
                    </a:p>
                  </a:txBody>
                  <a:tcPr marL="0" marR="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0.3</a:t>
                      </a:r>
                    </a:p>
                  </a:txBody>
                  <a:tcPr marL="0" marR="0" marT="0" marB="0">
                    <a:solidFill>
                      <a:schemeClr val="bg1"/>
                    </a:solidFill>
                  </a:tcPr>
                </a:tc>
                <a:extLst>
                  <a:ext uri="{0D108BD9-81ED-4DB2-BD59-A6C34878D82A}">
                    <a16:rowId xmlns:a16="http://schemas.microsoft.com/office/drawing/2014/main" val="10008"/>
                  </a:ext>
                </a:extLst>
              </a:tr>
            </a:tbl>
          </a:graphicData>
        </a:graphic>
      </p:graphicFrame>
      <p:sp>
        <p:nvSpPr>
          <p:cNvPr id="6" name="Oval 5"/>
          <p:cNvSpPr/>
          <p:nvPr/>
        </p:nvSpPr>
        <p:spPr>
          <a:xfrm>
            <a:off x="2900549" y="1902887"/>
            <a:ext cx="577542" cy="503841"/>
          </a:xfrm>
          <a:prstGeom prst="ellipse">
            <a:avLst/>
          </a:prstGeom>
          <a:noFill/>
          <a:ln w="12700">
            <a:prstDash val="sysDash"/>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500"/>
          </a:p>
        </p:txBody>
      </p:sp>
      <p:pic>
        <p:nvPicPr>
          <p:cNvPr id="7" name="Picture 3" descr="C:\Users\ITS\Desktop\SPA-Backup\res\i_no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363" y="1982831"/>
            <a:ext cx="336265" cy="2627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ITS\Desktop\SPA-Backup\res\i_f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190" y="1646566"/>
            <a:ext cx="267960" cy="3362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ITS\Desktop\SPA-Backup\res\i_hos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1943385"/>
            <a:ext cx="336265" cy="304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Dropbox\Work\SPA\src\images\i_id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1904" y="2179966"/>
            <a:ext cx="377246" cy="3772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47800" y="1798593"/>
            <a:ext cx="1066800" cy="600164"/>
          </a:xfrm>
          <a:prstGeom prst="rect">
            <a:avLst/>
          </a:prstGeom>
        </p:spPr>
        <p:txBody>
          <a:bodyPr wrap="square">
            <a:spAutoFit/>
          </a:bodyPr>
          <a:lstStyle/>
          <a:p>
            <a:pPr algn="ctr" rtl="1"/>
            <a:r>
              <a:rPr lang="en-US" sz="1100" b="1" dirty="0"/>
              <a:t>Network  Topology and Configuration</a:t>
            </a:r>
          </a:p>
        </p:txBody>
      </p:sp>
      <p:sp>
        <p:nvSpPr>
          <p:cNvPr id="27" name="Rectangle 26"/>
          <p:cNvSpPr/>
          <p:nvPr/>
        </p:nvSpPr>
        <p:spPr>
          <a:xfrm flipH="1">
            <a:off x="1209675" y="5029200"/>
            <a:ext cx="7162800" cy="1371600"/>
          </a:xfrm>
          <a:prstGeom prst="rect">
            <a:avLst/>
          </a:prstGeom>
          <a:ln>
            <a:noFill/>
          </a:ln>
          <a:effectLst>
            <a:outerShdw blurRad="50800" dist="50800" dir="288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lgn="ctr"/>
            <a:r>
              <a:rPr lang="en-US" sz="1400" b="1" dirty="0" smtClean="0"/>
              <a:t>Mitigation Plan</a:t>
            </a:r>
            <a:endParaRPr lang="en-US" sz="1400" b="1" dirty="0"/>
          </a:p>
        </p:txBody>
      </p:sp>
      <p:graphicFrame>
        <p:nvGraphicFramePr>
          <p:cNvPr id="28" name="Table 27"/>
          <p:cNvGraphicFramePr>
            <a:graphicFrameLocks noGrp="1"/>
          </p:cNvGraphicFramePr>
          <p:nvPr>
            <p:extLst/>
          </p:nvPr>
        </p:nvGraphicFramePr>
        <p:xfrm>
          <a:off x="1582018" y="5410200"/>
          <a:ext cx="2918343" cy="826322"/>
        </p:xfrm>
        <a:graphic>
          <a:graphicData uri="http://schemas.openxmlformats.org/drawingml/2006/table">
            <a:tbl>
              <a:tblPr firstRow="1" bandRow="1">
                <a:tableStyleId>{0505E3EF-67EA-436B-97B2-0124C06EBD24}</a:tableStyleId>
              </a:tblPr>
              <a:tblGrid>
                <a:gridCol w="60815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90985">
                  <a:extLst>
                    <a:ext uri="{9D8B030D-6E8A-4147-A177-3AD203B41FA5}">
                      <a16:colId xmlns:a16="http://schemas.microsoft.com/office/drawing/2014/main" val="20002"/>
                    </a:ext>
                  </a:extLst>
                </a:gridCol>
              </a:tblGrid>
              <a:tr h="163382">
                <a:tc gridSpan="3">
                  <a:txBody>
                    <a:bodyPr/>
                    <a:lstStyle/>
                    <a:p>
                      <a:pPr algn="ctr"/>
                      <a:r>
                        <a:rPr lang="en-US" sz="1200" b="0" dirty="0" smtClean="0">
                          <a:solidFill>
                            <a:sysClr val="windowText" lastClr="000000"/>
                          </a:solidFill>
                        </a:rPr>
                        <a:t>Host-based Mitigation</a:t>
                      </a:r>
                      <a:endParaRPr lang="en-US" sz="1200" b="0" dirty="0">
                        <a:solidFill>
                          <a:sysClr val="windowText" lastClr="000000"/>
                        </a:solidFill>
                      </a:endParaRPr>
                    </a:p>
                  </a:txBody>
                  <a:tcPr marL="0" marR="0" marT="0" marB="0">
                    <a:solidFill>
                      <a:schemeClr val="bg2"/>
                    </a:solidFill>
                  </a:tcPr>
                </a:tc>
                <a:tc hMerge="1">
                  <a:txBody>
                    <a:bodyPr/>
                    <a:lstStyle/>
                    <a:p>
                      <a:pPr algn="ctr"/>
                      <a:endParaRPr lang="en-US" sz="1050" b="0" dirty="0">
                        <a:solidFill>
                          <a:sysClr val="windowText" lastClr="000000"/>
                        </a:solidFill>
                      </a:endParaRPr>
                    </a:p>
                  </a:txBody>
                  <a:tcPr marL="0" marR="0" marT="0" marB="0">
                    <a:solidFill>
                      <a:schemeClr val="bg2"/>
                    </a:solidFill>
                  </a:tcPr>
                </a:tc>
                <a:tc hMerge="1">
                  <a:txBody>
                    <a:bodyPr/>
                    <a:lstStyle/>
                    <a:p>
                      <a:pPr algn="ctr"/>
                      <a:endParaRPr lang="en-US" sz="1050" b="0" dirty="0">
                        <a:solidFill>
                          <a:sysClr val="windowText" lastClr="000000"/>
                        </a:solidFill>
                      </a:endParaRPr>
                    </a:p>
                  </a:txBody>
                  <a:tcPr marL="0" marR="0" marT="0" marB="0">
                    <a:solidFill>
                      <a:schemeClr val="bg2"/>
                    </a:solidFill>
                  </a:tcPr>
                </a:tc>
                <a:extLst>
                  <a:ext uri="{0D108BD9-81ED-4DB2-BD59-A6C34878D82A}">
                    <a16:rowId xmlns:a16="http://schemas.microsoft.com/office/drawing/2014/main" val="10000"/>
                  </a:ext>
                </a:extLst>
              </a:tr>
              <a:tr h="163382">
                <a:tc>
                  <a:txBody>
                    <a:bodyPr/>
                    <a:lstStyle/>
                    <a:p>
                      <a:pPr algn="ctr"/>
                      <a:r>
                        <a:rPr lang="en-US" sz="1050" b="0" dirty="0" smtClean="0">
                          <a:solidFill>
                            <a:sysClr val="windowText" lastClr="000000"/>
                          </a:solidFill>
                        </a:rPr>
                        <a:t>Host</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Vulnerability</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Recommendation</a:t>
                      </a:r>
                      <a:endParaRPr lang="en-US" sz="1050" b="0" dirty="0">
                        <a:solidFill>
                          <a:sysClr val="windowText" lastClr="000000"/>
                        </a:solidFill>
                      </a:endParaRPr>
                    </a:p>
                  </a:txBody>
                  <a:tcPr marL="0" marR="0" marT="0" marB="0">
                    <a:solidFill>
                      <a:schemeClr val="bg2"/>
                    </a:solidFill>
                  </a:tcPr>
                </a:tc>
                <a:extLst>
                  <a:ext uri="{0D108BD9-81ED-4DB2-BD59-A6C34878D82A}">
                    <a16:rowId xmlns:a16="http://schemas.microsoft.com/office/drawing/2014/main" val="10001"/>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H1</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CVE-2015-4760</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Patch</a:t>
                      </a:r>
                    </a:p>
                  </a:txBody>
                  <a:tcPr marL="0" marR="0" marT="0" marB="0">
                    <a:solidFill>
                      <a:schemeClr val="bg1"/>
                    </a:solidFill>
                  </a:tcPr>
                </a:tc>
                <a:extLst>
                  <a:ext uri="{0D108BD9-81ED-4DB2-BD59-A6C34878D82A}">
                    <a16:rowId xmlns:a16="http://schemas.microsoft.com/office/drawing/2014/main" val="10002"/>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dirty="0" smtClean="0">
                        <a:solidFill>
                          <a:sysClr val="windowText" lastClr="000000"/>
                        </a:solidFill>
                      </a:endParaRP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CVE-2015-7310</a:t>
                      </a:r>
                    </a:p>
                  </a:txBody>
                  <a:tcPr marL="0" marR="0" marT="0" marB="0">
                    <a:solidFill>
                      <a:schemeClr val="bg1"/>
                    </a:solidFill>
                  </a:tcPr>
                </a:tc>
                <a:tc>
                  <a:txBody>
                    <a:bodyPr/>
                    <a:lstStyle/>
                    <a:p>
                      <a:pPr algn="ctr"/>
                      <a:endParaRPr lang="en-US" sz="1050" b="0" dirty="0">
                        <a:solidFill>
                          <a:sysClr val="windowText" lastClr="000000"/>
                        </a:solidFill>
                      </a:endParaRPr>
                    </a:p>
                  </a:txBody>
                  <a:tcPr marL="0" marR="0" marT="0" marB="0">
                    <a:solidFill>
                      <a:schemeClr val="bg1"/>
                    </a:solidFill>
                  </a:tcPr>
                </a:tc>
                <a:extLst>
                  <a:ext uri="{0D108BD9-81ED-4DB2-BD59-A6C34878D82A}">
                    <a16:rowId xmlns:a16="http://schemas.microsoft.com/office/drawing/2014/main" val="10003"/>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H2</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CVE-2015-5600</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Patch</a:t>
                      </a:r>
                    </a:p>
                  </a:txBody>
                  <a:tcPr marL="0" marR="0" marT="0" marB="0">
                    <a:solidFill>
                      <a:schemeClr val="bg1"/>
                    </a:solidFill>
                  </a:tcPr>
                </a:tc>
                <a:extLst>
                  <a:ext uri="{0D108BD9-81ED-4DB2-BD59-A6C34878D82A}">
                    <a16:rowId xmlns:a16="http://schemas.microsoft.com/office/drawing/2014/main" val="10004"/>
                  </a:ext>
                </a:extLst>
              </a:tr>
            </a:tbl>
          </a:graphicData>
        </a:graphic>
      </p:graphicFrame>
      <p:graphicFrame>
        <p:nvGraphicFramePr>
          <p:cNvPr id="29" name="Table 28"/>
          <p:cNvGraphicFramePr>
            <a:graphicFrameLocks noGrp="1"/>
          </p:cNvGraphicFramePr>
          <p:nvPr>
            <p:extLst/>
          </p:nvPr>
        </p:nvGraphicFramePr>
        <p:xfrm>
          <a:off x="5200368" y="5410200"/>
          <a:ext cx="2918343" cy="826322"/>
        </p:xfrm>
        <a:graphic>
          <a:graphicData uri="http://schemas.openxmlformats.org/drawingml/2006/table">
            <a:tbl>
              <a:tblPr firstRow="1" bandRow="1">
                <a:tableStyleId>{0505E3EF-67EA-436B-97B2-0124C06EBD24}</a:tableStyleId>
              </a:tblPr>
              <a:tblGrid>
                <a:gridCol w="442671">
                  <a:extLst>
                    <a:ext uri="{9D8B030D-6E8A-4147-A177-3AD203B41FA5}">
                      <a16:colId xmlns:a16="http://schemas.microsoft.com/office/drawing/2014/main" val="20000"/>
                    </a:ext>
                  </a:extLst>
                </a:gridCol>
                <a:gridCol w="825224">
                  <a:extLst>
                    <a:ext uri="{9D8B030D-6E8A-4147-A177-3AD203B41FA5}">
                      <a16:colId xmlns:a16="http://schemas.microsoft.com/office/drawing/2014/main" val="20001"/>
                    </a:ext>
                  </a:extLst>
                </a:gridCol>
                <a:gridCol w="825224">
                  <a:extLst>
                    <a:ext uri="{9D8B030D-6E8A-4147-A177-3AD203B41FA5}">
                      <a16:colId xmlns:a16="http://schemas.microsoft.com/office/drawing/2014/main" val="20002"/>
                    </a:ext>
                  </a:extLst>
                </a:gridCol>
                <a:gridCol w="825224">
                  <a:extLst>
                    <a:ext uri="{9D8B030D-6E8A-4147-A177-3AD203B41FA5}">
                      <a16:colId xmlns:a16="http://schemas.microsoft.com/office/drawing/2014/main" val="20003"/>
                    </a:ext>
                  </a:extLst>
                </a:gridCol>
              </a:tblGrid>
              <a:tr h="163382">
                <a:tc gridSpan="4">
                  <a:txBody>
                    <a:bodyPr/>
                    <a:lstStyle/>
                    <a:p>
                      <a:pPr algn="ctr"/>
                      <a:r>
                        <a:rPr lang="en-US" sz="1200" b="0" dirty="0" smtClean="0">
                          <a:solidFill>
                            <a:sysClr val="windowText" lastClr="000000"/>
                          </a:solidFill>
                        </a:rPr>
                        <a:t>Network-based Mitigation</a:t>
                      </a:r>
                      <a:endParaRPr lang="en-US" sz="1200" b="0" dirty="0">
                        <a:solidFill>
                          <a:sysClr val="windowText" lastClr="000000"/>
                        </a:solidFill>
                      </a:endParaRPr>
                    </a:p>
                  </a:txBody>
                  <a:tcPr marL="0" marR="0" marT="0" marB="0">
                    <a:solidFill>
                      <a:schemeClr val="bg2"/>
                    </a:solidFill>
                  </a:tcPr>
                </a:tc>
                <a:tc hMerge="1">
                  <a:txBody>
                    <a:bodyPr/>
                    <a:lstStyle/>
                    <a:p>
                      <a:pPr algn="ctr"/>
                      <a:endParaRPr lang="en-US" sz="1050" b="0" dirty="0">
                        <a:solidFill>
                          <a:sysClr val="windowText" lastClr="000000"/>
                        </a:solidFill>
                      </a:endParaRPr>
                    </a:p>
                  </a:txBody>
                  <a:tcPr marL="0" marR="0" marT="0" marB="0">
                    <a:solidFill>
                      <a:schemeClr val="bg2"/>
                    </a:solidFill>
                  </a:tcPr>
                </a:tc>
                <a:tc hMerge="1">
                  <a:txBody>
                    <a:bodyPr/>
                    <a:lstStyle/>
                    <a:p>
                      <a:pPr algn="ctr"/>
                      <a:endParaRPr lang="en-US" sz="1050" b="0" dirty="0">
                        <a:solidFill>
                          <a:sysClr val="windowText" lastClr="000000"/>
                        </a:solidFill>
                      </a:endParaRPr>
                    </a:p>
                  </a:txBody>
                  <a:tcPr marL="0" marR="0" marT="0" marB="0">
                    <a:solidFill>
                      <a:schemeClr val="bg2"/>
                    </a:solidFill>
                  </a:tcPr>
                </a:tc>
                <a:tc hMerge="1">
                  <a:txBody>
                    <a:bodyPr/>
                    <a:lstStyle/>
                    <a:p>
                      <a:pPr algn="ctr"/>
                      <a:endParaRPr lang="en-US" sz="1050" b="0" dirty="0">
                        <a:solidFill>
                          <a:sysClr val="windowText" lastClr="000000"/>
                        </a:solidFill>
                      </a:endParaRPr>
                    </a:p>
                  </a:txBody>
                  <a:tcPr marL="0" marR="0" marT="0" marB="0">
                    <a:solidFill>
                      <a:schemeClr val="bg2"/>
                    </a:solidFill>
                  </a:tcPr>
                </a:tc>
                <a:extLst>
                  <a:ext uri="{0D108BD9-81ED-4DB2-BD59-A6C34878D82A}">
                    <a16:rowId xmlns:a16="http://schemas.microsoft.com/office/drawing/2014/main" val="10000"/>
                  </a:ext>
                </a:extLst>
              </a:tr>
              <a:tr h="163382">
                <a:tc>
                  <a:txBody>
                    <a:bodyPr/>
                    <a:lstStyle/>
                    <a:p>
                      <a:pPr algn="ctr"/>
                      <a:r>
                        <a:rPr lang="en-US" sz="1050" b="0" dirty="0" smtClean="0">
                          <a:solidFill>
                            <a:sysClr val="windowText" lastClr="000000"/>
                          </a:solidFill>
                        </a:rPr>
                        <a:t>Host</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H1</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H2</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H3</a:t>
                      </a:r>
                      <a:endParaRPr lang="en-US" sz="1050" b="0" dirty="0">
                        <a:solidFill>
                          <a:sysClr val="windowText" lastClr="000000"/>
                        </a:solidFill>
                      </a:endParaRPr>
                    </a:p>
                  </a:txBody>
                  <a:tcPr marL="0" marR="0" marT="0" marB="0">
                    <a:solidFill>
                      <a:schemeClr val="bg2"/>
                    </a:solidFill>
                  </a:tcPr>
                </a:tc>
                <a:extLst>
                  <a:ext uri="{0D108BD9-81ED-4DB2-BD59-A6C34878D82A}">
                    <a16:rowId xmlns:a16="http://schemas.microsoft.com/office/drawing/2014/main" val="10001"/>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H1</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Res=0.98</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Res=1</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dirty="0" smtClean="0">
                        <a:solidFill>
                          <a:sysClr val="windowText" lastClr="000000"/>
                        </a:solidFill>
                      </a:endParaRPr>
                    </a:p>
                  </a:txBody>
                  <a:tcPr marL="0" marR="0" marT="0" marB="0">
                    <a:solidFill>
                      <a:schemeClr val="bg1"/>
                    </a:solidFill>
                  </a:tcPr>
                </a:tc>
                <a:extLst>
                  <a:ext uri="{0D108BD9-81ED-4DB2-BD59-A6C34878D82A}">
                    <a16:rowId xmlns:a16="http://schemas.microsoft.com/office/drawing/2014/main" val="10002"/>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H2</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dirty="0" smtClean="0">
                        <a:solidFill>
                          <a:sysClr val="windowText" lastClr="000000"/>
                        </a:solidFill>
                      </a:endParaRP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dirty="0" smtClean="0">
                        <a:solidFill>
                          <a:sysClr val="windowText" lastClr="000000"/>
                        </a:solidFill>
                      </a:endParaRP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Res=0.6</a:t>
                      </a:r>
                    </a:p>
                  </a:txBody>
                  <a:tcPr marL="0" marR="0" marT="0" marB="0">
                    <a:solidFill>
                      <a:schemeClr val="bg1"/>
                    </a:solidFill>
                  </a:tcPr>
                </a:tc>
                <a:extLst>
                  <a:ext uri="{0D108BD9-81ED-4DB2-BD59-A6C34878D82A}">
                    <a16:rowId xmlns:a16="http://schemas.microsoft.com/office/drawing/2014/main" val="10003"/>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H3</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ysClr val="windowText" lastClr="000000"/>
                          </a:solidFill>
                        </a:rPr>
                        <a:t>Res=0.4</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L="0" marR="0" marT="0"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179104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5791200" y="4707523"/>
            <a:ext cx="1524000" cy="1447800"/>
          </a:xfrm>
          <a:prstGeom prst="ellipse">
            <a:avLst/>
          </a:prstGeom>
          <a:solidFill>
            <a:schemeClr val="accent2">
              <a:lumMod val="20000"/>
              <a:lumOff val="80000"/>
            </a:schemeClr>
          </a:solidFill>
          <a:ln w="19050">
            <a:solidFill>
              <a:srgbClr val="FF0000"/>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 name="Straight Arrow Connector 13"/>
          <p:cNvCxnSpPr>
            <a:stCxn id="5" idx="1"/>
            <a:endCxn id="6" idx="3"/>
          </p:cNvCxnSpPr>
          <p:nvPr/>
        </p:nvCxnSpPr>
        <p:spPr>
          <a:xfrm flipH="1" flipV="1">
            <a:off x="2676478" y="2461464"/>
            <a:ext cx="3864194" cy="1"/>
          </a:xfrm>
          <a:prstGeom prst="straightConnector1">
            <a:avLst/>
          </a:prstGeom>
          <a:ln w="31750">
            <a:tailEnd type="triangle"/>
          </a:ln>
        </p:spPr>
        <p:style>
          <a:lnRef idx="2">
            <a:schemeClr val="accent2"/>
          </a:lnRef>
          <a:fillRef idx="0">
            <a:schemeClr val="accent2"/>
          </a:fillRef>
          <a:effectRef idx="1">
            <a:schemeClr val="accent2"/>
          </a:effectRef>
          <a:fontRef idx="minor">
            <a:schemeClr val="tx1"/>
          </a:fontRef>
        </p:style>
      </p:cxnSp>
      <p:sp>
        <p:nvSpPr>
          <p:cNvPr id="2" name="Title 1"/>
          <p:cNvSpPr>
            <a:spLocks noGrp="1"/>
          </p:cNvSpPr>
          <p:nvPr>
            <p:ph type="title"/>
          </p:nvPr>
        </p:nvSpPr>
        <p:spPr/>
        <p:txBody>
          <a:bodyPr/>
          <a:lstStyle/>
          <a:p>
            <a:r>
              <a:rPr lang="en-US" dirty="0" smtClean="0"/>
              <a:t>Limitations</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43</a:t>
            </a:fld>
            <a:endParaRPr lang="en-US" dirty="0"/>
          </a:p>
        </p:txBody>
      </p:sp>
      <p:pic>
        <p:nvPicPr>
          <p:cNvPr id="5" name="Picture 4" descr="C:\Users\Administrator\Desktop\pira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0672" y="2057399"/>
            <a:ext cx="842474" cy="8081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DropBox\Dropbox\Work\SPA\src\images\i_ho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093017"/>
            <a:ext cx="847678" cy="736893"/>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p:cNvSpPr/>
          <p:nvPr/>
        </p:nvSpPr>
        <p:spPr>
          <a:xfrm>
            <a:off x="3505200" y="1752600"/>
            <a:ext cx="2057400" cy="1219200"/>
          </a:xfrm>
          <a:prstGeom prst="cloud">
            <a:avLst/>
          </a:prstGeom>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400" b="1" dirty="0" smtClean="0"/>
              <a:t>Network</a:t>
            </a:r>
            <a:endParaRPr lang="en-US" sz="1400" b="1" dirty="0"/>
          </a:p>
        </p:txBody>
      </p:sp>
      <p:cxnSp>
        <p:nvCxnSpPr>
          <p:cNvPr id="12" name="Straight Arrow Connector 11"/>
          <p:cNvCxnSpPr>
            <a:stCxn id="5" idx="1"/>
            <a:endCxn id="6" idx="3"/>
          </p:cNvCxnSpPr>
          <p:nvPr/>
        </p:nvCxnSpPr>
        <p:spPr>
          <a:xfrm flipH="1" flipV="1">
            <a:off x="2676478" y="2461464"/>
            <a:ext cx="3864194" cy="1"/>
          </a:xfrm>
          <a:prstGeom prst="straightConnector1">
            <a:avLst/>
          </a:prstGeom>
          <a:ln w="31750">
            <a:tailEnd type="triangle"/>
          </a:ln>
        </p:spPr>
        <p:style>
          <a:lnRef idx="2">
            <a:schemeClr val="accent2"/>
          </a:lnRef>
          <a:fillRef idx="0">
            <a:schemeClr val="accent2"/>
          </a:fillRef>
          <a:effectRef idx="1">
            <a:schemeClr val="accent2"/>
          </a:effectRef>
          <a:fontRef idx="minor">
            <a:schemeClr val="tx1"/>
          </a:fontRef>
        </p:style>
      </p:cxnSp>
      <p:pic>
        <p:nvPicPr>
          <p:cNvPr id="1026" name="Picture 2" descr="C:\Users\Mohammed\Desktop\rc_circuit8.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2115" y="2128734"/>
            <a:ext cx="1320559" cy="6100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ohammed\Desktop\Attacks\1443320257_Rock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987183" y="4930205"/>
            <a:ext cx="532964" cy="53296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ohammed\Desktop\Attacks\1443320276_Rocket_v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041641" y="5395196"/>
            <a:ext cx="566017" cy="5660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Mohammed\Desktop\Attacks\1443320257_Rock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591495" y="5436767"/>
            <a:ext cx="532964" cy="53296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969532" y="4267200"/>
            <a:ext cx="1167336" cy="338554"/>
          </a:xfrm>
          <a:prstGeom prst="rect">
            <a:avLst/>
          </a:prstGeom>
          <a:noFill/>
        </p:spPr>
        <p:txBody>
          <a:bodyPr wrap="square" rtlCol="0">
            <a:spAutoFit/>
          </a:bodyPr>
          <a:lstStyle/>
          <a:p>
            <a:pPr algn="ctr"/>
            <a:r>
              <a:rPr lang="en-US" sz="1600" b="1" dirty="0" smtClean="0"/>
              <a:t>Attacks</a:t>
            </a:r>
            <a:endParaRPr lang="en-US" sz="1600" b="1" dirty="0"/>
          </a:p>
        </p:txBody>
      </p:sp>
      <p:pic>
        <p:nvPicPr>
          <p:cNvPr id="24" name="Picture 3" descr="C:\Users\Mohammed\Desktop\Attacks\1443320257_Rock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550199" y="4897152"/>
            <a:ext cx="532964" cy="532964"/>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p:cNvSpPr/>
          <p:nvPr/>
        </p:nvSpPr>
        <p:spPr>
          <a:xfrm>
            <a:off x="1981200" y="4707523"/>
            <a:ext cx="1524000" cy="1447800"/>
          </a:xfrm>
          <a:prstGeom prst="ellipse">
            <a:avLst/>
          </a:prstGeom>
          <a:solidFill>
            <a:schemeClr val="accent6">
              <a:lumMod val="20000"/>
              <a:lumOff val="80000"/>
            </a:schemeClr>
          </a:solidFill>
          <a:ln w="28575">
            <a:solidFill>
              <a:schemeClr val="accent6">
                <a:lumMod val="75000"/>
              </a:schemeClr>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TextBox 28"/>
          <p:cNvSpPr txBox="1"/>
          <p:nvPr/>
        </p:nvSpPr>
        <p:spPr>
          <a:xfrm>
            <a:off x="2113205" y="4267200"/>
            <a:ext cx="1345668" cy="338554"/>
          </a:xfrm>
          <a:prstGeom prst="rect">
            <a:avLst/>
          </a:prstGeom>
          <a:noFill/>
        </p:spPr>
        <p:txBody>
          <a:bodyPr wrap="square" rtlCol="0">
            <a:spAutoFit/>
          </a:bodyPr>
          <a:lstStyle/>
          <a:p>
            <a:pPr algn="ctr"/>
            <a:r>
              <a:rPr lang="en-US" sz="1600" b="1" dirty="0" smtClean="0"/>
              <a:t>Weaknesses</a:t>
            </a:r>
            <a:endParaRPr lang="en-US" sz="1600" b="1" dirty="0"/>
          </a:p>
        </p:txBody>
      </p:sp>
      <p:pic>
        <p:nvPicPr>
          <p:cNvPr id="1030" name="Picture 6" descr="C:\Users\Mohammed\Desktop\Attacks\exclamation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0908" y="4924861"/>
            <a:ext cx="452153" cy="45215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ohammed\Desktop\Attacks\slo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0185" y="5523932"/>
            <a:ext cx="372876" cy="3728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ohammed\Desktop\Attacks\1443320652_Insect-robo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3165" y="492486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ohammed\Desktop\Attacks\Blue-Water-lea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90708" y="5464476"/>
            <a:ext cx="429491" cy="429491"/>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p:cNvSpPr/>
          <p:nvPr/>
        </p:nvSpPr>
        <p:spPr>
          <a:xfrm>
            <a:off x="3846575" y="3517731"/>
            <a:ext cx="1524000" cy="1447800"/>
          </a:xfrm>
          <a:prstGeom prst="ellipse">
            <a:avLst/>
          </a:prstGeom>
          <a:solidFill>
            <a:schemeClr val="accent3">
              <a:lumMod val="20000"/>
              <a:lumOff val="80000"/>
            </a:schemeClr>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TextBox 36"/>
          <p:cNvSpPr txBox="1"/>
          <p:nvPr/>
        </p:nvSpPr>
        <p:spPr>
          <a:xfrm>
            <a:off x="3694175" y="3077408"/>
            <a:ext cx="1828800" cy="338554"/>
          </a:xfrm>
          <a:prstGeom prst="rect">
            <a:avLst/>
          </a:prstGeom>
          <a:noFill/>
        </p:spPr>
        <p:txBody>
          <a:bodyPr wrap="square" rtlCol="0">
            <a:spAutoFit/>
          </a:bodyPr>
          <a:lstStyle/>
          <a:p>
            <a:pPr algn="ctr"/>
            <a:r>
              <a:rPr lang="en-US" sz="1600" b="1" dirty="0" smtClean="0"/>
              <a:t>Countermeasures</a:t>
            </a:r>
            <a:endParaRPr lang="en-US" sz="1600" b="1" dirty="0"/>
          </a:p>
        </p:txBody>
      </p:sp>
      <p:pic>
        <p:nvPicPr>
          <p:cNvPr id="1034" name="Picture 10" descr="C:\Users\Mohammed\Desktop\Attacks\1443321349_networking_icons-0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80163" y="3714777"/>
            <a:ext cx="409607" cy="40960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ohammed\Desktop\Attacks\1443321364_firewall.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68510" y="3662721"/>
            <a:ext cx="383862" cy="3838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ohammed\Desktop\Attacks\1443321382_Compute__Networking_copy_Amazon_VPC_VPN_Connection.png"/>
          <p:cNvPicPr>
            <a:picLocks noChangeAspect="1" noChangeArrowheads="1"/>
          </p:cNvPicPr>
          <p:nvPr/>
        </p:nvPicPr>
        <p:blipFill rotWithShape="1">
          <a:blip r:embed="rId13">
            <a:extLst>
              <a:ext uri="{28A0092B-C50C-407E-A947-70E740481C1C}">
                <a14:useLocalDpi xmlns:a14="http://schemas.microsoft.com/office/drawing/2010/main" val="0"/>
              </a:ext>
            </a:extLst>
          </a:blip>
          <a:srcRect l="21066" t="26133" r="15492" b="18424"/>
          <a:stretch/>
        </p:blipFill>
        <p:spPr bwMode="auto">
          <a:xfrm>
            <a:off x="4805437" y="4207795"/>
            <a:ext cx="421237" cy="36813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Mohammed\Desktop\Attacks\1443321401_intrusion_detection.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03329" y="4135583"/>
            <a:ext cx="387350" cy="3873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Mohammed\Desktop\Attacks\index.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4178" y="4540835"/>
            <a:ext cx="333375" cy="333375"/>
          </a:xfrm>
          <a:prstGeom prst="rect">
            <a:avLst/>
          </a:prstGeom>
          <a:noFill/>
          <a:extLst>
            <a:ext uri="{909E8E84-426E-40DD-AFC4-6F175D3DCCD1}">
              <a14:hiddenFill xmlns:a14="http://schemas.microsoft.com/office/drawing/2010/main">
                <a:solidFill>
                  <a:srgbClr val="FFFFFF"/>
                </a:solidFill>
              </a14:hiddenFill>
            </a:ext>
          </a:extLst>
        </p:spPr>
      </p:pic>
      <p:sp>
        <p:nvSpPr>
          <p:cNvPr id="19" name="Can 18"/>
          <p:cNvSpPr/>
          <p:nvPr/>
        </p:nvSpPr>
        <p:spPr>
          <a:xfrm rot="5400000">
            <a:off x="6003698" y="1944166"/>
            <a:ext cx="152402" cy="1034598"/>
          </a:xfrm>
          <a:prstGeom prst="can">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TextBox 47"/>
          <p:cNvSpPr txBox="1"/>
          <p:nvPr/>
        </p:nvSpPr>
        <p:spPr>
          <a:xfrm>
            <a:off x="609600" y="4858046"/>
            <a:ext cx="1219200" cy="954107"/>
          </a:xfrm>
          <a:prstGeom prst="rect">
            <a:avLst/>
          </a:prstGeom>
          <a:noFill/>
        </p:spPr>
        <p:txBody>
          <a:bodyPr wrap="square" rtlCol="0">
            <a:spAutoFit/>
          </a:bodyPr>
          <a:lstStyle/>
          <a:p>
            <a:pPr algn="ctr"/>
            <a:r>
              <a:rPr lang="en-US" sz="1400" dirty="0" smtClean="0"/>
              <a:t>Different hosts have different vulnerabilities</a:t>
            </a:r>
            <a:endParaRPr lang="en-US" sz="1400" dirty="0"/>
          </a:p>
        </p:txBody>
      </p:sp>
      <p:sp>
        <p:nvSpPr>
          <p:cNvPr id="49" name="TextBox 48"/>
          <p:cNvSpPr txBox="1"/>
          <p:nvPr/>
        </p:nvSpPr>
        <p:spPr>
          <a:xfrm>
            <a:off x="7383146" y="4858046"/>
            <a:ext cx="1227454" cy="1169551"/>
          </a:xfrm>
          <a:prstGeom prst="rect">
            <a:avLst/>
          </a:prstGeom>
          <a:noFill/>
        </p:spPr>
        <p:txBody>
          <a:bodyPr wrap="square" rtlCol="0">
            <a:spAutoFit/>
          </a:bodyPr>
          <a:lstStyle/>
          <a:p>
            <a:pPr algn="ctr"/>
            <a:r>
              <a:rPr lang="en-US" sz="1400" dirty="0" smtClean="0"/>
              <a:t>Different attacks targeting different vulnerabilities</a:t>
            </a:r>
            <a:endParaRPr lang="en-US" sz="1400" dirty="0"/>
          </a:p>
        </p:txBody>
      </p:sp>
      <p:sp>
        <p:nvSpPr>
          <p:cNvPr id="50" name="Can 49"/>
          <p:cNvSpPr/>
          <p:nvPr/>
        </p:nvSpPr>
        <p:spPr>
          <a:xfrm rot="5400000">
            <a:off x="4559479" y="4368413"/>
            <a:ext cx="170018" cy="2141023"/>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039" name="Picture 15" descr="C:\Users\Mohammed\Desktop\Attacks\1443322106_gnome-session-reboot.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59250" y="5080792"/>
            <a:ext cx="698650" cy="69865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3453884" y="5911386"/>
            <a:ext cx="245036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lIns="0" rIns="0" rtlCol="0">
            <a:spAutoFit/>
          </a:bodyPr>
          <a:lstStyle/>
          <a:p>
            <a:pPr algn="ctr"/>
            <a:r>
              <a:rPr lang="en-US" sz="1400" b="1" dirty="0" smtClean="0"/>
              <a:t>Which countermeasure provide the required resistance?</a:t>
            </a:r>
            <a:endParaRPr lang="en-US" sz="1400" b="1" dirty="0"/>
          </a:p>
        </p:txBody>
      </p:sp>
    </p:spTree>
    <p:extLst>
      <p:ext uri="{BB962C8B-B14F-4D97-AF65-F5344CB8AC3E}">
        <p14:creationId xmlns:p14="http://schemas.microsoft.com/office/powerpoint/2010/main" val="359759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03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5" grpId="0" animBg="1"/>
      <p:bldP spid="29" grpId="0"/>
      <p:bldP spid="36" grpId="0" animBg="1"/>
      <p:bldP spid="37" grpId="0"/>
      <p:bldP spid="19" grpId="0" animBg="1"/>
      <p:bldP spid="48" grpId="0"/>
      <p:bldP spid="49" grpId="0"/>
      <p:bldP spid="50" grpId="0" animBg="1"/>
      <p:bldP spid="5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or Current Implementation</a:t>
            </a:r>
            <a:endParaRPr lang="en-US" dirty="0"/>
          </a:p>
        </p:txBody>
      </p:sp>
      <p:sp>
        <p:nvSpPr>
          <p:cNvPr id="3" name="Content Placeholder 2"/>
          <p:cNvSpPr>
            <a:spLocks noGrp="1"/>
          </p:cNvSpPr>
          <p:nvPr>
            <p:ph idx="1"/>
          </p:nvPr>
        </p:nvSpPr>
        <p:spPr>
          <a:xfrm>
            <a:off x="457200" y="1600201"/>
            <a:ext cx="5105400" cy="2267240"/>
          </a:xfrm>
        </p:spPr>
        <p:txBody>
          <a:bodyPr>
            <a:normAutofit/>
          </a:bodyPr>
          <a:lstStyle/>
          <a:p>
            <a:r>
              <a:rPr lang="en-US" sz="2400" dirty="0" smtClean="0"/>
              <a:t>The resistance measures effectiveness is fixed.</a:t>
            </a:r>
          </a:p>
          <a:p>
            <a:pPr lvl="1"/>
            <a:r>
              <a:rPr lang="en-US" sz="2000" dirty="0" smtClean="0"/>
              <a:t>Same measures may have different resistance for different hosts.</a:t>
            </a:r>
          </a:p>
          <a:p>
            <a:pPr lvl="1"/>
            <a:r>
              <a:rPr lang="en-US" sz="2000" dirty="0" smtClean="0"/>
              <a:t>Based on the vulnerabilities.</a:t>
            </a:r>
          </a:p>
          <a:p>
            <a:pPr lvl="1"/>
            <a:endParaRPr lang="en-US" sz="2000" dirty="0" smtClean="0"/>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44</a:t>
            </a:fld>
            <a:endParaRPr lang="en-US" dirty="0"/>
          </a:p>
        </p:txBody>
      </p:sp>
      <p:graphicFrame>
        <p:nvGraphicFramePr>
          <p:cNvPr id="5" name="Table 4"/>
          <p:cNvGraphicFramePr>
            <a:graphicFrameLocks noGrp="1"/>
          </p:cNvGraphicFramePr>
          <p:nvPr>
            <p:extLst/>
          </p:nvPr>
        </p:nvGraphicFramePr>
        <p:xfrm>
          <a:off x="5410200" y="1676400"/>
          <a:ext cx="3276600" cy="1676400"/>
        </p:xfrm>
        <a:graphic>
          <a:graphicData uri="http://schemas.openxmlformats.org/drawingml/2006/table">
            <a:tbl>
              <a:tblPr firstRow="1" bandRow="1">
                <a:tableStyleId>{F5AB1C69-6EDB-4FF4-983F-18BD219EF322}</a:tableStyleId>
              </a:tblPr>
              <a:tblGrid>
                <a:gridCol w="20574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215554">
                <a:tc>
                  <a:txBody>
                    <a:bodyPr/>
                    <a:lstStyle/>
                    <a:p>
                      <a:r>
                        <a:rPr lang="en-US" sz="1600" dirty="0" smtClean="0"/>
                        <a:t>Countermeasure</a:t>
                      </a:r>
                      <a:endParaRPr lang="en-US" sz="1600" dirty="0"/>
                    </a:p>
                  </a:txBody>
                  <a:tcPr/>
                </a:tc>
                <a:tc>
                  <a:txBody>
                    <a:bodyPr/>
                    <a:lstStyle/>
                    <a:p>
                      <a:r>
                        <a:rPr lang="en-US" sz="1600" dirty="0" smtClean="0"/>
                        <a:t>Resistance</a:t>
                      </a:r>
                      <a:endParaRPr lang="en-US" sz="1600" dirty="0"/>
                    </a:p>
                  </a:txBody>
                  <a:tcPr/>
                </a:tc>
                <a:extLst>
                  <a:ext uri="{0D108BD9-81ED-4DB2-BD59-A6C34878D82A}">
                    <a16:rowId xmlns:a16="http://schemas.microsoft.com/office/drawing/2014/main" val="10000"/>
                  </a:ext>
                </a:extLst>
              </a:tr>
              <a:tr h="215554">
                <a:tc>
                  <a:txBody>
                    <a:bodyPr/>
                    <a:lstStyle/>
                    <a:p>
                      <a:r>
                        <a:rPr lang="en-US" sz="1600" dirty="0" smtClean="0"/>
                        <a:t>Firewall</a:t>
                      </a:r>
                      <a:endParaRPr lang="en-US" sz="1600" dirty="0"/>
                    </a:p>
                  </a:txBody>
                  <a:tcPr/>
                </a:tc>
                <a:tc>
                  <a:txBody>
                    <a:bodyPr/>
                    <a:lstStyle/>
                    <a:p>
                      <a:r>
                        <a:rPr lang="en-US" sz="1600" dirty="0" smtClean="0"/>
                        <a:t>1.0</a:t>
                      </a:r>
                      <a:endParaRPr lang="en-US" sz="1600" dirty="0"/>
                    </a:p>
                  </a:txBody>
                  <a:tcPr/>
                </a:tc>
                <a:extLst>
                  <a:ext uri="{0D108BD9-81ED-4DB2-BD59-A6C34878D82A}">
                    <a16:rowId xmlns:a16="http://schemas.microsoft.com/office/drawing/2014/main" val="10001"/>
                  </a:ext>
                </a:extLst>
              </a:tr>
              <a:tr h="215554">
                <a:tc>
                  <a:txBody>
                    <a:bodyPr/>
                    <a:lstStyle/>
                    <a:p>
                      <a:r>
                        <a:rPr lang="en-US" sz="1600" dirty="0" smtClean="0"/>
                        <a:t>IDS</a:t>
                      </a:r>
                      <a:endParaRPr lang="en-US" sz="1600" dirty="0"/>
                    </a:p>
                  </a:txBody>
                  <a:tcPr/>
                </a:tc>
                <a:tc>
                  <a:txBody>
                    <a:bodyPr/>
                    <a:lstStyle/>
                    <a:p>
                      <a:r>
                        <a:rPr lang="en-US" sz="1600" dirty="0" smtClean="0"/>
                        <a:t>0.5</a:t>
                      </a:r>
                      <a:endParaRPr lang="en-US" sz="1600" dirty="0"/>
                    </a:p>
                  </a:txBody>
                  <a:tcPr/>
                </a:tc>
                <a:extLst>
                  <a:ext uri="{0D108BD9-81ED-4DB2-BD59-A6C34878D82A}">
                    <a16:rowId xmlns:a16="http://schemas.microsoft.com/office/drawing/2014/main" val="10002"/>
                  </a:ext>
                </a:extLst>
              </a:tr>
              <a:tr h="215554">
                <a:tc>
                  <a:txBody>
                    <a:bodyPr/>
                    <a:lstStyle/>
                    <a:p>
                      <a:r>
                        <a:rPr lang="en-US" sz="1600" dirty="0" err="1" smtClean="0"/>
                        <a:t>IPSec</a:t>
                      </a:r>
                      <a:r>
                        <a:rPr lang="en-US" sz="1600" dirty="0" smtClean="0"/>
                        <a:t> (Encryption)</a:t>
                      </a:r>
                      <a:endParaRPr lang="en-US" sz="1600" dirty="0"/>
                    </a:p>
                  </a:txBody>
                  <a:tcPr/>
                </a:tc>
                <a:tc>
                  <a:txBody>
                    <a:bodyPr/>
                    <a:lstStyle/>
                    <a:p>
                      <a:r>
                        <a:rPr lang="en-US" sz="1600" dirty="0" smtClean="0"/>
                        <a:t>0.7</a:t>
                      </a:r>
                      <a:endParaRPr lang="en-US" sz="1600" dirty="0"/>
                    </a:p>
                  </a:txBody>
                  <a:tcPr/>
                </a:tc>
                <a:extLst>
                  <a:ext uri="{0D108BD9-81ED-4DB2-BD59-A6C34878D82A}">
                    <a16:rowId xmlns:a16="http://schemas.microsoft.com/office/drawing/2014/main" val="10003"/>
                  </a:ext>
                </a:extLst>
              </a:tr>
              <a:tr h="215554">
                <a:tc>
                  <a:txBody>
                    <a:bodyPr/>
                    <a:lstStyle/>
                    <a:p>
                      <a:r>
                        <a:rPr lang="en-US" sz="1600" dirty="0" smtClean="0"/>
                        <a:t>Other in the network</a:t>
                      </a:r>
                      <a:endParaRPr lang="en-US" sz="1600" dirty="0"/>
                    </a:p>
                  </a:txBody>
                  <a:tcPr/>
                </a:tc>
                <a:tc>
                  <a:txBody>
                    <a:bodyPr/>
                    <a:lstStyle/>
                    <a:p>
                      <a:r>
                        <a:rPr lang="en-US" sz="1600" dirty="0" smtClean="0"/>
                        <a:t>…</a:t>
                      </a:r>
                      <a:endParaRPr lang="en-US" sz="1600" dirty="0"/>
                    </a:p>
                  </a:txBody>
                  <a:tcPr/>
                </a:tc>
                <a:extLst>
                  <a:ext uri="{0D108BD9-81ED-4DB2-BD59-A6C34878D82A}">
                    <a16:rowId xmlns:a16="http://schemas.microsoft.com/office/drawing/2014/main" val="10004"/>
                  </a:ext>
                </a:extLst>
              </a:tr>
            </a:tbl>
          </a:graphicData>
        </a:graphic>
      </p:graphicFrame>
      <p:sp>
        <p:nvSpPr>
          <p:cNvPr id="7" name="Oval 6"/>
          <p:cNvSpPr/>
          <p:nvPr/>
        </p:nvSpPr>
        <p:spPr>
          <a:xfrm>
            <a:off x="7619818" y="5181600"/>
            <a:ext cx="501176"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1000" b="1" dirty="0" smtClean="0"/>
              <a:t>Target</a:t>
            </a:r>
          </a:p>
          <a:p>
            <a:pPr algn="ctr"/>
            <a:r>
              <a:rPr lang="en-US" sz="1000" b="1" dirty="0"/>
              <a:t>1</a:t>
            </a:r>
          </a:p>
        </p:txBody>
      </p:sp>
      <p:sp>
        <p:nvSpPr>
          <p:cNvPr id="13" name="Oval 12"/>
          <p:cNvSpPr/>
          <p:nvPr/>
        </p:nvSpPr>
        <p:spPr>
          <a:xfrm>
            <a:off x="6934200" y="3767792"/>
            <a:ext cx="381000" cy="381000"/>
          </a:xfrm>
          <a:prstGeom prst="ellipse">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200" b="1" dirty="0" err="1" smtClean="0"/>
              <a:t>ts</a:t>
            </a:r>
            <a:endParaRPr lang="en-US" sz="1000" b="1" dirty="0"/>
          </a:p>
        </p:txBody>
      </p:sp>
      <p:cxnSp>
        <p:nvCxnSpPr>
          <p:cNvPr id="14" name="Straight Arrow Connector 13"/>
          <p:cNvCxnSpPr>
            <a:stCxn id="13" idx="5"/>
            <a:endCxn id="7" idx="0"/>
          </p:cNvCxnSpPr>
          <p:nvPr/>
        </p:nvCxnSpPr>
        <p:spPr>
          <a:xfrm>
            <a:off x="7259404" y="4092996"/>
            <a:ext cx="611002" cy="1088604"/>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pic>
        <p:nvPicPr>
          <p:cNvPr id="22" name="Picture 3" descr="C:\Dropbox\Work\SPA\src\images\i_i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949" y="4446798"/>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6172200" y="5181600"/>
            <a:ext cx="501176"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1000" b="1" dirty="0" smtClean="0"/>
              <a:t>Target</a:t>
            </a:r>
          </a:p>
          <a:p>
            <a:pPr algn="ctr"/>
            <a:r>
              <a:rPr lang="en-US" sz="1000" b="1" dirty="0" smtClean="0"/>
              <a:t>2</a:t>
            </a:r>
            <a:endParaRPr lang="en-US" sz="1000" b="1" dirty="0"/>
          </a:p>
        </p:txBody>
      </p:sp>
      <p:cxnSp>
        <p:nvCxnSpPr>
          <p:cNvPr id="23" name="Straight Arrow Connector 22"/>
          <p:cNvCxnSpPr>
            <a:stCxn id="13" idx="3"/>
            <a:endCxn id="21" idx="0"/>
          </p:cNvCxnSpPr>
          <p:nvPr/>
        </p:nvCxnSpPr>
        <p:spPr>
          <a:xfrm flipH="1">
            <a:off x="6422788" y="4092996"/>
            <a:ext cx="567208" cy="1088604"/>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pic>
        <p:nvPicPr>
          <p:cNvPr id="25" name="Picture 3" descr="C:\Dropbox\Work\SPA\src\images\i_i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446798"/>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Dropbox\Shared\Ehab\Icons Lib\che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2949" y="4150931"/>
            <a:ext cx="511767" cy="5117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ropbox\Shared\Ehab\Icons Lib\1410998461_Cance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199" y="4220282"/>
            <a:ext cx="417015" cy="41701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5650205" y="5799668"/>
            <a:ext cx="1545166" cy="461665"/>
          </a:xfrm>
          <a:prstGeom prst="rect">
            <a:avLst/>
          </a:prstGeom>
        </p:spPr>
        <p:txBody>
          <a:bodyPr wrap="square">
            <a:spAutoFit/>
          </a:bodyPr>
          <a:lstStyle/>
          <a:p>
            <a:pPr algn="ctr" fontAlgn="b"/>
            <a:r>
              <a:rPr lang="en-US" sz="1200" b="1" dirty="0"/>
              <a:t>CWE-326: </a:t>
            </a:r>
            <a:r>
              <a:rPr lang="en-US" sz="1200" dirty="0"/>
              <a:t>Inadequate Encryption Strength</a:t>
            </a:r>
            <a:endParaRPr lang="en-US" sz="1200" dirty="0">
              <a:effectLst/>
            </a:endParaRPr>
          </a:p>
        </p:txBody>
      </p:sp>
      <p:sp>
        <p:nvSpPr>
          <p:cNvPr id="33" name="Rectangle 32"/>
          <p:cNvSpPr/>
          <p:nvPr/>
        </p:nvSpPr>
        <p:spPr>
          <a:xfrm>
            <a:off x="7370234" y="5787201"/>
            <a:ext cx="1545166" cy="461665"/>
          </a:xfrm>
          <a:prstGeom prst="rect">
            <a:avLst/>
          </a:prstGeom>
        </p:spPr>
        <p:txBody>
          <a:bodyPr wrap="square">
            <a:spAutoFit/>
          </a:bodyPr>
          <a:lstStyle/>
          <a:p>
            <a:pPr fontAlgn="b"/>
            <a:r>
              <a:rPr lang="en-US" sz="1200" b="1" dirty="0"/>
              <a:t>CWE-20: </a:t>
            </a:r>
            <a:r>
              <a:rPr lang="en-US" sz="1200" dirty="0"/>
              <a:t>Improper Input Validation</a:t>
            </a:r>
            <a:endParaRPr lang="en-US" sz="1200" dirty="0">
              <a:effectLst/>
            </a:endParaRPr>
          </a:p>
        </p:txBody>
      </p:sp>
      <p:sp>
        <p:nvSpPr>
          <p:cNvPr id="32" name="Rectangle 31"/>
          <p:cNvSpPr/>
          <p:nvPr/>
        </p:nvSpPr>
        <p:spPr>
          <a:xfrm>
            <a:off x="711200" y="3886200"/>
            <a:ext cx="4546600" cy="86177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
            <a:r>
              <a:rPr lang="en-US" b="1" u="sng" dirty="0"/>
              <a:t>CWE-20: Improper Input </a:t>
            </a:r>
            <a:r>
              <a:rPr lang="en-US" b="1" u="sng" dirty="0" smtClean="0"/>
              <a:t>Validation</a:t>
            </a:r>
          </a:p>
          <a:p>
            <a:pPr fontAlgn="b"/>
            <a:endParaRPr lang="en-US" sz="1200" b="1" u="sng" dirty="0" smtClean="0"/>
          </a:p>
          <a:p>
            <a:pPr fontAlgn="b"/>
            <a:r>
              <a:rPr lang="en-US" dirty="0"/>
              <a:t>Detection Methods: Inspection </a:t>
            </a:r>
            <a:endParaRPr lang="en-US" b="1" dirty="0">
              <a:effectLst/>
            </a:endParaRPr>
          </a:p>
        </p:txBody>
      </p:sp>
      <p:sp>
        <p:nvSpPr>
          <p:cNvPr id="34" name="Rectangle 33"/>
          <p:cNvSpPr/>
          <p:nvPr/>
        </p:nvSpPr>
        <p:spPr>
          <a:xfrm>
            <a:off x="711200" y="5023485"/>
            <a:ext cx="4546600" cy="110799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u="sng" dirty="0"/>
              <a:t>CWE-326: Inadequate Encryption </a:t>
            </a:r>
            <a:r>
              <a:rPr lang="en-US" b="1" u="sng" dirty="0" smtClean="0"/>
              <a:t>Strength</a:t>
            </a:r>
          </a:p>
          <a:p>
            <a:endParaRPr lang="en-US" sz="1200" dirty="0" smtClean="0"/>
          </a:p>
          <a:p>
            <a:r>
              <a:rPr lang="en-US" dirty="0" smtClean="0"/>
              <a:t>Use </a:t>
            </a:r>
            <a:r>
              <a:rPr lang="en-US" dirty="0"/>
              <a:t>a cryptographic algorithm that is currently considered to be strong by experts in the field.</a:t>
            </a:r>
          </a:p>
        </p:txBody>
      </p:sp>
    </p:spTree>
    <p:extLst>
      <p:ext uri="{BB962C8B-B14F-4D97-AF65-F5344CB8AC3E}">
        <p14:creationId xmlns:p14="http://schemas.microsoft.com/office/powerpoint/2010/main" val="2697409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entagon 24"/>
          <p:cNvSpPr/>
          <p:nvPr/>
        </p:nvSpPr>
        <p:spPr>
          <a:xfrm flipH="1" flipV="1">
            <a:off x="5284665" y="3416668"/>
            <a:ext cx="698883" cy="650401"/>
          </a:xfrm>
          <a:prstGeom prst="homePlate">
            <a:avLst>
              <a:gd name="adj" fmla="val 37890"/>
            </a:avLst>
          </a:prstGeom>
          <a:gradFill>
            <a:gsLst>
              <a:gs pos="0">
                <a:srgbClr val="EAE7C8"/>
              </a:gs>
              <a:gs pos="100000">
                <a:srgbClr val="F5F4E7"/>
              </a:gs>
            </a:gsLst>
          </a:gradFill>
          <a:ln>
            <a:solidFill>
              <a:srgbClr val="938A3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a:p>
        </p:txBody>
      </p:sp>
      <p:graphicFrame>
        <p:nvGraphicFramePr>
          <p:cNvPr id="31" name="Table 30"/>
          <p:cNvGraphicFramePr>
            <a:graphicFrameLocks noGrp="1"/>
          </p:cNvGraphicFramePr>
          <p:nvPr>
            <p:extLst/>
          </p:nvPr>
        </p:nvGraphicFramePr>
        <p:xfrm>
          <a:off x="5734052" y="2916225"/>
          <a:ext cx="2666998" cy="1651286"/>
        </p:xfrm>
        <a:graphic>
          <a:graphicData uri="http://schemas.openxmlformats.org/drawingml/2006/table">
            <a:tbl>
              <a:tblPr firstRow="1" bandRow="1">
                <a:effectLst>
                  <a:outerShdw blurRad="50800" dist="38100" dir="8100000" algn="tr" rotWithShape="0">
                    <a:prstClr val="black">
                      <a:alpha val="40000"/>
                    </a:prstClr>
                  </a:outerShdw>
                </a:effectLst>
                <a:tableStyleId>{0505E3EF-67EA-436B-97B2-0124C06EBD24}</a:tableStyleId>
              </a:tblPr>
              <a:tblGrid>
                <a:gridCol w="1028699">
                  <a:extLst>
                    <a:ext uri="{9D8B030D-6E8A-4147-A177-3AD203B41FA5}">
                      <a16:colId xmlns:a16="http://schemas.microsoft.com/office/drawing/2014/main" val="20000"/>
                    </a:ext>
                  </a:extLst>
                </a:gridCol>
                <a:gridCol w="102753">
                  <a:extLst>
                    <a:ext uri="{9D8B030D-6E8A-4147-A177-3AD203B41FA5}">
                      <a16:colId xmlns:a16="http://schemas.microsoft.com/office/drawing/2014/main" val="20001"/>
                    </a:ext>
                  </a:extLst>
                </a:gridCol>
                <a:gridCol w="404091">
                  <a:extLst>
                    <a:ext uri="{9D8B030D-6E8A-4147-A177-3AD203B41FA5}">
                      <a16:colId xmlns:a16="http://schemas.microsoft.com/office/drawing/2014/main" val="20002"/>
                    </a:ext>
                  </a:extLst>
                </a:gridCol>
                <a:gridCol w="140856">
                  <a:extLst>
                    <a:ext uri="{9D8B030D-6E8A-4147-A177-3AD203B41FA5}">
                      <a16:colId xmlns:a16="http://schemas.microsoft.com/office/drawing/2014/main" val="20003"/>
                    </a:ext>
                  </a:extLst>
                </a:gridCol>
                <a:gridCol w="263235">
                  <a:extLst>
                    <a:ext uri="{9D8B030D-6E8A-4147-A177-3AD203B41FA5}">
                      <a16:colId xmlns:a16="http://schemas.microsoft.com/office/drawing/2014/main" val="20004"/>
                    </a:ext>
                  </a:extLst>
                </a:gridCol>
                <a:gridCol w="727364">
                  <a:extLst>
                    <a:ext uri="{9D8B030D-6E8A-4147-A177-3AD203B41FA5}">
                      <a16:colId xmlns:a16="http://schemas.microsoft.com/office/drawing/2014/main" val="20005"/>
                    </a:ext>
                  </a:extLst>
                </a:gridCol>
              </a:tblGrid>
              <a:tr h="154903">
                <a:tc gridSpan="6">
                  <a:txBody>
                    <a:bodyPr/>
                    <a:lstStyle/>
                    <a:p>
                      <a:pPr algn="l"/>
                      <a:r>
                        <a:rPr lang="en-US" sz="1200" b="1" dirty="0" smtClean="0">
                          <a:solidFill>
                            <a:sysClr val="windowText" lastClr="000000"/>
                          </a:solidFill>
                        </a:rPr>
                        <a:t>Host-based</a:t>
                      </a:r>
                      <a:r>
                        <a:rPr lang="en-US" sz="1200" b="1" baseline="0" dirty="0" smtClean="0">
                          <a:solidFill>
                            <a:sysClr val="windowText" lastClr="000000"/>
                          </a:solidFill>
                        </a:rPr>
                        <a:t> Fixes</a:t>
                      </a:r>
                      <a:endParaRPr lang="en-US" sz="1200" b="1" dirty="0">
                        <a:solidFill>
                          <a:sysClr val="windowText" lastClr="000000"/>
                        </a:solidFill>
                      </a:endParaRPr>
                    </a:p>
                  </a:txBody>
                  <a:tcPr marL="0" marR="0" marT="0" marB="0">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903">
                <a:tc gridSpan="2">
                  <a:txBody>
                    <a:bodyPr/>
                    <a:lstStyle/>
                    <a:p>
                      <a:pPr algn="l"/>
                      <a:r>
                        <a:rPr lang="en-US" sz="1200" b="1" dirty="0" smtClean="0">
                          <a:solidFill>
                            <a:sysClr val="windowText" lastClr="000000"/>
                          </a:solidFill>
                        </a:rPr>
                        <a:t>Vulnerability</a:t>
                      </a:r>
                      <a:endParaRPr lang="en-US" sz="1200" b="1" dirty="0">
                        <a:solidFill>
                          <a:sysClr val="windowText" lastClr="000000"/>
                        </a:solidFill>
                      </a:endParaRPr>
                    </a:p>
                  </a:txBody>
                  <a:tcPr marL="0" marR="0" marT="0" marB="0">
                    <a:solidFill>
                      <a:schemeClr val="bg2"/>
                    </a:solidFill>
                  </a:tcPr>
                </a:tc>
                <a:tc hMerge="1">
                  <a:txBody>
                    <a:bodyPr/>
                    <a:lstStyle/>
                    <a:p>
                      <a:endParaRPr lang="en-US"/>
                    </a:p>
                  </a:txBody>
                  <a:tcPr/>
                </a:tc>
                <a:tc>
                  <a:txBody>
                    <a:bodyPr/>
                    <a:lstStyle/>
                    <a:p>
                      <a:pPr algn="l"/>
                      <a:r>
                        <a:rPr lang="en-US" sz="1200" b="1" dirty="0" smtClean="0">
                          <a:solidFill>
                            <a:sysClr val="windowText" lastClr="000000"/>
                          </a:solidFill>
                        </a:rPr>
                        <a:t>Fix</a:t>
                      </a:r>
                      <a:endParaRPr lang="en-US" sz="1200" b="1" dirty="0">
                        <a:solidFill>
                          <a:sysClr val="windowText" lastClr="000000"/>
                        </a:solidFill>
                      </a:endParaRPr>
                    </a:p>
                  </a:txBody>
                  <a:tcPr marL="0" marR="0" marT="0" marB="0">
                    <a:solidFill>
                      <a:schemeClr val="bg2"/>
                    </a:solidFill>
                  </a:tcPr>
                </a:tc>
                <a:tc gridSpan="2">
                  <a:txBody>
                    <a:bodyPr/>
                    <a:lstStyle/>
                    <a:p>
                      <a:pPr algn="l"/>
                      <a:r>
                        <a:rPr lang="en-US" sz="1200" b="1" dirty="0" smtClean="0">
                          <a:solidFill>
                            <a:sysClr val="windowText" lastClr="000000"/>
                          </a:solidFill>
                        </a:rPr>
                        <a:t>Cost</a:t>
                      </a:r>
                      <a:endParaRPr lang="en-US" sz="1200" b="1" dirty="0">
                        <a:solidFill>
                          <a:sysClr val="windowText" lastClr="000000"/>
                        </a:solidFill>
                      </a:endParaRPr>
                    </a:p>
                  </a:txBody>
                  <a:tcPr marL="0" marR="0" marT="0" marB="0">
                    <a:solidFill>
                      <a:schemeClr val="bg2"/>
                    </a:solidFill>
                  </a:tcPr>
                </a:tc>
                <a:tc hMerge="1">
                  <a:txBody>
                    <a:bodyPr/>
                    <a:lstStyle/>
                    <a:p>
                      <a:endParaRPr lang="en-US"/>
                    </a:p>
                  </a:txBody>
                  <a:tcPr/>
                </a:tc>
                <a:tc>
                  <a:txBody>
                    <a:bodyPr/>
                    <a:lstStyle/>
                    <a:p>
                      <a:pPr algn="l"/>
                      <a:r>
                        <a:rPr lang="en-US" sz="1200" b="1" kern="1200" dirty="0" smtClean="0">
                          <a:solidFill>
                            <a:sysClr val="windowText" lastClr="000000"/>
                          </a:solidFill>
                          <a:latin typeface="+mn-lt"/>
                          <a:ea typeface="+mn-ea"/>
                          <a:cs typeface="+mn-cs"/>
                        </a:rPr>
                        <a:t>Disruption</a:t>
                      </a:r>
                      <a:endParaRPr lang="en-US" sz="1200" b="1" kern="1200" dirty="0">
                        <a:solidFill>
                          <a:sysClr val="windowText" lastClr="000000"/>
                        </a:solidFill>
                        <a:latin typeface="+mn-lt"/>
                        <a:ea typeface="+mn-ea"/>
                        <a:cs typeface="+mn-cs"/>
                      </a:endParaRPr>
                    </a:p>
                  </a:txBody>
                  <a:tcPr marL="0" marR="0" marT="0" marB="0">
                    <a:solidFill>
                      <a:schemeClr val="bg2"/>
                    </a:solidFill>
                  </a:tcPr>
                </a:tc>
                <a:extLst>
                  <a:ext uri="{0D108BD9-81ED-4DB2-BD59-A6C34878D82A}">
                    <a16:rowId xmlns:a16="http://schemas.microsoft.com/office/drawing/2014/main" val="10001"/>
                  </a:ext>
                </a:extLst>
              </a:tr>
              <a:tr h="1549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CVE-2015-4760</a:t>
                      </a:r>
                    </a:p>
                  </a:txBody>
                  <a:tcPr marL="0" marR="0" marT="0" marB="0">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Fix-1</a:t>
                      </a:r>
                    </a:p>
                  </a:txBody>
                  <a:tcPr marL="0" marR="0" marT="0" marB="0">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250</a:t>
                      </a:r>
                    </a:p>
                  </a:txBody>
                  <a:tcPr marL="0" marR="0" marT="0" marB="0">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0.78</a:t>
                      </a:r>
                    </a:p>
                  </a:txBody>
                  <a:tcPr marL="0" marR="0" marT="0" marB="0">
                    <a:solidFill>
                      <a:schemeClr val="bg1"/>
                    </a:solidFill>
                  </a:tcPr>
                </a:tc>
                <a:extLst>
                  <a:ext uri="{0D108BD9-81ED-4DB2-BD59-A6C34878D82A}">
                    <a16:rowId xmlns:a16="http://schemas.microsoft.com/office/drawing/2014/main" val="10002"/>
                  </a:ext>
                </a:extLst>
              </a:tr>
              <a:tr h="1549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ysClr val="windowText" lastClr="000000"/>
                        </a:solidFill>
                      </a:endParaRPr>
                    </a:p>
                  </a:txBody>
                  <a:tcPr marL="0" marR="0" marT="0" marB="0">
                    <a:solidFill>
                      <a:schemeClr val="bg1"/>
                    </a:solidFill>
                  </a:tcPr>
                </a:tc>
                <a:tc hMerge="1">
                  <a:txBody>
                    <a:bodyPr/>
                    <a:lstStyle/>
                    <a:p>
                      <a:endParaRPr lang="en-US"/>
                    </a:p>
                  </a:txBody>
                  <a:tcPr/>
                </a:tc>
                <a:tc>
                  <a:txBody>
                    <a:bodyPr/>
                    <a:lstStyle/>
                    <a:p>
                      <a:pPr algn="l"/>
                      <a:r>
                        <a:rPr lang="en-US" sz="1200" b="0" dirty="0" smtClean="0">
                          <a:solidFill>
                            <a:sysClr val="windowText" lastClr="000000"/>
                          </a:solidFill>
                        </a:rPr>
                        <a:t>Fix-2</a:t>
                      </a:r>
                      <a:endParaRPr lang="en-US" sz="1200" b="0" dirty="0">
                        <a:solidFill>
                          <a:sysClr val="windowText" lastClr="000000"/>
                        </a:solidFill>
                      </a:endParaRPr>
                    </a:p>
                  </a:txBody>
                  <a:tcPr marL="0" marR="0" marT="0" marB="0">
                    <a:solidFill>
                      <a:schemeClr val="bg1"/>
                    </a:solidFill>
                  </a:tcPr>
                </a:tc>
                <a:tc gridSpan="2">
                  <a:txBody>
                    <a:bodyPr/>
                    <a:lstStyle/>
                    <a:p>
                      <a:pPr algn="l"/>
                      <a:r>
                        <a:rPr lang="en-US" sz="1200" b="0" dirty="0" smtClean="0">
                          <a:solidFill>
                            <a:sysClr val="windowText" lastClr="000000"/>
                          </a:solidFill>
                        </a:rPr>
                        <a:t>0.66</a:t>
                      </a:r>
                      <a:endParaRPr lang="en-US" sz="1200" b="0" dirty="0">
                        <a:solidFill>
                          <a:sysClr val="windowText" lastClr="000000"/>
                        </a:solidFill>
                      </a:endParaRPr>
                    </a:p>
                  </a:txBody>
                  <a:tcPr marL="0" marR="0" marT="0" marB="0">
                    <a:solidFill>
                      <a:schemeClr val="bg1"/>
                    </a:solidFill>
                  </a:tcPr>
                </a:tc>
                <a:tc hMerge="1">
                  <a:txBody>
                    <a:bodyPr/>
                    <a:lstStyle/>
                    <a:p>
                      <a:endParaRPr lang="en-US"/>
                    </a:p>
                  </a:txBody>
                  <a:tcPr/>
                </a:tc>
                <a:tc>
                  <a:txBody>
                    <a:bodyPr/>
                    <a:lstStyle/>
                    <a:p>
                      <a:pPr algn="l"/>
                      <a:r>
                        <a:rPr lang="en-US" sz="1200" b="0" dirty="0" smtClean="0">
                          <a:solidFill>
                            <a:sysClr val="windowText" lastClr="000000"/>
                          </a:solidFill>
                        </a:rPr>
                        <a:t>0.48</a:t>
                      </a:r>
                      <a:endParaRPr lang="en-US" sz="1200" b="0" dirty="0">
                        <a:solidFill>
                          <a:sysClr val="windowText" lastClr="000000"/>
                        </a:solidFill>
                      </a:endParaRPr>
                    </a:p>
                  </a:txBody>
                  <a:tcPr marL="0" marR="0" marT="0" marB="0">
                    <a:solidFill>
                      <a:schemeClr val="bg1"/>
                    </a:solidFill>
                  </a:tcPr>
                </a:tc>
                <a:extLst>
                  <a:ext uri="{0D108BD9-81ED-4DB2-BD59-A6C34878D82A}">
                    <a16:rowId xmlns:a16="http://schemas.microsoft.com/office/drawing/2014/main" val="10003"/>
                  </a:ext>
                </a:extLst>
              </a:tr>
              <a:tr h="14199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CVE-2015-5600</a:t>
                      </a:r>
                    </a:p>
                  </a:txBody>
                  <a:tcPr marL="0" marR="0" marT="0" marB="0">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Fix-1</a:t>
                      </a:r>
                    </a:p>
                  </a:txBody>
                  <a:tcPr marL="0" marR="0" marT="0" marB="0">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0.275</a:t>
                      </a:r>
                    </a:p>
                  </a:txBody>
                  <a:tcPr marL="0" marR="0" marT="0" marB="0">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0.3</a:t>
                      </a:r>
                    </a:p>
                  </a:txBody>
                  <a:tcPr marL="0" marR="0" marT="0" marB="0">
                    <a:solidFill>
                      <a:schemeClr val="bg1"/>
                    </a:solidFill>
                  </a:tcPr>
                </a:tc>
                <a:extLst>
                  <a:ext uri="{0D108BD9-81ED-4DB2-BD59-A6C34878D82A}">
                    <a16:rowId xmlns:a16="http://schemas.microsoft.com/office/drawing/2014/main" val="10004"/>
                  </a:ext>
                </a:extLst>
              </a:tr>
              <a:tr h="154903">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ysClr val="windowText" lastClr="000000"/>
                          </a:solidFill>
                          <a:latin typeface="+mn-lt"/>
                          <a:ea typeface="+mn-ea"/>
                          <a:cs typeface="+mn-cs"/>
                        </a:rPr>
                        <a:t>Network-based countermeasures</a:t>
                      </a:r>
                    </a:p>
                  </a:txBody>
                  <a:tcPr marL="0" marR="0" marT="0" marB="0">
                    <a:solidFill>
                      <a:srgbClr val="EEECE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3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Countermeasure</a:t>
                      </a:r>
                    </a:p>
                  </a:txBody>
                  <a:tcPr marL="0" marR="0" marT="0" marB="0">
                    <a:solidFill>
                      <a:srgbClr val="EEECE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Resistance</a:t>
                      </a:r>
                    </a:p>
                  </a:txBody>
                  <a:tcPr marL="0" marR="0" marT="0" marB="0">
                    <a:solidFill>
                      <a:srgbClr val="EEECE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marL="0" marR="0" marT="0" marB="0">
                    <a:solidFill>
                      <a:srgbClr val="EEECE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marL="0" marR="0" marT="0" marB="0">
                    <a:solidFill>
                      <a:srgbClr val="EEECE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Cost</a:t>
                      </a:r>
                    </a:p>
                  </a:txBody>
                  <a:tcPr marL="0" marR="0" marT="0" marB="0">
                    <a:solidFill>
                      <a:srgbClr val="EEECE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Disruption</a:t>
                      </a:r>
                    </a:p>
                  </a:txBody>
                  <a:tcPr marL="0" marR="0" marT="0" marB="0">
                    <a:solidFill>
                      <a:srgbClr val="EEECE1"/>
                    </a:solidFill>
                  </a:tcPr>
                </a:tc>
                <a:extLst>
                  <a:ext uri="{0D108BD9-81ED-4DB2-BD59-A6C34878D82A}">
                    <a16:rowId xmlns:a16="http://schemas.microsoft.com/office/drawing/2014/main" val="10006"/>
                  </a:ext>
                </a:extLst>
              </a:tr>
              <a:tr h="141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Firewall</a:t>
                      </a:r>
                    </a:p>
                  </a:txBody>
                  <a:tcPr marL="0" marR="0" marT="0" marB="0">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1</a:t>
                      </a:r>
                    </a:p>
                  </a:txBody>
                  <a:tcPr marL="0" marR="0" marT="0" marB="0">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0" marR="0" marT="0" marB="0">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0" marR="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100</a:t>
                      </a:r>
                    </a:p>
                  </a:txBody>
                  <a:tcPr marL="0" marR="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0.8</a:t>
                      </a:r>
                    </a:p>
                  </a:txBody>
                  <a:tcPr marL="0" marR="0" marT="0" marB="0">
                    <a:solidFill>
                      <a:schemeClr val="bg1"/>
                    </a:solidFill>
                  </a:tcPr>
                </a:tc>
                <a:extLst>
                  <a:ext uri="{0D108BD9-81ED-4DB2-BD59-A6C34878D82A}">
                    <a16:rowId xmlns:a16="http://schemas.microsoft.com/office/drawing/2014/main" val="10007"/>
                  </a:ext>
                </a:extLst>
              </a:tr>
              <a:tr h="141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IDS</a:t>
                      </a:r>
                    </a:p>
                  </a:txBody>
                  <a:tcPr marL="0" marR="0" marT="0" marB="0">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0.5</a:t>
                      </a:r>
                    </a:p>
                  </a:txBody>
                  <a:tcPr marL="0" marR="0" marT="0" marB="0">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0" marR="0" marT="0" marB="0">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0" marR="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200</a:t>
                      </a:r>
                    </a:p>
                  </a:txBody>
                  <a:tcPr marL="0" marR="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0.3</a:t>
                      </a:r>
                    </a:p>
                  </a:txBody>
                  <a:tcPr marL="0" marR="0" marT="0" marB="0">
                    <a:solidFill>
                      <a:schemeClr val="bg1"/>
                    </a:solidFill>
                  </a:tcPr>
                </a:tc>
                <a:extLst>
                  <a:ext uri="{0D108BD9-81ED-4DB2-BD59-A6C34878D82A}">
                    <a16:rowId xmlns:a16="http://schemas.microsoft.com/office/drawing/2014/main" val="10008"/>
                  </a:ext>
                </a:extLst>
              </a:tr>
            </a:tbl>
          </a:graphicData>
        </a:graphic>
      </p:graphicFrame>
      <p:sp>
        <p:nvSpPr>
          <p:cNvPr id="26" name="Pentagon 25"/>
          <p:cNvSpPr/>
          <p:nvPr/>
        </p:nvSpPr>
        <p:spPr>
          <a:xfrm rot="16200000" flipH="1" flipV="1">
            <a:off x="3813451" y="4094069"/>
            <a:ext cx="1032067" cy="685800"/>
          </a:xfrm>
          <a:prstGeom prst="homePlate">
            <a:avLst>
              <a:gd name="adj" fmla="val 37890"/>
            </a:avLst>
          </a:prstGeom>
          <a:gradFill>
            <a:gsLst>
              <a:gs pos="0">
                <a:srgbClr val="EAE7C8"/>
              </a:gs>
              <a:gs pos="100000">
                <a:srgbClr val="F5F4E7"/>
              </a:gs>
            </a:gsLst>
          </a:gradFill>
          <a:ln>
            <a:solidFill>
              <a:srgbClr val="938A3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a:p>
        </p:txBody>
      </p:sp>
      <p:sp>
        <p:nvSpPr>
          <p:cNvPr id="24" name="Pentagon 23"/>
          <p:cNvSpPr/>
          <p:nvPr/>
        </p:nvSpPr>
        <p:spPr>
          <a:xfrm rot="10800000" flipH="1" flipV="1">
            <a:off x="2630411" y="3416668"/>
            <a:ext cx="698883" cy="653764"/>
          </a:xfrm>
          <a:prstGeom prst="homePlate">
            <a:avLst>
              <a:gd name="adj" fmla="val 37890"/>
            </a:avLst>
          </a:prstGeom>
          <a:gradFill>
            <a:gsLst>
              <a:gs pos="0">
                <a:srgbClr val="EAE7C8"/>
              </a:gs>
              <a:gs pos="100000">
                <a:srgbClr val="F5F4E7"/>
              </a:gs>
            </a:gsLst>
          </a:gradFill>
          <a:ln>
            <a:solidFill>
              <a:srgbClr val="938A3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a:p>
        </p:txBody>
      </p:sp>
      <p:sp>
        <p:nvSpPr>
          <p:cNvPr id="21" name="Pentagon 20"/>
          <p:cNvSpPr/>
          <p:nvPr/>
        </p:nvSpPr>
        <p:spPr>
          <a:xfrm rot="16200000" flipH="1" flipV="1">
            <a:off x="3832036" y="2447638"/>
            <a:ext cx="956056" cy="695328"/>
          </a:xfrm>
          <a:prstGeom prst="homePlate">
            <a:avLst>
              <a:gd name="adj" fmla="val 37890"/>
            </a:avLst>
          </a:prstGeom>
          <a:gradFill>
            <a:gsLst>
              <a:gs pos="0">
                <a:srgbClr val="EAE7C8"/>
              </a:gs>
              <a:gs pos="100000">
                <a:srgbClr val="F5F4E7"/>
              </a:gs>
            </a:gsLst>
          </a:gradFill>
          <a:ln>
            <a:solidFill>
              <a:srgbClr val="938A3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a:p>
        </p:txBody>
      </p:sp>
      <p:sp>
        <p:nvSpPr>
          <p:cNvPr id="2" name="Title 1"/>
          <p:cNvSpPr>
            <a:spLocks noGrp="1"/>
          </p:cNvSpPr>
          <p:nvPr>
            <p:ph type="title"/>
          </p:nvPr>
        </p:nvSpPr>
        <p:spPr/>
        <p:txBody>
          <a:bodyPr/>
          <a:lstStyle/>
          <a:p>
            <a:r>
              <a:rPr lang="en-US" dirty="0"/>
              <a:t>Mitigation </a:t>
            </a:r>
            <a:r>
              <a:rPr lang="en-US" dirty="0" smtClean="0"/>
              <a:t>Planning: Revised Approach</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45</a:t>
            </a:fld>
            <a:endParaRPr lang="en-US" dirty="0"/>
          </a:p>
        </p:txBody>
      </p:sp>
      <p:sp>
        <p:nvSpPr>
          <p:cNvPr id="11" name="Parallelogram 10"/>
          <p:cNvSpPr/>
          <p:nvPr/>
        </p:nvSpPr>
        <p:spPr>
          <a:xfrm>
            <a:off x="3315598" y="3273328"/>
            <a:ext cx="2027775" cy="803272"/>
          </a:xfrm>
          <a:prstGeom prst="parallelogram">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2">
              <a:tint val="40000"/>
              <a:alpha val="90000"/>
              <a:hueOff val="2010328"/>
              <a:satOff val="-1751"/>
              <a:lumOff val="-2"/>
              <a:alphaOff val="0"/>
            </a:schemeClr>
          </a:lnRef>
          <a:fillRef idx="1">
            <a:schemeClr val="accent2">
              <a:tint val="40000"/>
              <a:alpha val="90000"/>
              <a:hueOff val="2010328"/>
              <a:satOff val="-1751"/>
              <a:lumOff val="-2"/>
              <a:alphaOff val="0"/>
            </a:schemeClr>
          </a:fillRef>
          <a:effectRef idx="0">
            <a:scrgbClr r="0" g="0" b="0"/>
          </a:effectRef>
          <a:fontRef idx="minor">
            <a:schemeClr val="dk1">
              <a:hueOff val="0"/>
              <a:satOff val="0"/>
              <a:lumOff val="0"/>
              <a:alphaOff val="0"/>
            </a:schemeClr>
          </a:fontRef>
        </p:style>
      </p:sp>
      <p:sp>
        <p:nvSpPr>
          <p:cNvPr id="12" name="Chevron 4"/>
          <p:cNvSpPr/>
          <p:nvPr/>
        </p:nvSpPr>
        <p:spPr>
          <a:xfrm>
            <a:off x="3517495" y="3273328"/>
            <a:ext cx="1682873" cy="803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0" tIns="12065" rIns="0" bIns="12065" numCol="1" spcCol="1270" anchor="ctr" anchorCtr="0">
            <a:noAutofit/>
          </a:bodyPr>
          <a:lstStyle/>
          <a:p>
            <a:pPr marL="571500" lvl="0" algn="ctr" defTabSz="844550">
              <a:lnSpc>
                <a:spcPct val="90000"/>
              </a:lnSpc>
              <a:spcBef>
                <a:spcPct val="0"/>
              </a:spcBef>
              <a:spcAft>
                <a:spcPct val="35000"/>
              </a:spcAft>
            </a:pPr>
            <a:r>
              <a:rPr lang="en-US" sz="1400" b="1" kern="1200" dirty="0" smtClean="0"/>
              <a:t>Mitigation Planning Engine</a:t>
            </a:r>
            <a:endParaRPr lang="en-US" sz="1400" b="1" kern="1200" dirty="0"/>
          </a:p>
        </p:txBody>
      </p:sp>
      <p:pic>
        <p:nvPicPr>
          <p:cNvPr id="13" name="Picture 2" descr="C:\Users\ITS\Desktop\1396776270_kservi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9045" y="3406975"/>
            <a:ext cx="549088" cy="5359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flipH="1">
            <a:off x="1219200" y="1600200"/>
            <a:ext cx="7162800" cy="996950"/>
          </a:xfrm>
          <a:prstGeom prst="rect">
            <a:avLst/>
          </a:prstGeom>
          <a:ln>
            <a:noFill/>
          </a:ln>
          <a:effectLst>
            <a:outerShdw blurRad="50800" dist="50800" dir="288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marL="3486150" algn="ctr"/>
            <a:r>
              <a:rPr lang="en-US" sz="1100" b="1" dirty="0" smtClean="0"/>
              <a:t>Vulnerability Information (XCCDF Documents)</a:t>
            </a:r>
            <a:endParaRPr lang="en-US" sz="1100" b="1" dirty="0"/>
          </a:p>
        </p:txBody>
      </p:sp>
      <p:graphicFrame>
        <p:nvGraphicFramePr>
          <p:cNvPr id="14" name="Table 13"/>
          <p:cNvGraphicFramePr>
            <a:graphicFrameLocks noGrp="1"/>
          </p:cNvGraphicFramePr>
          <p:nvPr>
            <p:extLst/>
          </p:nvPr>
        </p:nvGraphicFramePr>
        <p:xfrm>
          <a:off x="4796791" y="1873250"/>
          <a:ext cx="3280409" cy="643442"/>
        </p:xfrm>
        <a:graphic>
          <a:graphicData uri="http://schemas.openxmlformats.org/drawingml/2006/table">
            <a:tbl>
              <a:tblPr firstRow="1" bandRow="1">
                <a:tableStyleId>{0505E3EF-67EA-436B-97B2-0124C06EBD24}</a:tableStyleId>
              </a:tblPr>
              <a:tblGrid>
                <a:gridCol w="566231">
                  <a:extLst>
                    <a:ext uri="{9D8B030D-6E8A-4147-A177-3AD203B41FA5}">
                      <a16:colId xmlns:a16="http://schemas.microsoft.com/office/drawing/2014/main" val="20000"/>
                    </a:ext>
                  </a:extLst>
                </a:gridCol>
                <a:gridCol w="1123106">
                  <a:extLst>
                    <a:ext uri="{9D8B030D-6E8A-4147-A177-3AD203B41FA5}">
                      <a16:colId xmlns:a16="http://schemas.microsoft.com/office/drawing/2014/main" val="20001"/>
                    </a:ext>
                  </a:extLst>
                </a:gridCol>
                <a:gridCol w="397768">
                  <a:extLst>
                    <a:ext uri="{9D8B030D-6E8A-4147-A177-3AD203B41FA5}">
                      <a16:colId xmlns:a16="http://schemas.microsoft.com/office/drawing/2014/main" val="20002"/>
                    </a:ext>
                  </a:extLst>
                </a:gridCol>
                <a:gridCol w="397768">
                  <a:extLst>
                    <a:ext uri="{9D8B030D-6E8A-4147-A177-3AD203B41FA5}">
                      <a16:colId xmlns:a16="http://schemas.microsoft.com/office/drawing/2014/main" val="20003"/>
                    </a:ext>
                  </a:extLst>
                </a:gridCol>
                <a:gridCol w="397768">
                  <a:extLst>
                    <a:ext uri="{9D8B030D-6E8A-4147-A177-3AD203B41FA5}">
                      <a16:colId xmlns:a16="http://schemas.microsoft.com/office/drawing/2014/main" val="20004"/>
                    </a:ext>
                  </a:extLst>
                </a:gridCol>
                <a:gridCol w="397768">
                  <a:extLst>
                    <a:ext uri="{9D8B030D-6E8A-4147-A177-3AD203B41FA5}">
                      <a16:colId xmlns:a16="http://schemas.microsoft.com/office/drawing/2014/main" val="20005"/>
                    </a:ext>
                  </a:extLst>
                </a:gridCol>
              </a:tblGrid>
              <a:tr h="163382">
                <a:tc>
                  <a:txBody>
                    <a:bodyPr/>
                    <a:lstStyle/>
                    <a:p>
                      <a:pPr algn="ctr"/>
                      <a:r>
                        <a:rPr lang="en-US" sz="1050" b="0" dirty="0" smtClean="0">
                          <a:solidFill>
                            <a:sysClr val="windowText" lastClr="000000"/>
                          </a:solidFill>
                        </a:rPr>
                        <a:t>Host</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Vulnerability</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C</a:t>
                      </a:r>
                      <a:endParaRPr lang="en-US" sz="1050" b="0" dirty="0">
                        <a:solidFill>
                          <a:sysClr val="windowText" lastClr="000000"/>
                        </a:solidFill>
                      </a:endParaRPr>
                    </a:p>
                  </a:txBody>
                  <a:tcPr marL="0" marR="0" marT="0" marB="0">
                    <a:solidFill>
                      <a:schemeClr val="bg2"/>
                    </a:solidFill>
                  </a:tcPr>
                </a:tc>
                <a:tc>
                  <a:txBody>
                    <a:bodyPr/>
                    <a:lstStyle/>
                    <a:p>
                      <a:pPr algn="ctr"/>
                      <a:r>
                        <a:rPr lang="en-US" sz="1050" b="0" kern="1200" dirty="0" smtClean="0">
                          <a:solidFill>
                            <a:sysClr val="windowText" lastClr="000000"/>
                          </a:solidFill>
                          <a:latin typeface="+mn-lt"/>
                          <a:ea typeface="+mn-ea"/>
                          <a:cs typeface="+mn-cs"/>
                        </a:rPr>
                        <a:t>I</a:t>
                      </a:r>
                      <a:endParaRPr lang="en-US" sz="1050" b="0" kern="1200" dirty="0">
                        <a:solidFill>
                          <a:sysClr val="windowText" lastClr="000000"/>
                        </a:solidFill>
                        <a:latin typeface="+mn-lt"/>
                        <a:ea typeface="+mn-ea"/>
                        <a:cs typeface="+mn-cs"/>
                      </a:endParaRPr>
                    </a:p>
                  </a:txBody>
                  <a:tcPr marL="0" marR="0" marT="0" marB="0">
                    <a:solidFill>
                      <a:schemeClr val="bg2"/>
                    </a:solidFill>
                  </a:tcPr>
                </a:tc>
                <a:tc>
                  <a:txBody>
                    <a:bodyPr/>
                    <a:lstStyle/>
                    <a:p>
                      <a:pPr algn="ctr"/>
                      <a:r>
                        <a:rPr lang="en-US" sz="1050" b="0" kern="1200" dirty="0" smtClean="0">
                          <a:solidFill>
                            <a:sysClr val="windowText" lastClr="000000"/>
                          </a:solidFill>
                          <a:latin typeface="+mn-lt"/>
                          <a:ea typeface="+mn-ea"/>
                          <a:cs typeface="+mn-cs"/>
                        </a:rPr>
                        <a:t>A</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err="1" smtClean="0">
                          <a:solidFill>
                            <a:sysClr val="windowText" lastClr="000000"/>
                          </a:solidFill>
                        </a:rPr>
                        <a:t>Exp</a:t>
                      </a:r>
                      <a:endParaRPr lang="en-US" sz="1050" b="0" dirty="0">
                        <a:solidFill>
                          <a:sysClr val="windowText" lastClr="000000"/>
                        </a:solidFill>
                      </a:endParaRPr>
                    </a:p>
                  </a:txBody>
                  <a:tcPr marL="0" marR="0" marT="0" marB="0">
                    <a:solidFill>
                      <a:schemeClr val="bg2"/>
                    </a:solidFill>
                  </a:tcPr>
                </a:tc>
                <a:extLst>
                  <a:ext uri="{0D108BD9-81ED-4DB2-BD59-A6C34878D82A}">
                    <a16:rowId xmlns:a16="http://schemas.microsoft.com/office/drawing/2014/main" val="10000"/>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H1</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CVE-2015-4760</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0.275</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0.275</a:t>
                      </a:r>
                    </a:p>
                  </a:txBody>
                  <a:tcPr marL="0" marR="0" marT="0" marB="0">
                    <a:solidFill>
                      <a:schemeClr val="bg1"/>
                    </a:solidFill>
                  </a:tcPr>
                </a:tc>
                <a:tc>
                  <a:txBody>
                    <a:bodyPr/>
                    <a:lstStyle/>
                    <a:p>
                      <a:pPr algn="ctr"/>
                      <a:r>
                        <a:rPr lang="en-US" sz="1050" b="0" dirty="0" smtClean="0">
                          <a:solidFill>
                            <a:sysClr val="windowText" lastClr="000000"/>
                          </a:solidFill>
                        </a:rPr>
                        <a:t>0.66</a:t>
                      </a:r>
                      <a:endParaRPr lang="en-US" sz="1050" b="0" dirty="0">
                        <a:solidFill>
                          <a:sysClr val="windowText" lastClr="000000"/>
                        </a:solidFill>
                      </a:endParaRPr>
                    </a:p>
                  </a:txBody>
                  <a:tcPr marL="0" marR="0" marT="0" marB="0">
                    <a:solidFill>
                      <a:schemeClr val="bg1"/>
                    </a:solidFill>
                  </a:tcPr>
                </a:tc>
                <a:tc>
                  <a:txBody>
                    <a:bodyPr/>
                    <a:lstStyle/>
                    <a:p>
                      <a:pPr algn="ctr"/>
                      <a:r>
                        <a:rPr lang="en-US" sz="1050" b="0" dirty="0" smtClean="0">
                          <a:solidFill>
                            <a:sysClr val="windowText" lastClr="000000"/>
                          </a:solidFill>
                        </a:rPr>
                        <a:t>8</a:t>
                      </a:r>
                      <a:endParaRPr lang="en-US" sz="1050" b="0" dirty="0">
                        <a:solidFill>
                          <a:sysClr val="windowText" lastClr="000000"/>
                        </a:solidFill>
                      </a:endParaRPr>
                    </a:p>
                  </a:txBody>
                  <a:tcPr marL="0" marR="0" marT="0" marB="0">
                    <a:solidFill>
                      <a:schemeClr val="bg1"/>
                    </a:solidFill>
                  </a:tcPr>
                </a:tc>
                <a:extLst>
                  <a:ext uri="{0D108BD9-81ED-4DB2-BD59-A6C34878D82A}">
                    <a16:rowId xmlns:a16="http://schemas.microsoft.com/office/drawing/2014/main" val="10001"/>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dirty="0" smtClean="0">
                        <a:solidFill>
                          <a:sysClr val="windowText" lastClr="000000"/>
                        </a:solidFill>
                      </a:endParaRP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CVE-2015-7310</a:t>
                      </a:r>
                    </a:p>
                  </a:txBody>
                  <a:tcPr marL="0" marR="0" marT="0" marB="0">
                    <a:solidFill>
                      <a:schemeClr val="bg1"/>
                    </a:solidFill>
                  </a:tcPr>
                </a:tc>
                <a:tc>
                  <a:txBody>
                    <a:bodyPr/>
                    <a:lstStyle/>
                    <a:p>
                      <a:pPr algn="ctr"/>
                      <a:r>
                        <a:rPr lang="en-US" sz="1050" b="0" dirty="0" smtClean="0">
                          <a:solidFill>
                            <a:sysClr val="windowText" lastClr="000000"/>
                          </a:solidFill>
                        </a:rPr>
                        <a:t>0.66</a:t>
                      </a:r>
                      <a:endParaRPr lang="en-US" sz="1050" b="0" dirty="0">
                        <a:solidFill>
                          <a:sysClr val="windowText" lastClr="000000"/>
                        </a:solidFill>
                      </a:endParaRPr>
                    </a:p>
                  </a:txBody>
                  <a:tcPr marL="0" marR="0" marT="0" marB="0">
                    <a:solidFill>
                      <a:schemeClr val="bg1"/>
                    </a:solidFill>
                  </a:tcPr>
                </a:tc>
                <a:tc>
                  <a:txBody>
                    <a:bodyPr/>
                    <a:lstStyle/>
                    <a:p>
                      <a:pPr algn="ctr"/>
                      <a:r>
                        <a:rPr lang="en-US" sz="1050" b="0" dirty="0" smtClean="0">
                          <a:solidFill>
                            <a:sysClr val="windowText" lastClr="000000"/>
                          </a:solidFill>
                        </a:rPr>
                        <a:t>0.66</a:t>
                      </a:r>
                      <a:endParaRPr lang="en-US" sz="1050" b="0" dirty="0">
                        <a:solidFill>
                          <a:sysClr val="windowText" lastClr="000000"/>
                        </a:solidFill>
                      </a:endParaRPr>
                    </a:p>
                  </a:txBody>
                  <a:tcPr marL="0" marR="0" marT="0" marB="0">
                    <a:solidFill>
                      <a:schemeClr val="bg1"/>
                    </a:solidFill>
                  </a:tcPr>
                </a:tc>
                <a:tc>
                  <a:txBody>
                    <a:bodyPr/>
                    <a:lstStyle/>
                    <a:p>
                      <a:pPr algn="ctr"/>
                      <a:r>
                        <a:rPr lang="en-US" sz="1050" b="0" dirty="0" smtClean="0">
                          <a:solidFill>
                            <a:sysClr val="windowText" lastClr="000000"/>
                          </a:solidFill>
                        </a:rPr>
                        <a:t>0.66</a:t>
                      </a:r>
                      <a:endParaRPr lang="en-US" sz="1050" b="0" dirty="0">
                        <a:solidFill>
                          <a:sysClr val="windowText" lastClr="000000"/>
                        </a:solidFill>
                      </a:endParaRPr>
                    </a:p>
                  </a:txBody>
                  <a:tcPr marL="0" marR="0" marT="0" marB="0">
                    <a:solidFill>
                      <a:schemeClr val="bg1"/>
                    </a:solidFill>
                  </a:tcPr>
                </a:tc>
                <a:tc>
                  <a:txBody>
                    <a:bodyPr/>
                    <a:lstStyle/>
                    <a:p>
                      <a:pPr algn="ctr"/>
                      <a:r>
                        <a:rPr lang="en-US" sz="1050" b="0" dirty="0" smtClean="0">
                          <a:solidFill>
                            <a:sysClr val="windowText" lastClr="000000"/>
                          </a:solidFill>
                        </a:rPr>
                        <a:t>10</a:t>
                      </a:r>
                      <a:endParaRPr lang="en-US" sz="1050" b="0" dirty="0">
                        <a:solidFill>
                          <a:sysClr val="windowText" lastClr="000000"/>
                        </a:solidFill>
                      </a:endParaRPr>
                    </a:p>
                  </a:txBody>
                  <a:tcPr marL="0" marR="0" marT="0" marB="0">
                    <a:solidFill>
                      <a:schemeClr val="bg1"/>
                    </a:solidFill>
                  </a:tcPr>
                </a:tc>
                <a:extLst>
                  <a:ext uri="{0D108BD9-81ED-4DB2-BD59-A6C34878D82A}">
                    <a16:rowId xmlns:a16="http://schemas.microsoft.com/office/drawing/2014/main" val="10002"/>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H2</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CVE-2015-5600</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0.275</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0.275</a:t>
                      </a:r>
                    </a:p>
                  </a:txBody>
                  <a:tcPr marL="0" marR="0" marT="0" marB="0">
                    <a:solidFill>
                      <a:schemeClr val="bg1"/>
                    </a:solidFill>
                  </a:tcPr>
                </a:tc>
                <a:tc>
                  <a:txBody>
                    <a:bodyPr/>
                    <a:lstStyle/>
                    <a:p>
                      <a:pPr algn="ctr"/>
                      <a:r>
                        <a:rPr lang="en-US" sz="1000" dirty="0" smtClean="0"/>
                        <a:t>0</a:t>
                      </a:r>
                      <a:endParaRPr lang="en-US" sz="1000" dirty="0"/>
                    </a:p>
                  </a:txBody>
                  <a:tcPr marL="0" marR="0" marT="0" marB="0">
                    <a:solidFill>
                      <a:schemeClr val="bg1"/>
                    </a:solidFill>
                  </a:tcPr>
                </a:tc>
                <a:tc>
                  <a:txBody>
                    <a:bodyPr/>
                    <a:lstStyle/>
                    <a:p>
                      <a:pPr algn="ctr"/>
                      <a:r>
                        <a:rPr lang="en-US" sz="1000" b="0" dirty="0" smtClean="0"/>
                        <a:t>8</a:t>
                      </a:r>
                      <a:endParaRPr lang="en-US" sz="1000" b="0" dirty="0"/>
                    </a:p>
                  </a:txBody>
                  <a:tcPr marL="0" marR="0" marT="0" marB="0">
                    <a:solidFill>
                      <a:schemeClr val="bg1"/>
                    </a:solidFill>
                  </a:tcPr>
                </a:tc>
                <a:extLst>
                  <a:ext uri="{0D108BD9-81ED-4DB2-BD59-A6C34878D82A}">
                    <a16:rowId xmlns:a16="http://schemas.microsoft.com/office/drawing/2014/main" val="10003"/>
                  </a:ext>
                </a:extLst>
              </a:tr>
            </a:tbl>
          </a:graphicData>
        </a:graphic>
      </p:graphicFrame>
      <p:sp>
        <p:nvSpPr>
          <p:cNvPr id="16" name="Round Same Side Corner Rectangle 15"/>
          <p:cNvSpPr/>
          <p:nvPr/>
        </p:nvSpPr>
        <p:spPr>
          <a:xfrm>
            <a:off x="990600" y="3060530"/>
            <a:ext cx="1762125" cy="1282870"/>
          </a:xfrm>
          <a:prstGeom prst="round2SameRect">
            <a:avLst>
              <a:gd name="adj1" fmla="val 0"/>
              <a:gd name="adj2" fmla="val 0"/>
            </a:avLst>
          </a:prstGeom>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171450" indent="-171450">
              <a:buFont typeface="Arial" panose="020B0604020202020204" pitchFamily="34" charset="0"/>
              <a:buChar char="•"/>
            </a:pPr>
            <a:endParaRPr lang="en-US" sz="1600" b="1" dirty="0" smtClean="0"/>
          </a:p>
          <a:p>
            <a:pPr marL="171450" indent="-171450">
              <a:buFont typeface="Arial" panose="020B0604020202020204" pitchFamily="34" charset="0"/>
              <a:buChar char="•"/>
            </a:pPr>
            <a:endParaRPr lang="en-US" sz="100" b="1" dirty="0" smtClean="0"/>
          </a:p>
          <a:p>
            <a:pPr marL="171450" indent="-171450">
              <a:buFont typeface="Arial" panose="020B0604020202020204" pitchFamily="34" charset="0"/>
              <a:buChar char="•"/>
            </a:pPr>
            <a:r>
              <a:rPr lang="en-US" sz="1100" b="1" dirty="0" smtClean="0"/>
              <a:t>Global Residual Risk.</a:t>
            </a:r>
          </a:p>
          <a:p>
            <a:pPr marL="171450" indent="-171450">
              <a:buFont typeface="Arial" panose="020B0604020202020204" pitchFamily="34" charset="0"/>
              <a:buChar char="•"/>
            </a:pPr>
            <a:r>
              <a:rPr lang="en-US" sz="1100" b="1" dirty="0" smtClean="0"/>
              <a:t>Budget.</a:t>
            </a:r>
          </a:p>
          <a:p>
            <a:pPr marL="171450" indent="-171450">
              <a:buFont typeface="Arial" panose="020B0604020202020204" pitchFamily="34" charset="0"/>
              <a:buChar char="•"/>
            </a:pPr>
            <a:r>
              <a:rPr lang="en-US" sz="1100" b="1" dirty="0" smtClean="0"/>
              <a:t>Service Satisfaction </a:t>
            </a:r>
            <a:r>
              <a:rPr lang="en-US" sz="1100" b="1" dirty="0"/>
              <a:t>(</a:t>
            </a:r>
            <a:r>
              <a:rPr lang="en-US" sz="1100" b="1" dirty="0" smtClean="0"/>
              <a:t>Usability)</a:t>
            </a:r>
            <a:endParaRPr lang="en-US" sz="1100" b="1" dirty="0"/>
          </a:p>
        </p:txBody>
      </p:sp>
      <p:sp>
        <p:nvSpPr>
          <p:cNvPr id="17" name="Round Same Side Corner Rectangle 16"/>
          <p:cNvSpPr/>
          <p:nvPr/>
        </p:nvSpPr>
        <p:spPr>
          <a:xfrm>
            <a:off x="1228725" y="3035953"/>
            <a:ext cx="1524000" cy="355691"/>
          </a:xfrm>
          <a:prstGeom prst="round2SameRect">
            <a:avLst>
              <a:gd name="adj1" fmla="val 0"/>
              <a:gd name="adj2" fmla="val 0"/>
            </a:avLst>
          </a:prstGeom>
          <a:ln/>
        </p:spPr>
        <p:style>
          <a:lnRef idx="1">
            <a:schemeClr val="accent3"/>
          </a:lnRef>
          <a:fillRef idx="3">
            <a:schemeClr val="accent3"/>
          </a:fillRef>
          <a:effectRef idx="2">
            <a:schemeClr val="accent3"/>
          </a:effectRef>
          <a:fontRef idx="minor">
            <a:schemeClr val="lt1"/>
          </a:fontRef>
        </p:style>
        <p:txBody>
          <a:bodyPr tIns="18288" bIns="64008" rtlCol="0" anchor="ctr"/>
          <a:lstStyle/>
          <a:p>
            <a:pPr algn="ctr"/>
            <a:r>
              <a:rPr lang="en-US" sz="1200" b="1" dirty="0" smtClean="0">
                <a:effectLst>
                  <a:outerShdw blurRad="50800" dist="38100" dir="2700000" algn="tl" rotWithShape="0">
                    <a:prstClr val="black">
                      <a:alpha val="40000"/>
                    </a:prstClr>
                  </a:outerShdw>
                </a:effectLst>
              </a:rPr>
              <a:t>Constraints</a:t>
            </a:r>
            <a:endParaRPr lang="en-US" sz="1100" b="1" dirty="0">
              <a:effectLst>
                <a:outerShdw blurRad="50800" dist="38100" dir="2700000" algn="tl" rotWithShape="0">
                  <a:prstClr val="black">
                    <a:alpha val="40000"/>
                  </a:prstClr>
                </a:outerShdw>
              </a:effectLst>
            </a:endParaRPr>
          </a:p>
        </p:txBody>
      </p:sp>
      <p:sp>
        <p:nvSpPr>
          <p:cNvPr id="6" name="Oval 5"/>
          <p:cNvSpPr/>
          <p:nvPr/>
        </p:nvSpPr>
        <p:spPr>
          <a:xfrm>
            <a:off x="2900549" y="1902887"/>
            <a:ext cx="577542" cy="503841"/>
          </a:xfrm>
          <a:prstGeom prst="ellipse">
            <a:avLst/>
          </a:prstGeom>
          <a:noFill/>
          <a:ln w="12700">
            <a:prstDash val="sysDash"/>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500"/>
          </a:p>
        </p:txBody>
      </p:sp>
      <p:pic>
        <p:nvPicPr>
          <p:cNvPr id="7" name="Picture 3" descr="C:\Users\ITS\Desktop\SPA-Backup\res\i_no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363" y="1982831"/>
            <a:ext cx="336265" cy="2627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ITS\Desktop\SPA-Backup\res\i_f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190" y="1646566"/>
            <a:ext cx="267960" cy="3362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ITS\Desktop\SPA-Backup\res\i_hos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1943385"/>
            <a:ext cx="336265" cy="304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Dropbox\Work\SPA\src\images\i_id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1904" y="2179966"/>
            <a:ext cx="377246" cy="3772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47800" y="1798593"/>
            <a:ext cx="1066800" cy="600164"/>
          </a:xfrm>
          <a:prstGeom prst="rect">
            <a:avLst/>
          </a:prstGeom>
        </p:spPr>
        <p:txBody>
          <a:bodyPr wrap="square">
            <a:spAutoFit/>
          </a:bodyPr>
          <a:lstStyle/>
          <a:p>
            <a:pPr algn="ctr" rtl="1"/>
            <a:r>
              <a:rPr lang="en-US" sz="1100" b="1" dirty="0"/>
              <a:t>Network  Topology and Configuration</a:t>
            </a:r>
          </a:p>
        </p:txBody>
      </p:sp>
      <p:sp>
        <p:nvSpPr>
          <p:cNvPr id="27" name="Rectangle 26"/>
          <p:cNvSpPr/>
          <p:nvPr/>
        </p:nvSpPr>
        <p:spPr>
          <a:xfrm flipH="1">
            <a:off x="1209675" y="5029200"/>
            <a:ext cx="7162800" cy="1219200"/>
          </a:xfrm>
          <a:prstGeom prst="rect">
            <a:avLst/>
          </a:prstGeom>
          <a:ln>
            <a:noFill/>
          </a:ln>
          <a:effectLst>
            <a:outerShdw blurRad="50800" dist="50800" dir="288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lgn="ctr"/>
            <a:r>
              <a:rPr lang="en-US" sz="1400" b="1" dirty="0" smtClean="0"/>
              <a:t>Mitigation Plan</a:t>
            </a:r>
            <a:endParaRPr lang="en-US" sz="1400" b="1" dirty="0"/>
          </a:p>
        </p:txBody>
      </p:sp>
      <p:graphicFrame>
        <p:nvGraphicFramePr>
          <p:cNvPr id="28" name="Table 27"/>
          <p:cNvGraphicFramePr>
            <a:graphicFrameLocks noGrp="1"/>
          </p:cNvGraphicFramePr>
          <p:nvPr>
            <p:extLst/>
          </p:nvPr>
        </p:nvGraphicFramePr>
        <p:xfrm>
          <a:off x="1582018" y="5410200"/>
          <a:ext cx="2918343" cy="643442"/>
        </p:xfrm>
        <a:graphic>
          <a:graphicData uri="http://schemas.openxmlformats.org/drawingml/2006/table">
            <a:tbl>
              <a:tblPr firstRow="1" bandRow="1">
                <a:tableStyleId>{0505E3EF-67EA-436B-97B2-0124C06EBD24}</a:tableStyleId>
              </a:tblPr>
              <a:tblGrid>
                <a:gridCol w="60815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90985">
                  <a:extLst>
                    <a:ext uri="{9D8B030D-6E8A-4147-A177-3AD203B41FA5}">
                      <a16:colId xmlns:a16="http://schemas.microsoft.com/office/drawing/2014/main" val="20002"/>
                    </a:ext>
                  </a:extLst>
                </a:gridCol>
              </a:tblGrid>
              <a:tr h="163382">
                <a:tc>
                  <a:txBody>
                    <a:bodyPr/>
                    <a:lstStyle/>
                    <a:p>
                      <a:pPr algn="ctr"/>
                      <a:r>
                        <a:rPr lang="en-US" sz="1050" b="0" dirty="0" smtClean="0">
                          <a:solidFill>
                            <a:sysClr val="windowText" lastClr="000000"/>
                          </a:solidFill>
                        </a:rPr>
                        <a:t>Host</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Vulnerability</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Recommendation</a:t>
                      </a:r>
                      <a:endParaRPr lang="en-US" sz="1050" b="0" dirty="0">
                        <a:solidFill>
                          <a:sysClr val="windowText" lastClr="000000"/>
                        </a:solidFill>
                      </a:endParaRPr>
                    </a:p>
                  </a:txBody>
                  <a:tcPr marL="0" marR="0" marT="0" marB="0">
                    <a:solidFill>
                      <a:schemeClr val="bg2"/>
                    </a:solidFill>
                  </a:tcPr>
                </a:tc>
                <a:extLst>
                  <a:ext uri="{0D108BD9-81ED-4DB2-BD59-A6C34878D82A}">
                    <a16:rowId xmlns:a16="http://schemas.microsoft.com/office/drawing/2014/main" val="10000"/>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H1</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CVE-2015-4760</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Patch</a:t>
                      </a:r>
                    </a:p>
                  </a:txBody>
                  <a:tcPr marL="0" marR="0" marT="0" marB="0">
                    <a:solidFill>
                      <a:schemeClr val="bg1"/>
                    </a:solidFill>
                  </a:tcPr>
                </a:tc>
                <a:extLst>
                  <a:ext uri="{0D108BD9-81ED-4DB2-BD59-A6C34878D82A}">
                    <a16:rowId xmlns:a16="http://schemas.microsoft.com/office/drawing/2014/main" val="10001"/>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dirty="0" smtClean="0">
                        <a:solidFill>
                          <a:sysClr val="windowText" lastClr="000000"/>
                        </a:solidFill>
                      </a:endParaRP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CVE-2015-7310</a:t>
                      </a:r>
                    </a:p>
                  </a:txBody>
                  <a:tcPr marL="0" marR="0" marT="0" marB="0">
                    <a:solidFill>
                      <a:schemeClr val="bg1"/>
                    </a:solidFill>
                  </a:tcPr>
                </a:tc>
                <a:tc>
                  <a:txBody>
                    <a:bodyPr/>
                    <a:lstStyle/>
                    <a:p>
                      <a:pPr algn="ctr"/>
                      <a:endParaRPr lang="en-US" sz="1050" b="0" dirty="0">
                        <a:solidFill>
                          <a:sysClr val="windowText" lastClr="000000"/>
                        </a:solidFill>
                      </a:endParaRPr>
                    </a:p>
                  </a:txBody>
                  <a:tcPr marL="0" marR="0" marT="0" marB="0">
                    <a:solidFill>
                      <a:schemeClr val="bg1"/>
                    </a:solidFill>
                  </a:tcPr>
                </a:tc>
                <a:extLst>
                  <a:ext uri="{0D108BD9-81ED-4DB2-BD59-A6C34878D82A}">
                    <a16:rowId xmlns:a16="http://schemas.microsoft.com/office/drawing/2014/main" val="10002"/>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H2</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CVE-2015-5600</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Patch</a:t>
                      </a:r>
                    </a:p>
                  </a:txBody>
                  <a:tcPr marL="0" marR="0" marT="0" marB="0">
                    <a:solidFill>
                      <a:schemeClr val="bg1"/>
                    </a:solidFill>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nvPr>
        </p:nvGraphicFramePr>
        <p:xfrm>
          <a:off x="5190843" y="5410200"/>
          <a:ext cx="2918343" cy="643442"/>
        </p:xfrm>
        <a:graphic>
          <a:graphicData uri="http://schemas.openxmlformats.org/drawingml/2006/table">
            <a:tbl>
              <a:tblPr firstRow="1" bandRow="1">
                <a:tableStyleId>{0505E3EF-67EA-436B-97B2-0124C06EBD24}</a:tableStyleId>
              </a:tblPr>
              <a:tblGrid>
                <a:gridCol w="442671">
                  <a:extLst>
                    <a:ext uri="{9D8B030D-6E8A-4147-A177-3AD203B41FA5}">
                      <a16:colId xmlns:a16="http://schemas.microsoft.com/office/drawing/2014/main" val="20000"/>
                    </a:ext>
                  </a:extLst>
                </a:gridCol>
                <a:gridCol w="825224">
                  <a:extLst>
                    <a:ext uri="{9D8B030D-6E8A-4147-A177-3AD203B41FA5}">
                      <a16:colId xmlns:a16="http://schemas.microsoft.com/office/drawing/2014/main" val="20001"/>
                    </a:ext>
                  </a:extLst>
                </a:gridCol>
                <a:gridCol w="825224">
                  <a:extLst>
                    <a:ext uri="{9D8B030D-6E8A-4147-A177-3AD203B41FA5}">
                      <a16:colId xmlns:a16="http://schemas.microsoft.com/office/drawing/2014/main" val="20002"/>
                    </a:ext>
                  </a:extLst>
                </a:gridCol>
                <a:gridCol w="825224">
                  <a:extLst>
                    <a:ext uri="{9D8B030D-6E8A-4147-A177-3AD203B41FA5}">
                      <a16:colId xmlns:a16="http://schemas.microsoft.com/office/drawing/2014/main" val="20003"/>
                    </a:ext>
                  </a:extLst>
                </a:gridCol>
              </a:tblGrid>
              <a:tr h="163382">
                <a:tc>
                  <a:txBody>
                    <a:bodyPr/>
                    <a:lstStyle/>
                    <a:p>
                      <a:pPr algn="ctr"/>
                      <a:r>
                        <a:rPr lang="en-US" sz="1050" b="0" dirty="0" smtClean="0">
                          <a:solidFill>
                            <a:sysClr val="windowText" lastClr="000000"/>
                          </a:solidFill>
                        </a:rPr>
                        <a:t>Host</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H1</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H2</a:t>
                      </a:r>
                      <a:endParaRPr lang="en-US" sz="1050" b="0" dirty="0">
                        <a:solidFill>
                          <a:sysClr val="windowText" lastClr="000000"/>
                        </a:solidFill>
                      </a:endParaRPr>
                    </a:p>
                  </a:txBody>
                  <a:tcPr marL="0" marR="0" marT="0" marB="0">
                    <a:solidFill>
                      <a:schemeClr val="bg2"/>
                    </a:solidFill>
                  </a:tcPr>
                </a:tc>
                <a:tc>
                  <a:txBody>
                    <a:bodyPr/>
                    <a:lstStyle/>
                    <a:p>
                      <a:pPr algn="ctr"/>
                      <a:r>
                        <a:rPr lang="en-US" sz="1050" b="0" dirty="0" smtClean="0">
                          <a:solidFill>
                            <a:sysClr val="windowText" lastClr="000000"/>
                          </a:solidFill>
                        </a:rPr>
                        <a:t>H3</a:t>
                      </a:r>
                      <a:endParaRPr lang="en-US" sz="1050" b="0" dirty="0">
                        <a:solidFill>
                          <a:sysClr val="windowText" lastClr="000000"/>
                        </a:solidFill>
                      </a:endParaRPr>
                    </a:p>
                  </a:txBody>
                  <a:tcPr marL="0" marR="0" marT="0" marB="0">
                    <a:solidFill>
                      <a:schemeClr val="bg2"/>
                    </a:solidFill>
                  </a:tcPr>
                </a:tc>
                <a:extLst>
                  <a:ext uri="{0D108BD9-81ED-4DB2-BD59-A6C34878D82A}">
                    <a16:rowId xmlns:a16="http://schemas.microsoft.com/office/drawing/2014/main" val="10000"/>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H1</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Res=0.98</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Res=1</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dirty="0" smtClean="0">
                        <a:solidFill>
                          <a:sysClr val="windowText" lastClr="000000"/>
                        </a:solidFill>
                      </a:endParaRPr>
                    </a:p>
                  </a:txBody>
                  <a:tcPr marL="0" marR="0" marT="0" marB="0">
                    <a:solidFill>
                      <a:schemeClr val="bg1"/>
                    </a:solidFill>
                  </a:tcPr>
                </a:tc>
                <a:extLst>
                  <a:ext uri="{0D108BD9-81ED-4DB2-BD59-A6C34878D82A}">
                    <a16:rowId xmlns:a16="http://schemas.microsoft.com/office/drawing/2014/main" val="10001"/>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H2</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dirty="0" smtClean="0">
                        <a:solidFill>
                          <a:sysClr val="windowText" lastClr="000000"/>
                        </a:solidFill>
                      </a:endParaRP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dirty="0" smtClean="0">
                        <a:solidFill>
                          <a:sysClr val="windowText" lastClr="000000"/>
                        </a:solidFill>
                      </a:endParaRP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Res=0.6</a:t>
                      </a:r>
                    </a:p>
                  </a:txBody>
                  <a:tcPr marL="0" marR="0" marT="0" marB="0">
                    <a:solidFill>
                      <a:schemeClr val="bg1"/>
                    </a:solidFill>
                  </a:tcPr>
                </a:tc>
                <a:extLst>
                  <a:ext uri="{0D108BD9-81ED-4DB2-BD59-A6C34878D82A}">
                    <a16:rowId xmlns:a16="http://schemas.microsoft.com/office/drawing/2014/main" val="10002"/>
                  </a:ext>
                </a:extLst>
              </a:tr>
              <a:tr h="146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ysClr val="windowText" lastClr="000000"/>
                          </a:solidFill>
                        </a:rPr>
                        <a:t>H3</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ysClr val="windowText" lastClr="000000"/>
                          </a:solidFill>
                        </a:rPr>
                        <a:t>Res=0.4</a:t>
                      </a:r>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L="0" marR="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L="0" marR="0" marT="0" marB="0">
                    <a:solidFill>
                      <a:schemeClr val="bg1"/>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0" y="0"/>
            <a:ext cx="9144000" cy="6858000"/>
          </a:xfrm>
          <a:prstGeom prst="rect">
            <a:avLst/>
          </a:prstGeom>
          <a:solidFill>
            <a:schemeClr val="tx1">
              <a:lumMod val="50000"/>
              <a:lumOff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Table 29"/>
          <p:cNvGraphicFramePr>
            <a:graphicFrameLocks noGrp="1"/>
          </p:cNvGraphicFramePr>
          <p:nvPr>
            <p:extLst/>
          </p:nvPr>
        </p:nvGraphicFramePr>
        <p:xfrm>
          <a:off x="3996109" y="4267203"/>
          <a:ext cx="4572000" cy="1371600"/>
        </p:xfrm>
        <a:graphic>
          <a:graphicData uri="http://schemas.openxmlformats.org/drawingml/2006/table">
            <a:tbl>
              <a:tblPr firstRow="1" bandRow="1">
                <a:effectLst>
                  <a:outerShdw blurRad="50800" dist="38100" dir="8100000" algn="tr" rotWithShape="0">
                    <a:prstClr val="black">
                      <a:alpha val="40000"/>
                    </a:prstClr>
                  </a:outerShdw>
                </a:effectLst>
                <a:tableStyleId>{0505E3EF-67EA-436B-97B2-0124C06EBD24}</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121921">
                <a:tc rowSpan="2">
                  <a:txBody>
                    <a:bodyPr/>
                    <a:lstStyle/>
                    <a:p>
                      <a:pPr algn="l"/>
                      <a:r>
                        <a:rPr lang="en-US" sz="1200" b="1" dirty="0" smtClean="0">
                          <a:solidFill>
                            <a:sysClr val="windowText" lastClr="000000"/>
                          </a:solidFill>
                        </a:rPr>
                        <a:t>Vulnerabilities</a:t>
                      </a:r>
                      <a:endParaRPr lang="en-US" sz="1200" b="1" dirty="0">
                        <a:solidFill>
                          <a:sysClr val="windowText" lastClr="000000"/>
                        </a:solidFill>
                      </a:endParaRPr>
                    </a:p>
                  </a:txBody>
                  <a:tcPr>
                    <a:solidFill>
                      <a:schemeClr val="accent3">
                        <a:lumMod val="60000"/>
                        <a:lumOff val="40000"/>
                      </a:schemeClr>
                    </a:solidFill>
                  </a:tcPr>
                </a:tc>
                <a:tc rowSpan="2">
                  <a:txBody>
                    <a:bodyPr/>
                    <a:lstStyle/>
                    <a:p>
                      <a:r>
                        <a:rPr lang="en-US" sz="1200" dirty="0" smtClean="0"/>
                        <a:t>Host-based Fixes</a:t>
                      </a:r>
                      <a:endParaRPr lang="en-US" sz="1200" dirty="0"/>
                    </a:p>
                  </a:txBody>
                  <a:tcPr>
                    <a:solidFill>
                      <a:schemeClr val="accent3">
                        <a:lumMod val="60000"/>
                        <a:lumOff val="40000"/>
                      </a:schemeClr>
                    </a:solidFill>
                  </a:tcPr>
                </a:tc>
                <a:tc gridSpan="4">
                  <a:txBody>
                    <a:bodyPr/>
                    <a:lstStyle/>
                    <a:p>
                      <a:r>
                        <a:rPr lang="en-US" sz="1200" dirty="0" smtClean="0"/>
                        <a:t>Network Mitigations</a:t>
                      </a:r>
                      <a:endParaRPr lang="en-US" sz="1200" dirty="0"/>
                    </a:p>
                  </a:txBody>
                  <a:tcPr>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pPr algn="l"/>
                      <a:endParaRPr lang="en-US" sz="1200" b="1" dirty="0">
                        <a:solidFill>
                          <a:sysClr val="windowText" lastClr="000000"/>
                        </a:solidFill>
                      </a:endParaRPr>
                    </a:p>
                  </a:txBody>
                  <a:tcPr>
                    <a:solidFill>
                      <a:schemeClr val="bg2"/>
                    </a:solidFill>
                  </a:tcPr>
                </a:tc>
                <a:tc vMerge="1">
                  <a:txBody>
                    <a:bodyPr/>
                    <a:lstStyle/>
                    <a:p>
                      <a:pPr algn="l"/>
                      <a:endParaRPr lang="en-US" sz="1200" b="1" dirty="0">
                        <a:solidFill>
                          <a:sysClr val="windowText" lastClr="000000"/>
                        </a:solidFill>
                      </a:endParaRPr>
                    </a:p>
                  </a:txBody>
                  <a:tcPr>
                    <a:solidFill>
                      <a:schemeClr val="bg2"/>
                    </a:solidFill>
                  </a:tcPr>
                </a:tc>
                <a:tc>
                  <a:txBody>
                    <a:bodyPr/>
                    <a:lstStyle/>
                    <a:p>
                      <a:pPr algn="l"/>
                      <a:r>
                        <a:rPr lang="en-US" sz="1200" b="1" kern="1200" dirty="0" smtClean="0">
                          <a:solidFill>
                            <a:sysClr val="windowText" lastClr="000000"/>
                          </a:solidFill>
                          <a:latin typeface="+mn-lt"/>
                          <a:ea typeface="+mn-ea"/>
                          <a:cs typeface="+mn-cs"/>
                        </a:rPr>
                        <a:t>FW</a:t>
                      </a:r>
                      <a:endParaRPr lang="en-US" sz="1200" b="1" kern="1200" dirty="0">
                        <a:solidFill>
                          <a:sysClr val="windowText" lastClr="000000"/>
                        </a:solidFill>
                        <a:latin typeface="+mn-lt"/>
                        <a:ea typeface="+mn-ea"/>
                        <a:cs typeface="+mn-cs"/>
                      </a:endParaRPr>
                    </a:p>
                  </a:txBody>
                  <a:tcPr>
                    <a:solidFill>
                      <a:schemeClr val="accent3">
                        <a:lumMod val="60000"/>
                        <a:lumOff val="40000"/>
                      </a:schemeClr>
                    </a:solidFill>
                  </a:tcPr>
                </a:tc>
                <a:tc>
                  <a:txBody>
                    <a:bodyPr/>
                    <a:lstStyle/>
                    <a:p>
                      <a:pPr algn="l"/>
                      <a:r>
                        <a:rPr lang="en-US" sz="1200" b="1" kern="1200" dirty="0" smtClean="0">
                          <a:solidFill>
                            <a:sysClr val="windowText" lastClr="000000"/>
                          </a:solidFill>
                          <a:latin typeface="+mn-lt"/>
                          <a:ea typeface="+mn-ea"/>
                          <a:cs typeface="+mn-cs"/>
                        </a:rPr>
                        <a:t>IDS</a:t>
                      </a:r>
                      <a:endParaRPr lang="en-US" sz="1200" b="1" kern="1200" dirty="0">
                        <a:solidFill>
                          <a:sysClr val="windowText" lastClr="000000"/>
                        </a:solidFill>
                        <a:latin typeface="+mn-lt"/>
                        <a:ea typeface="+mn-ea"/>
                        <a:cs typeface="+mn-cs"/>
                      </a:endParaRPr>
                    </a:p>
                  </a:txBody>
                  <a:tcPr>
                    <a:solidFill>
                      <a:schemeClr val="accent3">
                        <a:lumMod val="60000"/>
                        <a:lumOff val="40000"/>
                      </a:schemeClr>
                    </a:solidFill>
                  </a:tcPr>
                </a:tc>
                <a:tc>
                  <a:txBody>
                    <a:bodyPr/>
                    <a:lstStyle/>
                    <a:p>
                      <a:pPr algn="l"/>
                      <a:r>
                        <a:rPr lang="en-US" sz="1200" b="1" kern="1200" dirty="0" smtClean="0">
                          <a:solidFill>
                            <a:sysClr val="windowText" lastClr="000000"/>
                          </a:solidFill>
                          <a:latin typeface="+mn-lt"/>
                          <a:ea typeface="+mn-ea"/>
                          <a:cs typeface="+mn-cs"/>
                        </a:rPr>
                        <a:t>VPN</a:t>
                      </a:r>
                      <a:endParaRPr lang="en-US" sz="1200" b="1" kern="1200" dirty="0">
                        <a:solidFill>
                          <a:sysClr val="windowText" lastClr="000000"/>
                        </a:solidFill>
                        <a:latin typeface="+mn-lt"/>
                        <a:ea typeface="+mn-ea"/>
                        <a:cs typeface="+mn-cs"/>
                      </a:endParaRPr>
                    </a:p>
                  </a:txBody>
                  <a:tcPr>
                    <a:solidFill>
                      <a:schemeClr val="accent3">
                        <a:lumMod val="60000"/>
                        <a:lumOff val="40000"/>
                      </a:schemeClr>
                    </a:solidFill>
                  </a:tcPr>
                </a:tc>
                <a:tc>
                  <a:txBody>
                    <a:bodyPr/>
                    <a:lstStyle/>
                    <a:p>
                      <a:pPr algn="l"/>
                      <a:r>
                        <a:rPr lang="en-US" sz="1200" b="1" kern="1200" dirty="0" smtClean="0">
                          <a:solidFill>
                            <a:sysClr val="windowText" lastClr="000000"/>
                          </a:solidFill>
                          <a:latin typeface="+mn-lt"/>
                          <a:ea typeface="+mn-ea"/>
                          <a:cs typeface="+mn-cs"/>
                        </a:rPr>
                        <a:t>…</a:t>
                      </a:r>
                      <a:endParaRPr lang="en-US" sz="1200" b="1" kern="1200" dirty="0">
                        <a:solidFill>
                          <a:sysClr val="windowText" lastClr="000000"/>
                        </a:solidFill>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CVE-2015-4760</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Fix-1</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ysClr val="windowText" lastClr="000000"/>
                        </a:solidFill>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ysClr val="windowText" lastClr="000000"/>
                        </a:solidFill>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ysClr val="windowText" lastClr="000000"/>
                        </a:solidFill>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ysClr val="windowText" lastClr="000000"/>
                        </a:solidFill>
                      </a:endParaRPr>
                    </a:p>
                  </a:txBody>
                  <a:tcPr>
                    <a:solidFill>
                      <a:schemeClr val="accent6">
                        <a:lumMod val="20000"/>
                        <a:lumOff val="80000"/>
                      </a:schemeClr>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ysClr val="windowText" lastClr="000000"/>
                        </a:solidFill>
                      </a:endParaRPr>
                    </a:p>
                  </a:txBody>
                  <a:tcPr>
                    <a:solidFill>
                      <a:schemeClr val="bg1"/>
                    </a:solidFill>
                  </a:tcPr>
                </a:tc>
                <a:tc>
                  <a:txBody>
                    <a:bodyPr/>
                    <a:lstStyle/>
                    <a:p>
                      <a:pPr algn="l"/>
                      <a:r>
                        <a:rPr lang="en-US" sz="1200" b="0" dirty="0" smtClean="0">
                          <a:solidFill>
                            <a:sysClr val="windowText" lastClr="000000"/>
                          </a:solidFill>
                        </a:rPr>
                        <a:t>Fix-2</a:t>
                      </a:r>
                      <a:endParaRPr lang="en-US" sz="1200" b="0" dirty="0">
                        <a:solidFill>
                          <a:sysClr val="windowText" lastClr="000000"/>
                        </a:solidFill>
                      </a:endParaRPr>
                    </a:p>
                  </a:txBody>
                  <a:tcPr>
                    <a:solidFill>
                      <a:schemeClr val="bg1"/>
                    </a:solidFill>
                  </a:tcPr>
                </a:tc>
                <a:tc>
                  <a:txBody>
                    <a:bodyPr/>
                    <a:lstStyle/>
                    <a:p>
                      <a:pPr algn="l"/>
                      <a:endParaRPr lang="en-US" sz="1200" b="0" dirty="0">
                        <a:solidFill>
                          <a:sysClr val="windowText" lastClr="000000"/>
                        </a:solidFill>
                      </a:endParaRPr>
                    </a:p>
                  </a:txBody>
                  <a:tcPr>
                    <a:solidFill>
                      <a:schemeClr val="accent6">
                        <a:lumMod val="20000"/>
                        <a:lumOff val="80000"/>
                      </a:schemeClr>
                    </a:solidFill>
                  </a:tcPr>
                </a:tc>
                <a:tc>
                  <a:txBody>
                    <a:bodyPr/>
                    <a:lstStyle/>
                    <a:p>
                      <a:pPr algn="l"/>
                      <a:endParaRPr lang="en-US" sz="1200" b="0" dirty="0">
                        <a:solidFill>
                          <a:sysClr val="windowText" lastClr="000000"/>
                        </a:solidFill>
                      </a:endParaRPr>
                    </a:p>
                  </a:txBody>
                  <a:tcPr>
                    <a:solidFill>
                      <a:schemeClr val="accent6">
                        <a:lumMod val="20000"/>
                        <a:lumOff val="80000"/>
                      </a:schemeClr>
                    </a:solidFill>
                  </a:tcPr>
                </a:tc>
                <a:tc>
                  <a:txBody>
                    <a:bodyPr/>
                    <a:lstStyle/>
                    <a:p>
                      <a:pPr algn="l"/>
                      <a:endParaRPr lang="en-US" sz="1200" b="0" dirty="0">
                        <a:solidFill>
                          <a:sysClr val="windowText" lastClr="000000"/>
                        </a:solidFill>
                      </a:endParaRPr>
                    </a:p>
                  </a:txBody>
                  <a:tcPr>
                    <a:solidFill>
                      <a:schemeClr val="accent6">
                        <a:lumMod val="20000"/>
                        <a:lumOff val="80000"/>
                      </a:schemeClr>
                    </a:solidFill>
                  </a:tcPr>
                </a:tc>
                <a:tc>
                  <a:txBody>
                    <a:bodyPr/>
                    <a:lstStyle/>
                    <a:p>
                      <a:pPr algn="l"/>
                      <a:endParaRPr lang="en-US" sz="1200" b="0" dirty="0">
                        <a:solidFill>
                          <a:sysClr val="windowText" lastClr="000000"/>
                        </a:solidFill>
                      </a:endParaRPr>
                    </a:p>
                  </a:txBody>
                  <a:tcPr>
                    <a:solidFill>
                      <a:schemeClr val="accent6">
                        <a:lumMod val="20000"/>
                        <a:lumOff val="80000"/>
                      </a:schemeClr>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CVE-2015-5600</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1</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0.6</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t>
                      </a:r>
                    </a:p>
                  </a:txBody>
                  <a:tcP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11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46</a:t>
            </a:fld>
            <a:endParaRPr lang="en-US" dirty="0"/>
          </a:p>
        </p:txBody>
      </p:sp>
      <p:sp>
        <p:nvSpPr>
          <p:cNvPr id="5" name="Rectangle 4"/>
          <p:cNvSpPr/>
          <p:nvPr/>
        </p:nvSpPr>
        <p:spPr>
          <a:xfrm>
            <a:off x="3048000" y="1943100"/>
            <a:ext cx="17526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solidFill>
                  <a:schemeClr val="tx1"/>
                </a:solidFill>
              </a:rPr>
              <a:t>CVE</a:t>
            </a:r>
          </a:p>
        </p:txBody>
      </p:sp>
      <p:sp>
        <p:nvSpPr>
          <p:cNvPr id="6" name="Rectangle 5"/>
          <p:cNvSpPr/>
          <p:nvPr/>
        </p:nvSpPr>
        <p:spPr>
          <a:xfrm>
            <a:off x="933686" y="1951631"/>
            <a:ext cx="17526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solidFill>
                  <a:schemeClr val="tx1"/>
                </a:solidFill>
              </a:rPr>
              <a:t>XCCDF</a:t>
            </a:r>
          </a:p>
        </p:txBody>
      </p:sp>
      <p:cxnSp>
        <p:nvCxnSpPr>
          <p:cNvPr id="7" name="Straight Connector 6"/>
          <p:cNvCxnSpPr>
            <a:stCxn id="6" idx="3"/>
            <a:endCxn id="5" idx="1"/>
          </p:cNvCxnSpPr>
          <p:nvPr/>
        </p:nvCxnSpPr>
        <p:spPr>
          <a:xfrm flipV="1">
            <a:off x="2686286" y="2324100"/>
            <a:ext cx="361714" cy="8531"/>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705600" y="1943100"/>
            <a:ext cx="1752600" cy="7765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solidFill>
                  <a:schemeClr val="tx1"/>
                </a:solidFill>
              </a:rPr>
              <a:t>Mitigation Actions</a:t>
            </a:r>
          </a:p>
        </p:txBody>
      </p:sp>
      <p:cxnSp>
        <p:nvCxnSpPr>
          <p:cNvPr id="11" name="Straight Connector 10"/>
          <p:cNvCxnSpPr>
            <a:stCxn id="5" idx="3"/>
            <a:endCxn id="10" idx="1"/>
          </p:cNvCxnSpPr>
          <p:nvPr/>
        </p:nvCxnSpPr>
        <p:spPr>
          <a:xfrm>
            <a:off x="4800600" y="2324100"/>
            <a:ext cx="1905000" cy="7261"/>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C:\Dropbox\Shared\Ehab\Icons Lib\dialog_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905000" y="3276600"/>
            <a:ext cx="6629400" cy="954107"/>
          </a:xfrm>
          <a:prstGeom prst="rect">
            <a:avLst/>
          </a:prstGeom>
          <a:noFill/>
        </p:spPr>
        <p:txBody>
          <a:bodyPr wrap="square" rtlCol="0">
            <a:spAutoFit/>
          </a:bodyPr>
          <a:lstStyle/>
          <a:p>
            <a:r>
              <a:rPr lang="en-US" sz="2800" dirty="0" smtClean="0"/>
              <a:t>How to identify countermeasures based on vulnerabilities.</a:t>
            </a:r>
            <a:endParaRPr lang="en-US" sz="2800" dirty="0"/>
          </a:p>
        </p:txBody>
      </p:sp>
      <p:sp>
        <p:nvSpPr>
          <p:cNvPr id="19" name="TextBox 18"/>
          <p:cNvSpPr txBox="1"/>
          <p:nvPr/>
        </p:nvSpPr>
        <p:spPr>
          <a:xfrm>
            <a:off x="1905000" y="4343400"/>
            <a:ext cx="6629400" cy="954107"/>
          </a:xfrm>
          <a:prstGeom prst="rect">
            <a:avLst/>
          </a:prstGeom>
          <a:noFill/>
        </p:spPr>
        <p:txBody>
          <a:bodyPr wrap="square" rtlCol="0">
            <a:spAutoFit/>
          </a:bodyPr>
          <a:lstStyle/>
          <a:p>
            <a:r>
              <a:rPr lang="en-US" sz="2800" dirty="0" smtClean="0"/>
              <a:t>No structured data repositories to associate mitigation actions with vulnerabilities.</a:t>
            </a:r>
            <a:endParaRPr lang="en-US" sz="2800" dirty="0"/>
          </a:p>
        </p:txBody>
      </p:sp>
      <p:sp>
        <p:nvSpPr>
          <p:cNvPr id="20" name="TextBox 19"/>
          <p:cNvSpPr txBox="1"/>
          <p:nvPr/>
        </p:nvSpPr>
        <p:spPr>
          <a:xfrm>
            <a:off x="1874520" y="5410200"/>
            <a:ext cx="6629400" cy="523220"/>
          </a:xfrm>
          <a:prstGeom prst="rect">
            <a:avLst/>
          </a:prstGeom>
          <a:noFill/>
        </p:spPr>
        <p:txBody>
          <a:bodyPr wrap="square" rtlCol="0">
            <a:spAutoFit/>
          </a:bodyPr>
          <a:lstStyle/>
          <a:p>
            <a:r>
              <a:rPr lang="en-US" sz="2800" dirty="0" smtClean="0"/>
              <a:t>Depends on human judgement.</a:t>
            </a:r>
            <a:endParaRPr lang="en-US" sz="2800" dirty="0"/>
          </a:p>
        </p:txBody>
      </p:sp>
      <p:pic>
        <p:nvPicPr>
          <p:cNvPr id="3075" name="Picture 3" descr="C:\Dropbox\Shared\Ehab\Icons Lib\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225" y="3352800"/>
            <a:ext cx="536575" cy="5365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Dropbox\Shared\Ehab\Icons Lib\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821" y="4419600"/>
            <a:ext cx="536575" cy="5365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Dropbox\Shared\Ehab\Icons Lib\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328" y="5410200"/>
            <a:ext cx="536575" cy="53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0957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accomplish this?</a:t>
            </a:r>
            <a:endParaRPr lang="en-US" dirty="0"/>
          </a:p>
        </p:txBody>
      </p:sp>
      <p:sp>
        <p:nvSpPr>
          <p:cNvPr id="3" name="Content Placeholder 2"/>
          <p:cNvSpPr>
            <a:spLocks noGrp="1"/>
          </p:cNvSpPr>
          <p:nvPr>
            <p:ph idx="1"/>
          </p:nvPr>
        </p:nvSpPr>
        <p:spPr>
          <a:xfrm>
            <a:off x="457200" y="2049137"/>
            <a:ext cx="5110162" cy="4077026"/>
          </a:xfrm>
        </p:spPr>
        <p:txBody>
          <a:bodyPr>
            <a:normAutofit/>
          </a:bodyPr>
          <a:lstStyle/>
          <a:p>
            <a:r>
              <a:rPr lang="en-US" sz="2000" dirty="0" smtClean="0"/>
              <a:t>Create </a:t>
            </a:r>
            <a:r>
              <a:rPr lang="en-US" sz="2000" dirty="0"/>
              <a:t>a </a:t>
            </a:r>
            <a:r>
              <a:rPr lang="en-US" sz="2000" b="1" dirty="0" smtClean="0"/>
              <a:t>taxonomy</a:t>
            </a:r>
            <a:r>
              <a:rPr lang="en-US" sz="2000" dirty="0" smtClean="0"/>
              <a:t> </a:t>
            </a:r>
            <a:r>
              <a:rPr lang="en-US" sz="2000" dirty="0"/>
              <a:t>of all countermeasures </a:t>
            </a:r>
            <a:r>
              <a:rPr lang="en-US" sz="2000" dirty="0" smtClean="0"/>
              <a:t>against pre and post attack </a:t>
            </a:r>
            <a:r>
              <a:rPr lang="en-US" sz="2000" dirty="0"/>
              <a:t>exploitation and post attacks from </a:t>
            </a:r>
            <a:r>
              <a:rPr lang="en-US" sz="2000" b="1" dirty="0"/>
              <a:t>CAPEC and MITRE </a:t>
            </a:r>
            <a:r>
              <a:rPr lang="en-US" sz="2000" dirty="0"/>
              <a:t>Attack </a:t>
            </a:r>
            <a:r>
              <a:rPr lang="en-US" sz="2000" dirty="0" smtClean="0"/>
              <a:t>repositories.</a:t>
            </a:r>
          </a:p>
          <a:p>
            <a:pPr marL="0" indent="0">
              <a:buNone/>
            </a:pPr>
            <a:endParaRPr lang="en-US" sz="2000" dirty="0" smtClean="0"/>
          </a:p>
          <a:p>
            <a:r>
              <a:rPr lang="en-US" sz="2000" dirty="0" smtClean="0"/>
              <a:t>Estimate </a:t>
            </a:r>
            <a:r>
              <a:rPr lang="en-US" sz="2000" dirty="0"/>
              <a:t>the </a:t>
            </a:r>
            <a:r>
              <a:rPr lang="en-US" sz="2000" b="1" dirty="0"/>
              <a:t>effectiveness</a:t>
            </a:r>
            <a:r>
              <a:rPr lang="en-US" sz="2000" dirty="0"/>
              <a:t> </a:t>
            </a:r>
            <a:r>
              <a:rPr lang="en-US" sz="2000" dirty="0" smtClean="0"/>
              <a:t>of </a:t>
            </a:r>
            <a:r>
              <a:rPr lang="en-US" sz="2000" dirty="0"/>
              <a:t>these countermeasures against the attack </a:t>
            </a:r>
            <a:r>
              <a:rPr lang="en-US" sz="2000" dirty="0" smtClean="0"/>
              <a:t>techniques.</a:t>
            </a:r>
          </a:p>
          <a:p>
            <a:endParaRPr lang="en-US" sz="2000" dirty="0"/>
          </a:p>
          <a:p>
            <a:r>
              <a:rPr lang="en-US" sz="2000" dirty="0" smtClean="0"/>
              <a:t>Map the </a:t>
            </a:r>
            <a:r>
              <a:rPr lang="en-US" sz="2000" b="1" dirty="0" smtClean="0"/>
              <a:t>vulnerabilities </a:t>
            </a:r>
            <a:r>
              <a:rPr lang="en-US" sz="2000" dirty="0" smtClean="0"/>
              <a:t>to the </a:t>
            </a:r>
            <a:r>
              <a:rPr lang="en-US" sz="2000" b="1" dirty="0" smtClean="0"/>
              <a:t>attack techniques</a:t>
            </a:r>
            <a:r>
              <a:rPr lang="en-US" sz="2000" dirty="0" smtClean="0"/>
              <a:t> that rely on them.</a:t>
            </a:r>
            <a:endParaRPr lang="en-US" sz="2000"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47</a:t>
            </a:fld>
            <a:endParaRPr lang="en-US" dirty="0"/>
          </a:p>
        </p:txBody>
      </p:sp>
      <p:pic>
        <p:nvPicPr>
          <p:cNvPr id="4098" name="Picture 2" descr="C:\Users\Mohammed\Desktop\Icons\capec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390" y="2057399"/>
            <a:ext cx="1524000" cy="523875"/>
          </a:xfrm>
          <a:prstGeom prst="rect">
            <a:avLst/>
          </a:prstGeom>
          <a:solidFill>
            <a:srgbClr val="A20000"/>
          </a:solidFill>
        </p:spPr>
      </p:pic>
      <p:pic>
        <p:nvPicPr>
          <p:cNvPr id="4099" name="Picture 3" descr="C:\Users\Mohammed\Desktop\Icons\Att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513" y="2905124"/>
            <a:ext cx="1701753" cy="7524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ohammed\Desktop\Icons\cvebann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015" y="4912994"/>
            <a:ext cx="1428750" cy="6762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ohammed\Desktop\Icons\cwe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3840" y="3895725"/>
            <a:ext cx="1943100" cy="698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Mohammed\Desktop\Icons\icon-head-human-inte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4890" y="3408044"/>
            <a:ext cx="1533525"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340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Approach: Threat-Vulnerability </a:t>
            </a:r>
            <a:r>
              <a:rPr lang="en-US" dirty="0" smtClean="0"/>
              <a:t>Dependency</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48</a:t>
            </a:fld>
            <a:endParaRPr lang="en-US" dirty="0"/>
          </a:p>
        </p:txBody>
      </p:sp>
      <p:sp>
        <p:nvSpPr>
          <p:cNvPr id="5" name="Pentagon 4"/>
          <p:cNvSpPr/>
          <p:nvPr/>
        </p:nvSpPr>
        <p:spPr>
          <a:xfrm>
            <a:off x="2743200" y="3019455"/>
            <a:ext cx="2698668" cy="2950779"/>
          </a:xfrm>
          <a:prstGeom prst="homePlate">
            <a:avLst>
              <a:gd name="adj" fmla="val 29933"/>
            </a:avLst>
          </a:prstGeom>
          <a:gradFill flip="none" rotWithShape="1">
            <a:gsLst>
              <a:gs pos="100000">
                <a:schemeClr val="bg1">
                  <a:alpha val="0"/>
                </a:schemeClr>
              </a:gs>
              <a:gs pos="0">
                <a:schemeClr val="accent3">
                  <a:tint val="37000"/>
                  <a:satMod val="300000"/>
                </a:schemeClr>
              </a:gs>
            </a:gsLst>
            <a:lin ang="108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ight Arrow 5"/>
          <p:cNvSpPr/>
          <p:nvPr/>
        </p:nvSpPr>
        <p:spPr>
          <a:xfrm rot="5400000" flipV="1">
            <a:off x="1931292" y="3552429"/>
            <a:ext cx="770889" cy="662881"/>
          </a:xfrm>
          <a:prstGeom prs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ight Arrow 6"/>
          <p:cNvSpPr/>
          <p:nvPr/>
        </p:nvSpPr>
        <p:spPr>
          <a:xfrm rot="16200000">
            <a:off x="1950115" y="5109838"/>
            <a:ext cx="770889" cy="662881"/>
          </a:xfrm>
          <a:prstGeom prs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ectangle 7"/>
          <p:cNvSpPr/>
          <p:nvPr/>
        </p:nvSpPr>
        <p:spPr>
          <a:xfrm>
            <a:off x="380999" y="2743200"/>
            <a:ext cx="3886201" cy="9144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9" name="Picture 8" descr="C:\Dropbox\Shared\Ehab\Icons Lib\p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64387"/>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a:stCxn id="12" idx="1"/>
            <a:endCxn id="9" idx="3"/>
          </p:cNvCxnSpPr>
          <p:nvPr/>
        </p:nvCxnSpPr>
        <p:spPr>
          <a:xfrm flipH="1">
            <a:off x="1295400" y="3239327"/>
            <a:ext cx="2068095" cy="606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C:\Dropbox\Shared\Ehab\Icons Lib\p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695" y="284603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Dropbox\Shared\Ehab\Icons Lib\p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495" y="2858327"/>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31981" y="2209800"/>
            <a:ext cx="1035861" cy="577081"/>
          </a:xfrm>
          <a:prstGeom prst="rect">
            <a:avLst/>
          </a:prstGeom>
          <a:noFill/>
        </p:spPr>
        <p:txBody>
          <a:bodyPr wrap="none" rtlCol="0">
            <a:spAutoFit/>
          </a:bodyPr>
          <a:lstStyle/>
          <a:p>
            <a:endParaRPr lang="en-US" sz="1050" b="1" dirty="0" smtClean="0"/>
          </a:p>
          <a:p>
            <a:r>
              <a:rPr lang="en-US" sz="1050" b="1" dirty="0" smtClean="0"/>
              <a:t>CVE-2008-3060</a:t>
            </a:r>
          </a:p>
          <a:p>
            <a:r>
              <a:rPr lang="en-US" sz="1050" b="1" dirty="0"/>
              <a:t>CVE-2008-4638</a:t>
            </a:r>
          </a:p>
        </p:txBody>
      </p:sp>
      <p:sp>
        <p:nvSpPr>
          <p:cNvPr id="14" name="TextBox 13"/>
          <p:cNvSpPr txBox="1"/>
          <p:nvPr/>
        </p:nvSpPr>
        <p:spPr>
          <a:xfrm>
            <a:off x="1828071" y="2218678"/>
            <a:ext cx="1035861" cy="577081"/>
          </a:xfrm>
          <a:prstGeom prst="rect">
            <a:avLst/>
          </a:prstGeom>
          <a:noFill/>
        </p:spPr>
        <p:txBody>
          <a:bodyPr wrap="none" rtlCol="0">
            <a:spAutoFit/>
          </a:bodyPr>
          <a:lstStyle/>
          <a:p>
            <a:r>
              <a:rPr lang="en-US" sz="1050" b="1" dirty="0" smtClean="0"/>
              <a:t>CVE-2007-5172</a:t>
            </a:r>
          </a:p>
          <a:p>
            <a:r>
              <a:rPr lang="en-US" sz="1050" b="1" dirty="0"/>
              <a:t>CVE-2009-2960</a:t>
            </a:r>
            <a:endParaRPr lang="en-US" sz="1050" b="1" dirty="0" smtClean="0"/>
          </a:p>
          <a:p>
            <a:r>
              <a:rPr lang="en-US" sz="1050" b="1" dirty="0"/>
              <a:t>CVE-2008-2374</a:t>
            </a:r>
            <a:endParaRPr lang="en-US" sz="1050" dirty="0"/>
          </a:p>
        </p:txBody>
      </p:sp>
      <p:sp>
        <p:nvSpPr>
          <p:cNvPr id="15" name="TextBox 14"/>
          <p:cNvSpPr txBox="1"/>
          <p:nvPr/>
        </p:nvSpPr>
        <p:spPr>
          <a:xfrm>
            <a:off x="3231339" y="2381447"/>
            <a:ext cx="1035861" cy="415498"/>
          </a:xfrm>
          <a:prstGeom prst="rect">
            <a:avLst/>
          </a:prstGeom>
          <a:noFill/>
        </p:spPr>
        <p:txBody>
          <a:bodyPr wrap="none" rtlCol="0">
            <a:spAutoFit/>
          </a:bodyPr>
          <a:lstStyle/>
          <a:p>
            <a:r>
              <a:rPr lang="en-US" sz="1050" b="1" dirty="0"/>
              <a:t>CVE-2008-2049</a:t>
            </a:r>
          </a:p>
          <a:p>
            <a:r>
              <a:rPr lang="en-US" sz="1050" b="1" dirty="0" smtClean="0"/>
              <a:t>CVE-2009-2282</a:t>
            </a:r>
            <a:endParaRPr lang="en-US" sz="1050" b="1" dirty="0"/>
          </a:p>
        </p:txBody>
      </p:sp>
      <p:sp>
        <p:nvSpPr>
          <p:cNvPr id="16" name="Chevron 4"/>
          <p:cNvSpPr/>
          <p:nvPr/>
        </p:nvSpPr>
        <p:spPr>
          <a:xfrm>
            <a:off x="622176" y="4293834"/>
            <a:ext cx="3414542" cy="748314"/>
          </a:xfrm>
          <a:prstGeom prst="round2DiagRect">
            <a:avLst>
              <a:gd name="adj1" fmla="val 0"/>
              <a:gd name="adj2" fmla="val 48086"/>
            </a:avLst>
          </a:prstGeom>
        </p:spPr>
        <p:style>
          <a:lnRef idx="1">
            <a:schemeClr val="accent3"/>
          </a:lnRef>
          <a:fillRef idx="2">
            <a:schemeClr val="accent3"/>
          </a:fillRef>
          <a:effectRef idx="1">
            <a:schemeClr val="accent3"/>
          </a:effectRef>
          <a:fontRef idx="minor">
            <a:schemeClr val="dk1"/>
          </a:fontRef>
        </p:style>
        <p:txBody>
          <a:bodyPr spcFirstLastPara="0" vert="horz" wrap="square" lIns="17780" tIns="8890" rIns="0" bIns="8890" numCol="1" spcCol="1270" anchor="ctr" anchorCtr="0">
            <a:noAutofit/>
          </a:bodyPr>
          <a:lstStyle/>
          <a:p>
            <a:pPr algn="ctr" defTabSz="622300">
              <a:lnSpc>
                <a:spcPct val="90000"/>
              </a:lnSpc>
              <a:spcBef>
                <a:spcPct val="0"/>
              </a:spcBef>
              <a:spcAft>
                <a:spcPct val="35000"/>
              </a:spcAft>
            </a:pPr>
            <a:r>
              <a:rPr lang="en-US" sz="1400" b="1" dirty="0" smtClean="0"/>
              <a:t>Attack Scenarios Generator</a:t>
            </a:r>
            <a:endParaRPr lang="en-US" sz="1400" b="1" dirty="0"/>
          </a:p>
        </p:txBody>
      </p:sp>
      <p:graphicFrame>
        <p:nvGraphicFramePr>
          <p:cNvPr id="17" name="Table 16"/>
          <p:cNvGraphicFramePr>
            <a:graphicFrameLocks noGrp="1"/>
          </p:cNvGraphicFramePr>
          <p:nvPr>
            <p:extLst/>
          </p:nvPr>
        </p:nvGraphicFramePr>
        <p:xfrm>
          <a:off x="304801" y="5741634"/>
          <a:ext cx="4080165" cy="370840"/>
        </p:xfrm>
        <a:graphic>
          <a:graphicData uri="http://schemas.openxmlformats.org/drawingml/2006/table">
            <a:tbl>
              <a:tblPr firstRow="1" bandRow="1">
                <a:tableStyleId>{93296810-A885-4BE3-A3E7-6D5BEEA58F35}</a:tableStyleId>
              </a:tblPr>
              <a:tblGrid>
                <a:gridCol w="901717">
                  <a:extLst>
                    <a:ext uri="{9D8B030D-6E8A-4147-A177-3AD203B41FA5}">
                      <a16:colId xmlns:a16="http://schemas.microsoft.com/office/drawing/2014/main" val="20000"/>
                    </a:ext>
                  </a:extLst>
                </a:gridCol>
                <a:gridCol w="835316">
                  <a:extLst>
                    <a:ext uri="{9D8B030D-6E8A-4147-A177-3AD203B41FA5}">
                      <a16:colId xmlns:a16="http://schemas.microsoft.com/office/drawing/2014/main" val="20001"/>
                    </a:ext>
                  </a:extLst>
                </a:gridCol>
                <a:gridCol w="468917">
                  <a:extLst>
                    <a:ext uri="{9D8B030D-6E8A-4147-A177-3AD203B41FA5}">
                      <a16:colId xmlns:a16="http://schemas.microsoft.com/office/drawing/2014/main" val="20002"/>
                    </a:ext>
                  </a:extLst>
                </a:gridCol>
                <a:gridCol w="674428">
                  <a:extLst>
                    <a:ext uri="{9D8B030D-6E8A-4147-A177-3AD203B41FA5}">
                      <a16:colId xmlns:a16="http://schemas.microsoft.com/office/drawing/2014/main" val="20003"/>
                    </a:ext>
                  </a:extLst>
                </a:gridCol>
                <a:gridCol w="659608">
                  <a:extLst>
                    <a:ext uri="{9D8B030D-6E8A-4147-A177-3AD203B41FA5}">
                      <a16:colId xmlns:a16="http://schemas.microsoft.com/office/drawing/2014/main" val="20004"/>
                    </a:ext>
                  </a:extLst>
                </a:gridCol>
                <a:gridCol w="158261">
                  <a:extLst>
                    <a:ext uri="{9D8B030D-6E8A-4147-A177-3AD203B41FA5}">
                      <a16:colId xmlns:a16="http://schemas.microsoft.com/office/drawing/2014/main" val="20005"/>
                    </a:ext>
                  </a:extLst>
                </a:gridCol>
                <a:gridCol w="381918">
                  <a:extLst>
                    <a:ext uri="{9D8B030D-6E8A-4147-A177-3AD203B41FA5}">
                      <a16:colId xmlns:a16="http://schemas.microsoft.com/office/drawing/2014/main" val="20006"/>
                    </a:ext>
                  </a:extLst>
                </a:gridCol>
              </a:tblGrid>
              <a:tr h="370840">
                <a:tc>
                  <a:txBody>
                    <a:bodyPr/>
                    <a:lstStyle/>
                    <a:p>
                      <a:pPr algn="ctr"/>
                      <a:r>
                        <a:rPr lang="en-US" sz="900" dirty="0" smtClean="0"/>
                        <a:t>Reconnaissance </a:t>
                      </a:r>
                      <a:endParaRPr lang="en-US" sz="900" dirty="0">
                        <a:solidFill>
                          <a:schemeClr val="tx1"/>
                        </a:solidFill>
                      </a:endParaRPr>
                    </a:p>
                  </a:txBody>
                  <a:tcPr marL="0" marR="0" marT="91440" marB="91440"/>
                </a:tc>
                <a:tc>
                  <a:txBody>
                    <a:bodyPr/>
                    <a:lstStyle/>
                    <a:p>
                      <a:pPr algn="ctr"/>
                      <a:r>
                        <a:rPr lang="en-US" sz="900" dirty="0" smtClean="0"/>
                        <a:t>Weaponization</a:t>
                      </a:r>
                      <a:endParaRPr lang="en-US" sz="900" dirty="0">
                        <a:solidFill>
                          <a:schemeClr val="tx1"/>
                        </a:solidFill>
                      </a:endParaRPr>
                    </a:p>
                  </a:txBody>
                  <a:tcPr marL="0" marR="0" marT="91440" marB="91440"/>
                </a:tc>
                <a:tc>
                  <a:txBody>
                    <a:bodyPr/>
                    <a:lstStyle/>
                    <a:p>
                      <a:pPr algn="ctr"/>
                      <a:r>
                        <a:rPr lang="en-US" sz="900" dirty="0" smtClean="0"/>
                        <a:t>Delivery</a:t>
                      </a:r>
                      <a:endParaRPr lang="en-US" sz="900" dirty="0">
                        <a:solidFill>
                          <a:schemeClr val="tx1"/>
                        </a:solidFill>
                      </a:endParaRPr>
                    </a:p>
                  </a:txBody>
                  <a:tcPr marL="0" marR="0" marT="91440" marB="91440"/>
                </a:tc>
                <a:tc>
                  <a:txBody>
                    <a:bodyPr/>
                    <a:lstStyle/>
                    <a:p>
                      <a:pPr algn="ctr"/>
                      <a:r>
                        <a:rPr lang="en-US" sz="900" dirty="0" smtClean="0"/>
                        <a:t>Exploitation</a:t>
                      </a:r>
                      <a:endParaRPr lang="en-US" sz="900" dirty="0">
                        <a:solidFill>
                          <a:schemeClr val="tx1"/>
                        </a:solidFill>
                      </a:endParaRPr>
                    </a:p>
                  </a:txBody>
                  <a:tcPr marL="0" marR="0" marT="91440" marB="91440"/>
                </a:tc>
                <a:tc>
                  <a:txBody>
                    <a:bodyPr/>
                    <a:lstStyle/>
                    <a:p>
                      <a:pPr algn="ctr"/>
                      <a:r>
                        <a:rPr lang="en-US" sz="900" dirty="0" smtClean="0"/>
                        <a:t>Installation</a:t>
                      </a:r>
                      <a:r>
                        <a:rPr lang="en-US" sz="900" baseline="0" dirty="0" smtClean="0"/>
                        <a:t> </a:t>
                      </a:r>
                      <a:endParaRPr lang="en-US" sz="900" dirty="0">
                        <a:solidFill>
                          <a:schemeClr val="tx1"/>
                        </a:solidFill>
                      </a:endParaRPr>
                    </a:p>
                  </a:txBody>
                  <a:tcPr marL="0" marR="0" marT="91440" marB="91440"/>
                </a:tc>
                <a:tc>
                  <a:txBody>
                    <a:bodyPr/>
                    <a:lstStyle/>
                    <a:p>
                      <a:pPr algn="ctr"/>
                      <a:r>
                        <a:rPr lang="en-US" sz="900" dirty="0" smtClean="0"/>
                        <a:t>C2</a:t>
                      </a:r>
                      <a:endParaRPr lang="en-US" sz="900" dirty="0">
                        <a:solidFill>
                          <a:schemeClr val="tx1"/>
                        </a:solidFill>
                      </a:endParaRPr>
                    </a:p>
                  </a:txBody>
                  <a:tcPr marL="0" marR="0" marT="91440" marB="91440"/>
                </a:tc>
                <a:tc>
                  <a:txBody>
                    <a:bodyPr/>
                    <a:lstStyle/>
                    <a:p>
                      <a:pPr algn="ctr"/>
                      <a:r>
                        <a:rPr lang="en-US" sz="900" dirty="0" smtClean="0"/>
                        <a:t>Actions</a:t>
                      </a:r>
                      <a:endParaRPr lang="en-US" sz="900" dirty="0">
                        <a:solidFill>
                          <a:schemeClr val="tx1"/>
                        </a:solidFill>
                      </a:endParaRPr>
                    </a:p>
                  </a:txBody>
                  <a:tcPr marL="0" marR="0" marT="91440" marB="91440"/>
                </a:tc>
                <a:extLst>
                  <a:ext uri="{0D108BD9-81ED-4DB2-BD59-A6C34878D82A}">
                    <a16:rowId xmlns:a16="http://schemas.microsoft.com/office/drawing/2014/main" val="10000"/>
                  </a:ext>
                </a:extLst>
              </a:tr>
            </a:tbl>
          </a:graphicData>
        </a:graphic>
      </p:graphicFrame>
      <p:sp>
        <p:nvSpPr>
          <p:cNvPr id="18" name="Oval 17"/>
          <p:cNvSpPr/>
          <p:nvPr/>
        </p:nvSpPr>
        <p:spPr>
          <a:xfrm>
            <a:off x="5867400" y="3177468"/>
            <a:ext cx="1253294" cy="238036"/>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r>
              <a:rPr lang="en-US" sz="1100" b="1" dirty="0"/>
              <a:t>CVE-2008-2049</a:t>
            </a:r>
            <a:endParaRPr lang="en-US" sz="1100" dirty="0"/>
          </a:p>
        </p:txBody>
      </p:sp>
      <p:sp>
        <p:nvSpPr>
          <p:cNvPr id="19" name="Oval 18"/>
          <p:cNvSpPr/>
          <p:nvPr/>
        </p:nvSpPr>
        <p:spPr>
          <a:xfrm>
            <a:off x="7345444" y="3177468"/>
            <a:ext cx="1253294" cy="238036"/>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r>
              <a:rPr lang="en-US" sz="1100" b="1" dirty="0"/>
              <a:t>CVE-2008-3060</a:t>
            </a:r>
          </a:p>
        </p:txBody>
      </p:sp>
      <p:sp>
        <p:nvSpPr>
          <p:cNvPr id="20" name="Oval 19"/>
          <p:cNvSpPr/>
          <p:nvPr/>
        </p:nvSpPr>
        <p:spPr>
          <a:xfrm>
            <a:off x="5867400" y="4174527"/>
            <a:ext cx="1253294" cy="238036"/>
          </a:xfrm>
          <a:prstGeom prst="ellipse">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r>
              <a:rPr lang="en-US" sz="1100" b="1" dirty="0"/>
              <a:t>CVE-2008-2374</a:t>
            </a:r>
          </a:p>
        </p:txBody>
      </p:sp>
      <p:sp>
        <p:nvSpPr>
          <p:cNvPr id="21" name="Oval 20"/>
          <p:cNvSpPr/>
          <p:nvPr/>
        </p:nvSpPr>
        <p:spPr>
          <a:xfrm>
            <a:off x="7350623" y="4174527"/>
            <a:ext cx="1253294" cy="238036"/>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r>
              <a:rPr lang="en-US" sz="1100" b="1" dirty="0"/>
              <a:t>CVE-2007-5172</a:t>
            </a:r>
          </a:p>
        </p:txBody>
      </p:sp>
      <p:sp>
        <p:nvSpPr>
          <p:cNvPr id="22" name="Oval 21"/>
          <p:cNvSpPr/>
          <p:nvPr/>
        </p:nvSpPr>
        <p:spPr>
          <a:xfrm>
            <a:off x="5867400" y="5097607"/>
            <a:ext cx="1253294" cy="238036"/>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r>
              <a:rPr lang="en-US" sz="1100" b="1" dirty="0"/>
              <a:t>CVE-2009-2960</a:t>
            </a:r>
          </a:p>
        </p:txBody>
      </p:sp>
      <p:sp>
        <p:nvSpPr>
          <p:cNvPr id="23" name="Oval 22"/>
          <p:cNvSpPr/>
          <p:nvPr/>
        </p:nvSpPr>
        <p:spPr>
          <a:xfrm>
            <a:off x="5868651" y="5920668"/>
            <a:ext cx="1253294" cy="238036"/>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r>
              <a:rPr lang="en-US" sz="1100" b="1" dirty="0"/>
              <a:t>CVE-2008-4638</a:t>
            </a:r>
          </a:p>
        </p:txBody>
      </p:sp>
      <p:sp>
        <p:nvSpPr>
          <p:cNvPr id="24" name="Oval 23"/>
          <p:cNvSpPr/>
          <p:nvPr/>
        </p:nvSpPr>
        <p:spPr>
          <a:xfrm>
            <a:off x="7345444" y="5097607"/>
            <a:ext cx="1253294" cy="238036"/>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r>
              <a:rPr lang="en-US" sz="1100" b="1" dirty="0"/>
              <a:t>CVE-2009-2282</a:t>
            </a:r>
          </a:p>
        </p:txBody>
      </p:sp>
      <p:cxnSp>
        <p:nvCxnSpPr>
          <p:cNvPr id="25" name="Straight Connector 24"/>
          <p:cNvCxnSpPr>
            <a:stCxn id="20" idx="0"/>
            <a:endCxn id="18" idx="4"/>
          </p:cNvCxnSpPr>
          <p:nvPr/>
        </p:nvCxnSpPr>
        <p:spPr>
          <a:xfrm flipV="1">
            <a:off x="6494047" y="3415504"/>
            <a:ext cx="0" cy="759023"/>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0"/>
            <a:endCxn id="19" idx="4"/>
          </p:cNvCxnSpPr>
          <p:nvPr/>
        </p:nvCxnSpPr>
        <p:spPr>
          <a:xfrm flipV="1">
            <a:off x="6494047" y="3415504"/>
            <a:ext cx="1478044" cy="759023"/>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0"/>
            <a:endCxn id="18" idx="4"/>
          </p:cNvCxnSpPr>
          <p:nvPr/>
        </p:nvCxnSpPr>
        <p:spPr>
          <a:xfrm flipH="1" flipV="1">
            <a:off x="6494047" y="3415504"/>
            <a:ext cx="1483223" cy="759023"/>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3" idx="0"/>
            <a:endCxn id="22" idx="4"/>
          </p:cNvCxnSpPr>
          <p:nvPr/>
        </p:nvCxnSpPr>
        <p:spPr>
          <a:xfrm flipH="1" flipV="1">
            <a:off x="6494047" y="5335643"/>
            <a:ext cx="1251" cy="585025"/>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2" idx="0"/>
            <a:endCxn id="20" idx="4"/>
          </p:cNvCxnSpPr>
          <p:nvPr/>
        </p:nvCxnSpPr>
        <p:spPr>
          <a:xfrm flipV="1">
            <a:off x="6494047" y="4412563"/>
            <a:ext cx="0" cy="685044"/>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0"/>
            <a:endCxn id="20" idx="4"/>
          </p:cNvCxnSpPr>
          <p:nvPr/>
        </p:nvCxnSpPr>
        <p:spPr>
          <a:xfrm flipH="1" flipV="1">
            <a:off x="6494047" y="4412563"/>
            <a:ext cx="1478044" cy="685044"/>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1" idx="0"/>
            <a:endCxn id="19" idx="4"/>
          </p:cNvCxnSpPr>
          <p:nvPr/>
        </p:nvCxnSpPr>
        <p:spPr>
          <a:xfrm flipH="1" flipV="1">
            <a:off x="7972091" y="3415504"/>
            <a:ext cx="5179" cy="759023"/>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4801" y="6112474"/>
            <a:ext cx="4080166" cy="381000"/>
          </a:xfrm>
          <a:prstGeom prst="rect">
            <a:avLst/>
          </a:prstGeom>
          <a:noFill/>
        </p:spPr>
        <p:txBody>
          <a:bodyPr wrap="square" rtlCol="0">
            <a:spAutoFit/>
          </a:bodyPr>
          <a:lstStyle/>
          <a:p>
            <a:pPr algn="ctr"/>
            <a:r>
              <a:rPr lang="en-US" dirty="0" smtClean="0"/>
              <a:t>Kill Chain Phases</a:t>
            </a:r>
            <a:endParaRPr lang="en-US" dirty="0"/>
          </a:p>
        </p:txBody>
      </p:sp>
      <p:sp>
        <p:nvSpPr>
          <p:cNvPr id="33" name="TextBox 32"/>
          <p:cNvSpPr txBox="1"/>
          <p:nvPr/>
        </p:nvSpPr>
        <p:spPr>
          <a:xfrm>
            <a:off x="5868651" y="2617434"/>
            <a:ext cx="2735266" cy="400110"/>
          </a:xfrm>
          <a:prstGeom prst="rect">
            <a:avLst/>
          </a:prstGeom>
          <a:noFill/>
        </p:spPr>
        <p:txBody>
          <a:bodyPr wrap="square" rtlCol="0">
            <a:spAutoFit/>
          </a:bodyPr>
          <a:lstStyle/>
          <a:p>
            <a:pPr algn="ctr"/>
            <a:r>
              <a:rPr lang="en-US" sz="2000" b="1" u="sng" dirty="0" smtClean="0"/>
              <a:t>Attack Scenarios</a:t>
            </a:r>
            <a:endParaRPr lang="en-US" sz="2000" b="1" u="sng" dirty="0"/>
          </a:p>
        </p:txBody>
      </p:sp>
    </p:spTree>
    <p:extLst>
      <p:ext uri="{BB962C8B-B14F-4D97-AF65-F5344CB8AC3E}">
        <p14:creationId xmlns:p14="http://schemas.microsoft.com/office/powerpoint/2010/main" val="28639155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Research Tasks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Mapping countermeasures to weaknesses.</a:t>
            </a:r>
          </a:p>
          <a:p>
            <a:pPr lvl="1"/>
            <a:r>
              <a:rPr lang="en-US" dirty="0" smtClean="0"/>
              <a:t>Evaluate the countermeasures effectiveness.</a:t>
            </a:r>
          </a:p>
          <a:p>
            <a:pPr lvl="1"/>
            <a:r>
              <a:rPr lang="en-US" dirty="0" smtClean="0"/>
              <a:t>Compare and select the most effective countermeasures.</a:t>
            </a:r>
          </a:p>
          <a:p>
            <a:pPr lvl="1"/>
            <a:endParaRPr lang="en-US" dirty="0" smtClean="0"/>
          </a:p>
          <a:p>
            <a:r>
              <a:rPr lang="en-US" dirty="0" smtClean="0"/>
              <a:t>Understand the dependency between vulnerabilities with respect to kill chains.</a:t>
            </a:r>
          </a:p>
          <a:p>
            <a:pPr lvl="1"/>
            <a:r>
              <a:rPr lang="en-US" dirty="0" smtClean="0"/>
              <a:t>Tune our mitigation to assign more weights for central vulnerabilities.</a:t>
            </a:r>
          </a:p>
          <a:p>
            <a:pPr lvl="1"/>
            <a:endParaRPr lang="en-US" dirty="0" smtClean="0"/>
          </a:p>
          <a:p>
            <a:r>
              <a:rPr lang="en-US" dirty="0" smtClean="0"/>
              <a:t>Resiliency/Mitigation </a:t>
            </a:r>
            <a:r>
              <a:rPr lang="en-US" dirty="0"/>
              <a:t>planner  testing using simulation &amp; (possibly) real data.</a:t>
            </a:r>
          </a:p>
          <a:p>
            <a:pPr marL="0" indent="0">
              <a:buNone/>
            </a:pP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49</a:t>
            </a:fld>
            <a:endParaRPr lang="en-US" dirty="0"/>
          </a:p>
        </p:txBody>
      </p:sp>
    </p:spTree>
    <p:extLst>
      <p:ext uri="{BB962C8B-B14F-4D97-AF65-F5344CB8AC3E}">
        <p14:creationId xmlns:p14="http://schemas.microsoft.com/office/powerpoint/2010/main" val="841405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2"/>
                </a:solidFill>
              </a:rPr>
              <a:t>Research Areas/Topics</a:t>
            </a:r>
            <a:endParaRPr lang="en-US" sz="3600" b="1" dirty="0">
              <a:solidFill>
                <a:schemeClr val="tx2"/>
              </a:solidFill>
            </a:endParaRPr>
          </a:p>
        </p:txBody>
      </p:sp>
      <p:sp>
        <p:nvSpPr>
          <p:cNvPr id="3" name="Content Placeholder 2"/>
          <p:cNvSpPr>
            <a:spLocks noGrp="1"/>
          </p:cNvSpPr>
          <p:nvPr>
            <p:ph idx="1"/>
          </p:nvPr>
        </p:nvSpPr>
        <p:spPr>
          <a:xfrm>
            <a:off x="457200" y="1600200"/>
            <a:ext cx="8229600" cy="5121275"/>
          </a:xfrm>
        </p:spPr>
        <p:txBody>
          <a:bodyPr>
            <a:normAutofit fontScale="77500" lnSpcReduction="20000"/>
          </a:bodyPr>
          <a:lstStyle/>
          <a:p>
            <a:r>
              <a:rPr lang="en-US" b="1" dirty="0" smtClean="0"/>
              <a:t>Security Configuration Analytics</a:t>
            </a:r>
          </a:p>
          <a:p>
            <a:pPr lvl="1"/>
            <a:r>
              <a:rPr lang="en-US" dirty="0" smtClean="0"/>
              <a:t>Configuration Verification</a:t>
            </a:r>
          </a:p>
          <a:p>
            <a:pPr lvl="1"/>
            <a:r>
              <a:rPr lang="en-US" dirty="0" smtClean="0"/>
              <a:t>Misconfiguration Detection and Diagnosis</a:t>
            </a:r>
          </a:p>
          <a:p>
            <a:pPr lvl="1"/>
            <a:r>
              <a:rPr lang="en-US" dirty="0" smtClean="0"/>
              <a:t>Planning and optimization</a:t>
            </a:r>
          </a:p>
          <a:p>
            <a:pPr lvl="1"/>
            <a:r>
              <a:rPr lang="en-US" dirty="0" smtClean="0"/>
              <a:t>Data center and Cloud configuration analytics</a:t>
            </a:r>
          </a:p>
          <a:p>
            <a:r>
              <a:rPr lang="en-US" b="1" dirty="0" smtClean="0"/>
              <a:t>Cyber-Physical Security </a:t>
            </a:r>
          </a:p>
          <a:p>
            <a:pPr lvl="1"/>
            <a:r>
              <a:rPr lang="en-US" dirty="0" smtClean="0"/>
              <a:t>Smart Grid proactive security analytics and diagnosis </a:t>
            </a:r>
          </a:p>
          <a:p>
            <a:pPr lvl="1"/>
            <a:r>
              <a:rPr lang="en-US" dirty="0" smtClean="0"/>
              <a:t>Smart Grid reactive security analytics and recovery </a:t>
            </a:r>
          </a:p>
          <a:p>
            <a:pPr lvl="1"/>
            <a:r>
              <a:rPr lang="en-US" dirty="0" smtClean="0"/>
              <a:t>Air traffic controller security </a:t>
            </a:r>
            <a:endParaRPr lang="en-US" dirty="0"/>
          </a:p>
          <a:p>
            <a:r>
              <a:rPr lang="en-US" b="1" dirty="0" smtClean="0"/>
              <a:t>Moving </a:t>
            </a:r>
            <a:r>
              <a:rPr lang="en-US" b="1" dirty="0"/>
              <a:t>Target Defense  </a:t>
            </a:r>
            <a:endParaRPr lang="en-US" b="1" dirty="0" smtClean="0"/>
          </a:p>
          <a:p>
            <a:pPr lvl="1"/>
            <a:r>
              <a:rPr lang="en-US" dirty="0"/>
              <a:t>Random Host IP Mutation (RHM)</a:t>
            </a:r>
          </a:p>
          <a:p>
            <a:pPr lvl="1"/>
            <a:r>
              <a:rPr lang="en-US" dirty="0"/>
              <a:t>Random Route Mutation (RRM)</a:t>
            </a:r>
          </a:p>
          <a:p>
            <a:pPr lvl="1"/>
            <a:r>
              <a:rPr lang="en-US" dirty="0"/>
              <a:t>Random Wireless AP Mutation</a:t>
            </a:r>
          </a:p>
          <a:p>
            <a:pPr lvl="1"/>
            <a:r>
              <a:rPr lang="en-US" dirty="0" smtClean="0"/>
              <a:t>Virtual Networks and Overlay </a:t>
            </a:r>
            <a:r>
              <a:rPr lang="en-US" dirty="0"/>
              <a:t>Mutation </a:t>
            </a:r>
          </a:p>
          <a:p>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49475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2586487"/>
          </a:xfrm>
        </p:spPr>
        <p:txBody>
          <a:bodyPr/>
          <a:lstStyle/>
          <a:p>
            <a:r>
              <a:rPr lang="en-US" sz="4000" b="1" i="1" dirty="0" smtClean="0">
                <a:solidFill>
                  <a:schemeClr val="tx1">
                    <a:lumMod val="85000"/>
                    <a:lumOff val="15000"/>
                  </a:schemeClr>
                </a:solidFill>
              </a:rPr>
              <a:t>CCAA Project:</a:t>
            </a:r>
            <a:br>
              <a:rPr lang="en-US" sz="4000" b="1" i="1" dirty="0" smtClean="0">
                <a:solidFill>
                  <a:schemeClr val="tx1">
                    <a:lumMod val="85000"/>
                    <a:lumOff val="15000"/>
                  </a:schemeClr>
                </a:solidFill>
              </a:rPr>
            </a:br>
            <a:r>
              <a:rPr lang="en-US" sz="3600" b="1" dirty="0">
                <a:solidFill>
                  <a:schemeClr val="tx2">
                    <a:lumMod val="60000"/>
                    <a:lumOff val="40000"/>
                  </a:schemeClr>
                </a:solidFill>
              </a:rPr>
              <a:t>Automated </a:t>
            </a:r>
            <a:r>
              <a:rPr lang="en-US" sz="3600" b="1" dirty="0" smtClean="0">
                <a:solidFill>
                  <a:schemeClr val="tx2">
                    <a:lumMod val="60000"/>
                    <a:lumOff val="40000"/>
                  </a:schemeClr>
                </a:solidFill>
              </a:rPr>
              <a:t>Multidimensional </a:t>
            </a:r>
            <a:r>
              <a:rPr lang="en-US" sz="3600" b="1" dirty="0">
                <a:solidFill>
                  <a:schemeClr val="tx2">
                    <a:lumMod val="60000"/>
                    <a:lumOff val="40000"/>
                  </a:schemeClr>
                </a:solidFill>
              </a:rPr>
              <a:t/>
            </a:r>
            <a:br>
              <a:rPr lang="en-US" sz="3600" b="1" dirty="0">
                <a:solidFill>
                  <a:schemeClr val="tx2">
                    <a:lumMod val="60000"/>
                    <a:lumOff val="40000"/>
                  </a:schemeClr>
                </a:solidFill>
              </a:rPr>
            </a:br>
            <a:r>
              <a:rPr lang="en-US" sz="3600" b="1" dirty="0">
                <a:solidFill>
                  <a:schemeClr val="tx2">
                    <a:lumMod val="60000"/>
                    <a:lumOff val="40000"/>
                  </a:schemeClr>
                </a:solidFill>
              </a:rPr>
              <a:t>Decision-Making for Cyber Risk Mitigation </a:t>
            </a:r>
            <a:r>
              <a:rPr lang="en-US" sz="3600" b="1" dirty="0" smtClean="0">
                <a:solidFill>
                  <a:schemeClr val="tx2">
                    <a:lumMod val="60000"/>
                    <a:lumOff val="40000"/>
                  </a:schemeClr>
                </a:solidFill>
              </a:rPr>
              <a:t>(</a:t>
            </a:r>
            <a:r>
              <a:rPr lang="en-US" sz="3600" b="1" dirty="0" err="1" smtClean="0">
                <a:solidFill>
                  <a:schemeClr val="tx2">
                    <a:lumMod val="60000"/>
                    <a:lumOff val="40000"/>
                  </a:schemeClr>
                </a:solidFill>
              </a:rPr>
              <a:t>CyberARM</a:t>
            </a:r>
            <a:r>
              <a:rPr lang="en-US" sz="3600" b="1" dirty="0">
                <a:solidFill>
                  <a:schemeClr val="tx2">
                    <a:lumMod val="60000"/>
                    <a:lumOff val="40000"/>
                  </a:schemeClr>
                </a:solidFill>
              </a:rPr>
              <a:t>)</a:t>
            </a:r>
          </a:p>
        </p:txBody>
      </p:sp>
      <p:sp>
        <p:nvSpPr>
          <p:cNvPr id="4" name="Slide Number Placeholder 3"/>
          <p:cNvSpPr>
            <a:spLocks noGrp="1"/>
          </p:cNvSpPr>
          <p:nvPr>
            <p:ph type="sldNum" sz="quarter" idx="12"/>
          </p:nvPr>
        </p:nvSpPr>
        <p:spPr/>
        <p:txBody>
          <a:bodyPr/>
          <a:lstStyle/>
          <a:p>
            <a:fld id="{80F13DAA-1CB3-4913-BEF0-E8CDE2DCC800}" type="slidenum">
              <a:rPr lang="en-US" smtClean="0"/>
              <a:pPr/>
              <a:t>50</a:t>
            </a:fld>
            <a:endParaRPr lang="en-US" dirty="0"/>
          </a:p>
        </p:txBody>
      </p:sp>
      <p:sp>
        <p:nvSpPr>
          <p:cNvPr id="5" name="Subtitle 2"/>
          <p:cNvSpPr txBox="1">
            <a:spLocks/>
          </p:cNvSpPr>
          <p:nvPr/>
        </p:nvSpPr>
        <p:spPr>
          <a:xfrm>
            <a:off x="1256714" y="4064586"/>
            <a:ext cx="7049086" cy="218381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800" b="1" dirty="0" smtClean="0">
                <a:solidFill>
                  <a:schemeClr val="accent3">
                    <a:lumMod val="50000"/>
                  </a:schemeClr>
                </a:solidFill>
              </a:rPr>
              <a:t>PI: </a:t>
            </a:r>
            <a:r>
              <a:rPr lang="en-US" sz="2800" b="1" dirty="0" err="1" smtClean="0">
                <a:solidFill>
                  <a:schemeClr val="accent3">
                    <a:lumMod val="50000"/>
                  </a:schemeClr>
                </a:solidFill>
              </a:rPr>
              <a:t>Ehab</a:t>
            </a:r>
            <a:r>
              <a:rPr lang="en-US" sz="2800" b="1" dirty="0" smtClean="0">
                <a:solidFill>
                  <a:schemeClr val="accent3">
                    <a:lumMod val="50000"/>
                  </a:schemeClr>
                </a:solidFill>
              </a:rPr>
              <a:t> Al-</a:t>
            </a:r>
            <a:r>
              <a:rPr lang="en-US" sz="2800" b="1" dirty="0" err="1" smtClean="0">
                <a:solidFill>
                  <a:schemeClr val="accent3">
                    <a:lumMod val="50000"/>
                  </a:schemeClr>
                </a:solidFill>
              </a:rPr>
              <a:t>Shaer</a:t>
            </a:r>
            <a:endParaRPr lang="en-US" sz="2800" b="1" dirty="0" smtClean="0">
              <a:solidFill>
                <a:schemeClr val="accent3">
                  <a:lumMod val="50000"/>
                </a:schemeClr>
              </a:solidFill>
            </a:endParaRPr>
          </a:p>
          <a:p>
            <a:pPr>
              <a:defRPr/>
            </a:pPr>
            <a:r>
              <a:rPr lang="en-US" sz="2800" b="1" dirty="0" smtClean="0">
                <a:solidFill>
                  <a:schemeClr val="accent3">
                    <a:lumMod val="50000"/>
                  </a:schemeClr>
                </a:solidFill>
              </a:rPr>
              <a:t>Researchers: Ashutosh Dutta, and Qi </a:t>
            </a:r>
            <a:r>
              <a:rPr lang="en-US" sz="2800" b="1" dirty="0" err="1" smtClean="0">
                <a:solidFill>
                  <a:schemeClr val="accent3">
                    <a:lumMod val="50000"/>
                  </a:schemeClr>
                </a:solidFill>
              </a:rPr>
              <a:t>Duan</a:t>
            </a:r>
            <a:endParaRPr lang="en-US" sz="2800" b="1" dirty="0" smtClean="0">
              <a:solidFill>
                <a:schemeClr val="accent3">
                  <a:lumMod val="50000"/>
                </a:schemeClr>
              </a:solidFill>
            </a:endParaRPr>
          </a:p>
          <a:p>
            <a:pPr>
              <a:defRPr/>
            </a:pPr>
            <a:r>
              <a:rPr lang="en-US" sz="2800" b="1" dirty="0" smtClean="0">
                <a:solidFill>
                  <a:schemeClr val="accent3">
                    <a:lumMod val="50000"/>
                  </a:schemeClr>
                </a:solidFill>
              </a:rPr>
              <a:t> University of North Carolina AT Charlotte</a:t>
            </a:r>
          </a:p>
          <a:p>
            <a:pPr>
              <a:defRPr/>
            </a:pPr>
            <a:r>
              <a:rPr lang="en-US" sz="2000" b="1" dirty="0" smtClean="0">
                <a:solidFill>
                  <a:schemeClr val="accent3">
                    <a:lumMod val="50000"/>
                  </a:schemeClr>
                </a:solidFill>
                <a:hlinkClick r:id="rId2"/>
              </a:rPr>
              <a:t>ealshaer@uncc.edu</a:t>
            </a:r>
            <a:endParaRPr lang="en-US" sz="2000" b="1" dirty="0" smtClean="0">
              <a:solidFill>
                <a:schemeClr val="accent3">
                  <a:lumMod val="50000"/>
                </a:schemeClr>
              </a:solidFill>
            </a:endParaRPr>
          </a:p>
          <a:p>
            <a:pPr>
              <a:defRPr/>
            </a:pPr>
            <a:endParaRPr lang="en-US" sz="2400" b="1" dirty="0" smtClean="0">
              <a:solidFill>
                <a:schemeClr val="accent3">
                  <a:lumMod val="50000"/>
                </a:schemeClr>
              </a:solidFill>
            </a:endParaRPr>
          </a:p>
          <a:p>
            <a:pPr>
              <a:defRPr/>
            </a:pPr>
            <a:endParaRPr lang="en-US" sz="2400" b="1" dirty="0">
              <a:solidFill>
                <a:schemeClr val="accent3">
                  <a:lumMod val="50000"/>
                </a:schemeClr>
              </a:solidFill>
            </a:endParaRPr>
          </a:p>
        </p:txBody>
      </p:sp>
    </p:spTree>
    <p:extLst>
      <p:ext uri="{BB962C8B-B14F-4D97-AF65-F5344CB8AC3E}">
        <p14:creationId xmlns:p14="http://schemas.microsoft.com/office/powerpoint/2010/main" val="647678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27038"/>
          </a:xfrm>
        </p:spPr>
        <p:txBody>
          <a:bodyPr/>
          <a:lstStyle/>
          <a:p>
            <a:r>
              <a:rPr lang="en-US" sz="2400" b="1" i="1" u="sng" dirty="0"/>
              <a:t>Problem </a:t>
            </a:r>
            <a:r>
              <a:rPr lang="en-US" sz="2400" b="1" i="1" u="sng" dirty="0" smtClean="0"/>
              <a:t>Definition</a:t>
            </a:r>
            <a:r>
              <a:rPr lang="en-US" dirty="0"/>
              <a:t/>
            </a:r>
            <a:br>
              <a:rPr lang="en-US" dirty="0"/>
            </a:br>
            <a:endParaRPr lang="en-US" dirty="0"/>
          </a:p>
        </p:txBody>
      </p:sp>
      <p:sp>
        <p:nvSpPr>
          <p:cNvPr id="3" name="Content Placeholder 2"/>
          <p:cNvSpPr>
            <a:spLocks noGrp="1"/>
          </p:cNvSpPr>
          <p:nvPr>
            <p:ph idx="1"/>
          </p:nvPr>
        </p:nvSpPr>
        <p:spPr>
          <a:xfrm>
            <a:off x="457200" y="1371600"/>
            <a:ext cx="8229600" cy="2667000"/>
          </a:xfrm>
        </p:spPr>
        <p:txBody>
          <a:bodyPr>
            <a:noAutofit/>
          </a:bodyPr>
          <a:lstStyle/>
          <a:p>
            <a:r>
              <a:rPr lang="en-US" sz="2200" dirty="0" smtClean="0"/>
              <a:t>The </a:t>
            </a:r>
            <a:r>
              <a:rPr lang="en-US" sz="2200" b="1" dirty="0" smtClean="0"/>
              <a:t>Cyber Defense Matrix (CDM) </a:t>
            </a:r>
            <a:r>
              <a:rPr lang="en-US" sz="2200" dirty="0" smtClean="0"/>
              <a:t>determines the selection of </a:t>
            </a:r>
            <a:r>
              <a:rPr lang="en-US" sz="2200" i="1" dirty="0">
                <a:solidFill>
                  <a:schemeClr val="accent2"/>
                </a:solidFill>
              </a:rPr>
              <a:t>security controls</a:t>
            </a:r>
            <a:r>
              <a:rPr lang="en-US" sz="2200" dirty="0"/>
              <a:t> </a:t>
            </a:r>
            <a:r>
              <a:rPr lang="en-US" sz="2200" dirty="0" smtClean="0"/>
              <a:t>in an enterprise based </a:t>
            </a:r>
            <a:r>
              <a:rPr lang="en-US" sz="2200" dirty="0"/>
              <a:t>on a multidimensional matrix </a:t>
            </a:r>
            <a:r>
              <a:rPr lang="en-US" sz="2200" dirty="0" smtClean="0"/>
              <a:t>that includes: </a:t>
            </a:r>
          </a:p>
          <a:p>
            <a:pPr lvl="1">
              <a:buFont typeface="Wingdings" panose="05000000000000000000" pitchFamily="2" charset="2"/>
              <a:buChar char="Ø"/>
            </a:pPr>
            <a:r>
              <a:rPr lang="en-US" sz="2200" dirty="0" smtClean="0">
                <a:solidFill>
                  <a:schemeClr val="accent3">
                    <a:lumMod val="50000"/>
                  </a:schemeClr>
                </a:solidFill>
              </a:rPr>
              <a:t>(1) security function </a:t>
            </a:r>
            <a:r>
              <a:rPr lang="en-US" sz="2200" dirty="0" smtClean="0"/>
              <a:t>(identify, protect, detect, respond and recover)</a:t>
            </a:r>
            <a:r>
              <a:rPr lang="en-US" sz="2200" dirty="0" smtClean="0">
                <a:solidFill>
                  <a:schemeClr val="accent3">
                    <a:lumMod val="50000"/>
                  </a:schemeClr>
                </a:solidFill>
              </a:rPr>
              <a:t> ,</a:t>
            </a:r>
          </a:p>
          <a:p>
            <a:pPr lvl="1">
              <a:buFont typeface="Wingdings" panose="05000000000000000000" pitchFamily="2" charset="2"/>
              <a:buChar char="Ø"/>
            </a:pPr>
            <a:r>
              <a:rPr lang="en-US" sz="2200" dirty="0" smtClean="0">
                <a:solidFill>
                  <a:schemeClr val="accent3">
                    <a:lumMod val="50000"/>
                  </a:schemeClr>
                </a:solidFill>
              </a:rPr>
              <a:t>(2) enforcement level </a:t>
            </a:r>
            <a:r>
              <a:rPr lang="en-US" sz="2200" dirty="0" smtClean="0"/>
              <a:t>(people, network, device, application, data), and </a:t>
            </a:r>
          </a:p>
          <a:p>
            <a:pPr lvl="1">
              <a:buFont typeface="Wingdings" panose="05000000000000000000" pitchFamily="2" charset="2"/>
              <a:buChar char="Ø"/>
            </a:pPr>
            <a:r>
              <a:rPr lang="en-US" sz="2200" dirty="0" smtClean="0">
                <a:solidFill>
                  <a:schemeClr val="accent3">
                    <a:lumMod val="50000"/>
                  </a:schemeClr>
                </a:solidFill>
              </a:rPr>
              <a:t>(3) kill-chain phase </a:t>
            </a:r>
            <a:r>
              <a:rPr lang="en-US" sz="2200" dirty="0" smtClean="0"/>
              <a:t>(recon, </a:t>
            </a:r>
            <a:r>
              <a:rPr lang="en-US" sz="2200" dirty="0" err="1" smtClean="0"/>
              <a:t>weaponize</a:t>
            </a:r>
            <a:r>
              <a:rPr lang="en-US" sz="2200" dirty="0" smtClean="0"/>
              <a:t> , deliver, </a:t>
            </a:r>
            <a:r>
              <a:rPr lang="en-US" sz="2200" dirty="0"/>
              <a:t> </a:t>
            </a:r>
            <a:r>
              <a:rPr lang="en-US" sz="2200" dirty="0" smtClean="0"/>
              <a:t>exploit, control, execute, and maintain). </a:t>
            </a:r>
            <a:endParaRPr lang="en-US" sz="2200" dirty="0" smtClean="0">
              <a:solidFill>
                <a:schemeClr val="accent5">
                  <a:lumMod val="50000"/>
                </a:schemeClr>
              </a:solidFill>
            </a:endParaRPr>
          </a:p>
          <a:p>
            <a:pPr marL="0" indent="0">
              <a:buNone/>
            </a:pPr>
            <a:endParaRPr lang="en-US" sz="2200" dirty="0" smtClean="0">
              <a:solidFill>
                <a:schemeClr val="accent5">
                  <a:lumMod val="50000"/>
                </a:schemeClr>
              </a:solidFill>
            </a:endParaRPr>
          </a:p>
          <a:p>
            <a:r>
              <a:rPr lang="en-US" sz="2200" b="1" dirty="0" err="1" smtClean="0"/>
              <a:t>CyberARM</a:t>
            </a:r>
            <a:r>
              <a:rPr lang="en-US" sz="2200" dirty="0" smtClean="0"/>
              <a:t> is a theoretical framework and tool for </a:t>
            </a:r>
            <a:r>
              <a:rPr lang="en-US" sz="2200" b="1" dirty="0" smtClean="0"/>
              <a:t>selecting and </a:t>
            </a:r>
            <a:r>
              <a:rPr lang="en-US" sz="2200" b="1" dirty="0"/>
              <a:t>composing </a:t>
            </a:r>
            <a:r>
              <a:rPr lang="en-US" sz="2200" b="1" dirty="0" smtClean="0"/>
              <a:t>security controls for </a:t>
            </a:r>
            <a:r>
              <a:rPr lang="en-US" sz="2200" b="1" dirty="0"/>
              <a:t>optimizing CDM</a:t>
            </a:r>
            <a:r>
              <a:rPr lang="en-US" sz="2200" dirty="0"/>
              <a:t> </a:t>
            </a:r>
            <a:r>
              <a:rPr lang="en-US" sz="2200" dirty="0" smtClean="0"/>
              <a:t>in order to obtain the </a:t>
            </a:r>
            <a:r>
              <a:rPr lang="en-US" sz="2200" b="1" dirty="0" smtClean="0"/>
              <a:t>cost-effective risk mitigation planning</a:t>
            </a:r>
            <a:r>
              <a:rPr lang="en-US" sz="2200" dirty="0" smtClean="0"/>
              <a:t> (i.e. lowest affordable risk).</a:t>
            </a:r>
          </a:p>
        </p:txBody>
      </p:sp>
      <p:sp>
        <p:nvSpPr>
          <p:cNvPr id="4" name="Slide Number Placeholder 3"/>
          <p:cNvSpPr>
            <a:spLocks noGrp="1"/>
          </p:cNvSpPr>
          <p:nvPr>
            <p:ph type="sldNum" sz="quarter" idx="12"/>
          </p:nvPr>
        </p:nvSpPr>
        <p:spPr>
          <a:xfrm>
            <a:off x="6781800" y="6492875"/>
            <a:ext cx="2133600" cy="365125"/>
          </a:xfrm>
        </p:spPr>
        <p:txBody>
          <a:bodyPr/>
          <a:lstStyle/>
          <a:p>
            <a:fld id="{80F13DAA-1CB3-4913-BEF0-E8CDE2DCC800}" type="slidenum">
              <a:rPr lang="en-US" smtClean="0"/>
              <a:pPr/>
              <a:t>51</a:t>
            </a:fld>
            <a:endParaRPr lang="en-US" dirty="0"/>
          </a:p>
        </p:txBody>
      </p:sp>
    </p:spTree>
    <p:extLst>
      <p:ext uri="{BB962C8B-B14F-4D97-AF65-F5344CB8AC3E}">
        <p14:creationId xmlns:p14="http://schemas.microsoft.com/office/powerpoint/2010/main" val="411469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F13DAA-1CB3-4913-BEF0-E8CDE2DCC800}" type="slidenum">
              <a:rPr lang="en-US" smtClean="0"/>
              <a:pPr/>
              <a:t>52</a:t>
            </a:fld>
            <a:endParaRPr lang="en-US" dirty="0"/>
          </a:p>
        </p:txBody>
      </p:sp>
      <p:sp>
        <p:nvSpPr>
          <p:cNvPr id="5" name="TextBox 4"/>
          <p:cNvSpPr txBox="1"/>
          <p:nvPr/>
        </p:nvSpPr>
        <p:spPr>
          <a:xfrm>
            <a:off x="3352800" y="990600"/>
            <a:ext cx="2351926" cy="461665"/>
          </a:xfrm>
          <a:prstGeom prst="rect">
            <a:avLst/>
          </a:prstGeom>
          <a:noFill/>
        </p:spPr>
        <p:txBody>
          <a:bodyPr wrap="square" rtlCol="0">
            <a:spAutoFit/>
          </a:bodyPr>
          <a:lstStyle/>
          <a:p>
            <a:r>
              <a:rPr lang="en-US" sz="2400" b="1" i="1" u="sng" dirty="0"/>
              <a:t>Project </a:t>
            </a:r>
            <a:r>
              <a:rPr lang="en-US" sz="2400" b="1" i="1" u="sng" dirty="0" smtClean="0"/>
              <a:t>Objective</a:t>
            </a:r>
            <a:endParaRPr lang="en-US" sz="2400" b="1" u="sng" dirty="0"/>
          </a:p>
        </p:txBody>
      </p:sp>
      <p:sp>
        <p:nvSpPr>
          <p:cNvPr id="6" name="TextBox 5"/>
          <p:cNvSpPr txBox="1"/>
          <p:nvPr/>
        </p:nvSpPr>
        <p:spPr>
          <a:xfrm>
            <a:off x="364582" y="1600200"/>
            <a:ext cx="862701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tx2">
                    <a:lumMod val="50000"/>
                  </a:schemeClr>
                </a:solidFill>
              </a:rPr>
              <a:t>Computing the set of </a:t>
            </a:r>
            <a:r>
              <a:rPr lang="en-US" sz="2400" dirty="0" smtClean="0">
                <a:solidFill>
                  <a:schemeClr val="accent1">
                    <a:lumMod val="75000"/>
                  </a:schemeClr>
                </a:solidFill>
              </a:rPr>
              <a:t>security controls </a:t>
            </a:r>
            <a:r>
              <a:rPr lang="en-US" sz="2400" dirty="0" smtClean="0">
                <a:solidFill>
                  <a:schemeClr val="tx2">
                    <a:lumMod val="50000"/>
                  </a:schemeClr>
                </a:solidFill>
              </a:rPr>
              <a:t>and corresponding </a:t>
            </a:r>
            <a:r>
              <a:rPr lang="en-US" sz="2400" dirty="0" smtClean="0">
                <a:solidFill>
                  <a:schemeClr val="accent1">
                    <a:lumMod val="75000"/>
                  </a:schemeClr>
                </a:solidFill>
              </a:rPr>
              <a:t>technologies</a:t>
            </a:r>
            <a:r>
              <a:rPr lang="en-US" sz="2400" dirty="0" smtClean="0">
                <a:solidFill>
                  <a:schemeClr val="tx2">
                    <a:lumMod val="50000"/>
                  </a:schemeClr>
                </a:solidFill>
              </a:rPr>
              <a:t> that can guarantee a bounded </a:t>
            </a:r>
            <a:r>
              <a:rPr lang="en-US" sz="2400" dirty="0" smtClean="0">
                <a:solidFill>
                  <a:schemeClr val="accent1">
                    <a:lumMod val="75000"/>
                  </a:schemeClr>
                </a:solidFill>
              </a:rPr>
              <a:t>residual risk </a:t>
            </a:r>
            <a:r>
              <a:rPr lang="en-US" sz="2400" dirty="0" smtClean="0">
                <a:solidFill>
                  <a:schemeClr val="tx2">
                    <a:lumMod val="50000"/>
                  </a:schemeClr>
                </a:solidFill>
              </a:rPr>
              <a:t>under </a:t>
            </a:r>
            <a:r>
              <a:rPr lang="en-US" sz="2400" dirty="0" smtClean="0">
                <a:solidFill>
                  <a:schemeClr val="accent1">
                    <a:lumMod val="75000"/>
                  </a:schemeClr>
                </a:solidFill>
              </a:rPr>
              <a:t>budget constraints</a:t>
            </a:r>
            <a:r>
              <a:rPr lang="en-US" sz="2400" dirty="0" smtClean="0">
                <a:solidFill>
                  <a:schemeClr val="tx2">
                    <a:lumMod val="50000"/>
                  </a:schemeClr>
                </a:solidFill>
              </a:rPr>
              <a:t>, given the VERIS data, available technologies, and their effective measure on enforcing CSC.</a:t>
            </a:r>
          </a:p>
          <a:p>
            <a:endParaRPr lang="en-US" sz="2400" dirty="0">
              <a:solidFill>
                <a:schemeClr val="tx2">
                  <a:lumMod val="50000"/>
                </a:schemeClr>
              </a:solidFill>
            </a:endParaRPr>
          </a:p>
          <a:p>
            <a:pPr marL="285750" indent="-285750">
              <a:buFont typeface="Arial" panose="020B0604020202020204" pitchFamily="34" charset="0"/>
              <a:buChar char="•"/>
            </a:pPr>
            <a:r>
              <a:rPr lang="en-US" sz="2400" dirty="0">
                <a:solidFill>
                  <a:schemeClr val="accent1">
                    <a:lumMod val="75000"/>
                  </a:schemeClr>
                </a:solidFill>
              </a:rPr>
              <a:t>Multi-layer</a:t>
            </a:r>
            <a:r>
              <a:rPr lang="en-US" sz="2400" dirty="0">
                <a:solidFill>
                  <a:schemeClr val="tx2">
                    <a:lumMod val="50000"/>
                  </a:schemeClr>
                </a:solidFill>
              </a:rPr>
              <a:t> </a:t>
            </a:r>
            <a:r>
              <a:rPr lang="en-US" sz="2400" dirty="0" smtClean="0">
                <a:solidFill>
                  <a:schemeClr val="tx2">
                    <a:lumMod val="50000"/>
                  </a:schemeClr>
                </a:solidFill>
              </a:rPr>
              <a:t>defense </a:t>
            </a:r>
            <a:r>
              <a:rPr lang="en-US" sz="2400" dirty="0">
                <a:solidFill>
                  <a:schemeClr val="tx2">
                    <a:lumMod val="50000"/>
                  </a:schemeClr>
                </a:solidFill>
              </a:rPr>
              <a:t>for enabling cyber resiliency against single-point of </a:t>
            </a:r>
            <a:r>
              <a:rPr lang="en-US" sz="2400" dirty="0" smtClean="0">
                <a:solidFill>
                  <a:schemeClr val="tx2">
                    <a:lumMod val="50000"/>
                  </a:schemeClr>
                </a:solidFill>
              </a:rPr>
              <a:t>failure/attacks</a:t>
            </a:r>
            <a:r>
              <a:rPr lang="en-US" sz="2400" dirty="0">
                <a:solidFill>
                  <a:schemeClr val="accent2"/>
                </a:solidFill>
              </a:rPr>
              <a:t>.</a:t>
            </a:r>
          </a:p>
        </p:txBody>
      </p:sp>
    </p:spTree>
    <p:extLst>
      <p:ext uri="{BB962C8B-B14F-4D97-AF65-F5344CB8AC3E}">
        <p14:creationId xmlns:p14="http://schemas.microsoft.com/office/powerpoint/2010/main" val="11029128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F13DAA-1CB3-4913-BEF0-E8CDE2DCC800}" type="slidenum">
              <a:rPr lang="en-US" smtClean="0"/>
              <a:pPr/>
              <a:t>53</a:t>
            </a:fld>
            <a:endParaRPr lang="en-US" dirty="0"/>
          </a:p>
        </p:txBody>
      </p:sp>
      <p:sp>
        <p:nvSpPr>
          <p:cNvPr id="5" name="TextBox 4"/>
          <p:cNvSpPr txBox="1"/>
          <p:nvPr/>
        </p:nvSpPr>
        <p:spPr>
          <a:xfrm>
            <a:off x="457200" y="1447800"/>
            <a:ext cx="838200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Expanding the dimensionality of CDM to consider Kill Chain and Security Control </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Classification of Security </a:t>
            </a:r>
            <a:r>
              <a:rPr lang="en-US" dirty="0"/>
              <a:t>Controls </a:t>
            </a:r>
            <a:r>
              <a:rPr lang="en-US" dirty="0" smtClean="0"/>
              <a:t>(NIST </a:t>
            </a:r>
            <a:r>
              <a:rPr lang="en-US" dirty="0"/>
              <a:t>and </a:t>
            </a:r>
            <a:r>
              <a:rPr lang="en-US" dirty="0" smtClean="0"/>
              <a:t>CSC) </a:t>
            </a:r>
            <a:r>
              <a:rPr lang="en-US" dirty="0"/>
              <a:t>based </a:t>
            </a:r>
            <a:r>
              <a:rPr lang="en-US" dirty="0" smtClean="0"/>
              <a:t>on kill chain and enforcement levels.</a:t>
            </a:r>
          </a:p>
          <a:p>
            <a:pPr marL="742950" lvl="1"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smtClean="0"/>
              <a:t>Estimation of likelihood of a </a:t>
            </a:r>
            <a:r>
              <a:rPr lang="en-US" b="1" dirty="0" smtClean="0"/>
              <a:t>threat</a:t>
            </a:r>
            <a:r>
              <a:rPr lang="en-US" dirty="0" smtClean="0"/>
              <a:t> against an </a:t>
            </a:r>
            <a:r>
              <a:rPr lang="en-US" b="1" dirty="0" smtClean="0"/>
              <a:t>asset</a:t>
            </a:r>
            <a:r>
              <a:rPr lang="en-US" dirty="0" smtClean="0"/>
              <a:t> using VERIS incident data:</a:t>
            </a:r>
          </a:p>
          <a:p>
            <a:pPr marL="742950" lvl="1" indent="-285750">
              <a:buFont typeface="Wingdings" panose="05000000000000000000" pitchFamily="2" charset="2"/>
              <a:buChar char="Ø"/>
            </a:pPr>
            <a:r>
              <a:rPr lang="en-US" dirty="0" smtClean="0"/>
              <a:t> Analysis of VERIS Community Database (VCDB).</a:t>
            </a:r>
          </a:p>
          <a:p>
            <a:pPr marL="742950" lvl="1" indent="-285750">
              <a:buFont typeface="Wingdings" panose="05000000000000000000" pitchFamily="2" charset="2"/>
              <a:buChar char="Ø"/>
            </a:pPr>
            <a:r>
              <a:rPr lang="en-US" dirty="0" smtClean="0"/>
              <a:t>Formulation of “Threat Estimating Likelihood (TEL)” for a particular asset using VCDB.</a:t>
            </a:r>
          </a:p>
          <a:p>
            <a:pPr marL="1200150" lvl="2" indent="-285750">
              <a:buFont typeface="Wingdings" pitchFamily="2" charset="2"/>
              <a:buChar char="v"/>
            </a:pPr>
            <a:r>
              <a:rPr lang="en-US" dirty="0" smtClean="0"/>
              <a:t>A low hanging-fruit application: Threat classification and prioritization for an asset.</a:t>
            </a:r>
          </a:p>
          <a:p>
            <a:pPr marL="285750"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smtClean="0"/>
              <a:t>Designing a new data and workflow models for representing CDM considering many to many relationships of the CDM dimension </a:t>
            </a:r>
            <a:endParaRPr lang="en-US" dirty="0"/>
          </a:p>
          <a:p>
            <a:pPr marL="742950" lvl="1" indent="-285750">
              <a:buFont typeface="Wingdings" panose="05000000000000000000" pitchFamily="2" charset="2"/>
              <a:buChar char="Ø"/>
            </a:pPr>
            <a:r>
              <a:rPr lang="en-US" dirty="0" smtClean="0"/>
              <a:t>The new </a:t>
            </a:r>
            <a:r>
              <a:rPr lang="en-US" dirty="0"/>
              <a:t>data model using </a:t>
            </a:r>
            <a:r>
              <a:rPr lang="en-US" dirty="0" smtClean="0"/>
              <a:t>extended Entity-Relationship graph Diagram</a:t>
            </a:r>
            <a:r>
              <a:rPr lang="en-US" dirty="0"/>
              <a:t>.</a:t>
            </a:r>
          </a:p>
          <a:p>
            <a:pPr marL="742950" lvl="1"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smtClean="0"/>
              <a:t>Theoretical foundation for CDM Optimization (for an asset):</a:t>
            </a:r>
          </a:p>
          <a:p>
            <a:pPr marL="742950" lvl="1" indent="-285750">
              <a:buFont typeface="Wingdings" panose="05000000000000000000" pitchFamily="2" charset="2"/>
              <a:buChar char="Ø"/>
            </a:pPr>
            <a:r>
              <a:rPr lang="en-US" dirty="0" smtClean="0"/>
              <a:t>New metric for measuring probability of a successful attack.</a:t>
            </a:r>
          </a:p>
          <a:p>
            <a:pPr marL="742950" lvl="1" indent="-285750">
              <a:buFont typeface="Wingdings" panose="05000000000000000000" pitchFamily="2" charset="2"/>
              <a:buChar char="Ø"/>
            </a:pPr>
            <a:r>
              <a:rPr lang="en-US" dirty="0" smtClean="0"/>
              <a:t>Choosing set of technologies.</a:t>
            </a:r>
          </a:p>
        </p:txBody>
      </p:sp>
      <p:sp>
        <p:nvSpPr>
          <p:cNvPr id="3" name="TextBox 2"/>
          <p:cNvSpPr txBox="1"/>
          <p:nvPr/>
        </p:nvSpPr>
        <p:spPr>
          <a:xfrm>
            <a:off x="2289362" y="982910"/>
            <a:ext cx="4478854" cy="461665"/>
          </a:xfrm>
          <a:prstGeom prst="rect">
            <a:avLst/>
          </a:prstGeom>
          <a:noFill/>
        </p:spPr>
        <p:txBody>
          <a:bodyPr wrap="none" rtlCol="0">
            <a:spAutoFit/>
          </a:bodyPr>
          <a:lstStyle/>
          <a:p>
            <a:pPr algn="ctr"/>
            <a:r>
              <a:rPr lang="en-US" sz="2400" b="1" i="1" u="sng" dirty="0" smtClean="0">
                <a:latin typeface="+mj-lt"/>
              </a:rPr>
              <a:t>Accomplishments since April 2016</a:t>
            </a:r>
            <a:endParaRPr lang="en-US" sz="2400" b="1" i="1" u="sng" dirty="0">
              <a:latin typeface="+mj-lt"/>
            </a:endParaRPr>
          </a:p>
        </p:txBody>
      </p:sp>
    </p:spTree>
    <p:extLst>
      <p:ext uri="{BB962C8B-B14F-4D97-AF65-F5344CB8AC3E}">
        <p14:creationId xmlns:p14="http://schemas.microsoft.com/office/powerpoint/2010/main" val="371806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6678" y="6374752"/>
            <a:ext cx="250121" cy="365125"/>
          </a:xfrm>
        </p:spPr>
        <p:txBody>
          <a:bodyPr/>
          <a:lstStyle/>
          <a:p>
            <a:fld id="{80F13DAA-1CB3-4913-BEF0-E8CDE2DCC800}" type="slidenum">
              <a:rPr lang="en-US" smtClean="0"/>
              <a:pPr/>
              <a:t>54</a:t>
            </a:fld>
            <a:endParaRPr lang="en-US" dirty="0"/>
          </a:p>
        </p:txBody>
      </p:sp>
      <p:sp>
        <p:nvSpPr>
          <p:cNvPr id="3" name="Rectangle 2"/>
          <p:cNvSpPr/>
          <p:nvPr/>
        </p:nvSpPr>
        <p:spPr>
          <a:xfrm>
            <a:off x="2333556" y="926068"/>
            <a:ext cx="5954130" cy="461665"/>
          </a:xfrm>
          <a:prstGeom prst="rect">
            <a:avLst/>
          </a:prstGeom>
        </p:spPr>
        <p:txBody>
          <a:bodyPr wrap="none">
            <a:spAutoFit/>
          </a:bodyPr>
          <a:lstStyle/>
          <a:p>
            <a:r>
              <a:rPr lang="en-US" sz="2400" b="1" i="1" u="sng" dirty="0" smtClean="0"/>
              <a:t>Enhancement of Cyber </a:t>
            </a:r>
            <a:r>
              <a:rPr lang="en-US" sz="2400" b="1" i="1" u="sng" dirty="0"/>
              <a:t>Defense </a:t>
            </a:r>
            <a:r>
              <a:rPr lang="en-US" sz="2400" b="1" i="1" u="sng" dirty="0" smtClean="0"/>
              <a:t>Matrix (CDM)</a:t>
            </a:r>
            <a:endParaRPr lang="en-US" sz="2400" b="1" i="1" u="sng" dirty="0"/>
          </a:p>
        </p:txBody>
      </p:sp>
      <p:sp>
        <p:nvSpPr>
          <p:cNvPr id="5" name="TextBox 4"/>
          <p:cNvSpPr txBox="1"/>
          <p:nvPr/>
        </p:nvSpPr>
        <p:spPr>
          <a:xfrm>
            <a:off x="207320" y="1295400"/>
            <a:ext cx="863188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Phases of kill-chain has been introduced as the 3</a:t>
            </a:r>
            <a:r>
              <a:rPr lang="en-US" sz="1600" baseline="30000" dirty="0" smtClean="0"/>
              <a:t>rd</a:t>
            </a:r>
            <a:r>
              <a:rPr lang="en-US" sz="1600" dirty="0" smtClean="0"/>
              <a:t> dimension of CDM.</a:t>
            </a:r>
          </a:p>
          <a:p>
            <a:pPr marL="285750" indent="-285750">
              <a:buFont typeface="Arial" panose="020B0604020202020204" pitchFamily="34" charset="0"/>
              <a:buChar char="•"/>
            </a:pPr>
            <a:r>
              <a:rPr lang="en-US" sz="1600" dirty="0" smtClean="0"/>
              <a:t>Each class of security controls has now three attributes: Kill-Chain Phase, Enforcement Level, </a:t>
            </a:r>
          </a:p>
          <a:p>
            <a:r>
              <a:rPr lang="en-US" sz="1600" dirty="0"/>
              <a:t> </a:t>
            </a:r>
            <a:r>
              <a:rPr lang="en-US" sz="1600" dirty="0" smtClean="0"/>
              <a:t>     Security Function(SF). </a:t>
            </a:r>
          </a:p>
        </p:txBody>
      </p:sp>
      <p:grpSp>
        <p:nvGrpSpPr>
          <p:cNvPr id="23" name="Group 22"/>
          <p:cNvGrpSpPr/>
          <p:nvPr/>
        </p:nvGrpSpPr>
        <p:grpSpPr>
          <a:xfrm>
            <a:off x="155377" y="2126397"/>
            <a:ext cx="8218689" cy="4583486"/>
            <a:chOff x="1438320" y="1657522"/>
            <a:chExt cx="8218689" cy="4761163"/>
          </a:xfrm>
        </p:grpSpPr>
        <p:grpSp>
          <p:nvGrpSpPr>
            <p:cNvPr id="17" name="Group 16"/>
            <p:cNvGrpSpPr/>
            <p:nvPr/>
          </p:nvGrpSpPr>
          <p:grpSpPr>
            <a:xfrm>
              <a:off x="1752600" y="2150502"/>
              <a:ext cx="7112243" cy="4021698"/>
              <a:chOff x="1371600" y="691034"/>
              <a:chExt cx="7112243" cy="4021698"/>
            </a:xfrm>
          </p:grpSpPr>
          <p:cxnSp>
            <p:nvCxnSpPr>
              <p:cNvPr id="11" name="Straight Arrow Connector 10"/>
              <p:cNvCxnSpPr/>
              <p:nvPr/>
            </p:nvCxnSpPr>
            <p:spPr>
              <a:xfrm flipH="1" flipV="1">
                <a:off x="2057400" y="691034"/>
                <a:ext cx="1" cy="3423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57400" y="4114800"/>
                <a:ext cx="64264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371600" y="4114800"/>
                <a:ext cx="685800" cy="597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438320" y="6098977"/>
              <a:ext cx="852926" cy="319708"/>
            </a:xfrm>
            <a:prstGeom prst="rect">
              <a:avLst/>
            </a:prstGeom>
            <a:noFill/>
          </p:spPr>
          <p:txBody>
            <a:bodyPr wrap="none" rtlCol="0">
              <a:spAutoFit/>
            </a:bodyPr>
            <a:lstStyle/>
            <a:p>
              <a:r>
                <a:rPr lang="en-US" sz="1400" b="1" dirty="0" smtClean="0"/>
                <a:t>KC Phase</a:t>
              </a:r>
              <a:endParaRPr lang="en-US" sz="1400" b="1" dirty="0"/>
            </a:p>
          </p:txBody>
        </p:sp>
        <p:sp>
          <p:nvSpPr>
            <p:cNvPr id="21" name="TextBox 20"/>
            <p:cNvSpPr txBox="1"/>
            <p:nvPr/>
          </p:nvSpPr>
          <p:spPr>
            <a:xfrm>
              <a:off x="8824793" y="5329732"/>
              <a:ext cx="832216" cy="543502"/>
            </a:xfrm>
            <a:prstGeom prst="rect">
              <a:avLst/>
            </a:prstGeom>
            <a:noFill/>
          </p:spPr>
          <p:txBody>
            <a:bodyPr wrap="none" rtlCol="0">
              <a:spAutoFit/>
            </a:bodyPr>
            <a:lstStyle/>
            <a:p>
              <a:r>
                <a:rPr lang="en-US" sz="1400" b="1" dirty="0" smtClean="0"/>
                <a:t>Security</a:t>
              </a:r>
            </a:p>
            <a:p>
              <a:r>
                <a:rPr lang="en-US" sz="1400" b="1" dirty="0" smtClean="0"/>
                <a:t>Function</a:t>
              </a:r>
              <a:endParaRPr lang="en-US" sz="1400" b="1" dirty="0"/>
            </a:p>
          </p:txBody>
        </p:sp>
        <p:sp>
          <p:nvSpPr>
            <p:cNvPr id="22" name="TextBox 21"/>
            <p:cNvSpPr txBox="1"/>
            <p:nvPr/>
          </p:nvSpPr>
          <p:spPr>
            <a:xfrm>
              <a:off x="1867130" y="1657522"/>
              <a:ext cx="1177053" cy="543502"/>
            </a:xfrm>
            <a:prstGeom prst="rect">
              <a:avLst/>
            </a:prstGeom>
            <a:noFill/>
          </p:spPr>
          <p:txBody>
            <a:bodyPr wrap="none" rtlCol="0">
              <a:spAutoFit/>
            </a:bodyPr>
            <a:lstStyle/>
            <a:p>
              <a:pPr algn="ctr"/>
              <a:r>
                <a:rPr lang="en-US" sz="1400" b="1" dirty="0" smtClean="0"/>
                <a:t>Enforcement </a:t>
              </a:r>
            </a:p>
            <a:p>
              <a:pPr algn="ctr"/>
              <a:r>
                <a:rPr lang="en-US" sz="1400" b="1" dirty="0" smtClean="0"/>
                <a:t>level</a:t>
              </a:r>
              <a:endParaRPr lang="en-US" sz="1400" b="1" dirty="0"/>
            </a:p>
          </p:txBody>
        </p:sp>
      </p:grpSp>
      <p:graphicFrame>
        <p:nvGraphicFramePr>
          <p:cNvPr id="26" name="Table 25"/>
          <p:cNvGraphicFramePr>
            <a:graphicFrameLocks noGrp="1"/>
          </p:cNvGraphicFramePr>
          <p:nvPr>
            <p:extLst/>
          </p:nvPr>
        </p:nvGraphicFramePr>
        <p:xfrm>
          <a:off x="2547955" y="2362200"/>
          <a:ext cx="4919645" cy="2362200"/>
        </p:xfrm>
        <a:graphic>
          <a:graphicData uri="http://schemas.openxmlformats.org/drawingml/2006/table">
            <a:tbl>
              <a:tblPr firstRow="1" bandRow="1">
                <a:tableStyleId>{16D9F66E-5EB9-4882-86FB-DCBF35E3C3E4}</a:tableStyleId>
              </a:tblPr>
              <a:tblGrid>
                <a:gridCol w="983929">
                  <a:extLst>
                    <a:ext uri="{9D8B030D-6E8A-4147-A177-3AD203B41FA5}">
                      <a16:colId xmlns:a16="http://schemas.microsoft.com/office/drawing/2014/main" val="20000"/>
                    </a:ext>
                  </a:extLst>
                </a:gridCol>
                <a:gridCol w="983929">
                  <a:extLst>
                    <a:ext uri="{9D8B030D-6E8A-4147-A177-3AD203B41FA5}">
                      <a16:colId xmlns:a16="http://schemas.microsoft.com/office/drawing/2014/main" val="20001"/>
                    </a:ext>
                  </a:extLst>
                </a:gridCol>
                <a:gridCol w="983929">
                  <a:extLst>
                    <a:ext uri="{9D8B030D-6E8A-4147-A177-3AD203B41FA5}">
                      <a16:colId xmlns:a16="http://schemas.microsoft.com/office/drawing/2014/main" val="20002"/>
                    </a:ext>
                  </a:extLst>
                </a:gridCol>
                <a:gridCol w="983929">
                  <a:extLst>
                    <a:ext uri="{9D8B030D-6E8A-4147-A177-3AD203B41FA5}">
                      <a16:colId xmlns:a16="http://schemas.microsoft.com/office/drawing/2014/main" val="20003"/>
                    </a:ext>
                  </a:extLst>
                </a:gridCol>
                <a:gridCol w="983929">
                  <a:extLst>
                    <a:ext uri="{9D8B030D-6E8A-4147-A177-3AD203B41FA5}">
                      <a16:colId xmlns:a16="http://schemas.microsoft.com/office/drawing/2014/main" val="20004"/>
                    </a:ext>
                  </a:extLst>
                </a:gridCol>
              </a:tblGrid>
              <a:tr h="472440">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extLst>
                  <a:ext uri="{0D108BD9-81ED-4DB2-BD59-A6C34878D82A}">
                    <a16:rowId xmlns:a16="http://schemas.microsoft.com/office/drawing/2014/main" val="10000"/>
                  </a:ext>
                </a:extLst>
              </a:tr>
              <a:tr h="472440">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extLst>
                  <a:ext uri="{0D108BD9-81ED-4DB2-BD59-A6C34878D82A}">
                    <a16:rowId xmlns:a16="http://schemas.microsoft.com/office/drawing/2014/main" val="10001"/>
                  </a:ext>
                </a:extLst>
              </a:tr>
              <a:tr h="472440">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extLst>
                  <a:ext uri="{0D108BD9-81ED-4DB2-BD59-A6C34878D82A}">
                    <a16:rowId xmlns:a16="http://schemas.microsoft.com/office/drawing/2014/main" val="10002"/>
                  </a:ext>
                </a:extLst>
              </a:tr>
              <a:tr h="472440">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10003"/>
                  </a:ext>
                </a:extLst>
              </a:tr>
              <a:tr h="472440">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32" name="Table 31"/>
          <p:cNvGraphicFramePr>
            <a:graphicFrameLocks noGrp="1"/>
          </p:cNvGraphicFramePr>
          <p:nvPr>
            <p:extLst/>
          </p:nvPr>
        </p:nvGraphicFramePr>
        <p:xfrm>
          <a:off x="2395555" y="2514600"/>
          <a:ext cx="4919645" cy="2362200"/>
        </p:xfrm>
        <a:graphic>
          <a:graphicData uri="http://schemas.openxmlformats.org/drawingml/2006/table">
            <a:tbl>
              <a:tblPr firstRow="1" bandRow="1">
                <a:tableStyleId>{69CF1AB2-1976-4502-BF36-3FF5EA218861}</a:tableStyleId>
              </a:tblPr>
              <a:tblGrid>
                <a:gridCol w="983929">
                  <a:extLst>
                    <a:ext uri="{9D8B030D-6E8A-4147-A177-3AD203B41FA5}">
                      <a16:colId xmlns:a16="http://schemas.microsoft.com/office/drawing/2014/main" val="20000"/>
                    </a:ext>
                  </a:extLst>
                </a:gridCol>
                <a:gridCol w="983929">
                  <a:extLst>
                    <a:ext uri="{9D8B030D-6E8A-4147-A177-3AD203B41FA5}">
                      <a16:colId xmlns:a16="http://schemas.microsoft.com/office/drawing/2014/main" val="20001"/>
                    </a:ext>
                  </a:extLst>
                </a:gridCol>
                <a:gridCol w="983929">
                  <a:extLst>
                    <a:ext uri="{9D8B030D-6E8A-4147-A177-3AD203B41FA5}">
                      <a16:colId xmlns:a16="http://schemas.microsoft.com/office/drawing/2014/main" val="20002"/>
                    </a:ext>
                  </a:extLst>
                </a:gridCol>
                <a:gridCol w="983929">
                  <a:extLst>
                    <a:ext uri="{9D8B030D-6E8A-4147-A177-3AD203B41FA5}">
                      <a16:colId xmlns:a16="http://schemas.microsoft.com/office/drawing/2014/main" val="20003"/>
                    </a:ext>
                  </a:extLst>
                </a:gridCol>
                <a:gridCol w="983929">
                  <a:extLst>
                    <a:ext uri="{9D8B030D-6E8A-4147-A177-3AD203B41FA5}">
                      <a16:colId xmlns:a16="http://schemas.microsoft.com/office/drawing/2014/main" val="20004"/>
                    </a:ext>
                  </a:extLst>
                </a:gridCol>
              </a:tblGrid>
              <a:tr h="47244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10000"/>
                  </a:ext>
                </a:extLst>
              </a:tr>
              <a:tr h="472440">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10001"/>
                  </a:ext>
                </a:extLst>
              </a:tr>
              <a:tr h="472440">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10002"/>
                  </a:ext>
                </a:extLst>
              </a:tr>
              <a:tr h="472440">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10003"/>
                  </a:ext>
                </a:extLst>
              </a:tr>
              <a:tr h="47244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33" name="Table 32"/>
          <p:cNvGraphicFramePr>
            <a:graphicFrameLocks noGrp="1"/>
          </p:cNvGraphicFramePr>
          <p:nvPr>
            <p:extLst/>
          </p:nvPr>
        </p:nvGraphicFramePr>
        <p:xfrm>
          <a:off x="2243155" y="2667000"/>
          <a:ext cx="4919645" cy="2362200"/>
        </p:xfrm>
        <a:graphic>
          <a:graphicData uri="http://schemas.openxmlformats.org/drawingml/2006/table">
            <a:tbl>
              <a:tblPr firstRow="1" bandRow="1">
                <a:tableStyleId>{8A107856-5554-42FB-B03E-39F5DBC370BA}</a:tableStyleId>
              </a:tblPr>
              <a:tblGrid>
                <a:gridCol w="983929">
                  <a:extLst>
                    <a:ext uri="{9D8B030D-6E8A-4147-A177-3AD203B41FA5}">
                      <a16:colId xmlns:a16="http://schemas.microsoft.com/office/drawing/2014/main" val="20000"/>
                    </a:ext>
                  </a:extLst>
                </a:gridCol>
                <a:gridCol w="983929">
                  <a:extLst>
                    <a:ext uri="{9D8B030D-6E8A-4147-A177-3AD203B41FA5}">
                      <a16:colId xmlns:a16="http://schemas.microsoft.com/office/drawing/2014/main" val="20001"/>
                    </a:ext>
                  </a:extLst>
                </a:gridCol>
                <a:gridCol w="983929">
                  <a:extLst>
                    <a:ext uri="{9D8B030D-6E8A-4147-A177-3AD203B41FA5}">
                      <a16:colId xmlns:a16="http://schemas.microsoft.com/office/drawing/2014/main" val="20002"/>
                    </a:ext>
                  </a:extLst>
                </a:gridCol>
                <a:gridCol w="983929">
                  <a:extLst>
                    <a:ext uri="{9D8B030D-6E8A-4147-A177-3AD203B41FA5}">
                      <a16:colId xmlns:a16="http://schemas.microsoft.com/office/drawing/2014/main" val="20003"/>
                    </a:ext>
                  </a:extLst>
                </a:gridCol>
                <a:gridCol w="983929">
                  <a:extLst>
                    <a:ext uri="{9D8B030D-6E8A-4147-A177-3AD203B41FA5}">
                      <a16:colId xmlns:a16="http://schemas.microsoft.com/office/drawing/2014/main" val="20004"/>
                    </a:ext>
                  </a:extLst>
                </a:gridCol>
              </a:tblGrid>
              <a:tr h="4724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4724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724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724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4724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34" name="Table 33"/>
          <p:cNvGraphicFramePr>
            <a:graphicFrameLocks noGrp="1"/>
          </p:cNvGraphicFramePr>
          <p:nvPr>
            <p:extLst/>
          </p:nvPr>
        </p:nvGraphicFramePr>
        <p:xfrm>
          <a:off x="2057400" y="2819400"/>
          <a:ext cx="4876800" cy="2362200"/>
        </p:xfrm>
        <a:graphic>
          <a:graphicData uri="http://schemas.openxmlformats.org/drawingml/2006/table">
            <a:tbl>
              <a:tblPr firstRow="1" bandRow="1">
                <a:tableStyleId>{0505E3EF-67EA-436B-97B2-0124C06EBD24}</a:tableStyleId>
              </a:tblPr>
              <a:tblGrid>
                <a:gridCol w="975360">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975360">
                  <a:extLst>
                    <a:ext uri="{9D8B030D-6E8A-4147-A177-3AD203B41FA5}">
                      <a16:colId xmlns:a16="http://schemas.microsoft.com/office/drawing/2014/main" val="20002"/>
                    </a:ext>
                  </a:extLst>
                </a:gridCol>
                <a:gridCol w="975360">
                  <a:extLst>
                    <a:ext uri="{9D8B030D-6E8A-4147-A177-3AD203B41FA5}">
                      <a16:colId xmlns:a16="http://schemas.microsoft.com/office/drawing/2014/main" val="20003"/>
                    </a:ext>
                  </a:extLst>
                </a:gridCol>
                <a:gridCol w="975360">
                  <a:extLst>
                    <a:ext uri="{9D8B030D-6E8A-4147-A177-3AD203B41FA5}">
                      <a16:colId xmlns:a16="http://schemas.microsoft.com/office/drawing/2014/main" val="20004"/>
                    </a:ext>
                  </a:extLst>
                </a:gridCol>
              </a:tblGrid>
              <a:tr h="4724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4724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724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724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4724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35" name="Table 34"/>
          <p:cNvGraphicFramePr>
            <a:graphicFrameLocks noGrp="1"/>
          </p:cNvGraphicFramePr>
          <p:nvPr>
            <p:extLst/>
          </p:nvPr>
        </p:nvGraphicFramePr>
        <p:xfrm>
          <a:off x="1828800" y="3048000"/>
          <a:ext cx="4919645" cy="2362200"/>
        </p:xfrm>
        <a:graphic>
          <a:graphicData uri="http://schemas.openxmlformats.org/drawingml/2006/table">
            <a:tbl>
              <a:tblPr firstRow="1" bandRow="1">
                <a:tableStyleId>{C4B1156A-380E-4F78-BDF5-A606A8083BF9}</a:tableStyleId>
              </a:tblPr>
              <a:tblGrid>
                <a:gridCol w="983929">
                  <a:extLst>
                    <a:ext uri="{9D8B030D-6E8A-4147-A177-3AD203B41FA5}">
                      <a16:colId xmlns:a16="http://schemas.microsoft.com/office/drawing/2014/main" val="20000"/>
                    </a:ext>
                  </a:extLst>
                </a:gridCol>
                <a:gridCol w="983929">
                  <a:extLst>
                    <a:ext uri="{9D8B030D-6E8A-4147-A177-3AD203B41FA5}">
                      <a16:colId xmlns:a16="http://schemas.microsoft.com/office/drawing/2014/main" val="20001"/>
                    </a:ext>
                  </a:extLst>
                </a:gridCol>
                <a:gridCol w="983929">
                  <a:extLst>
                    <a:ext uri="{9D8B030D-6E8A-4147-A177-3AD203B41FA5}">
                      <a16:colId xmlns:a16="http://schemas.microsoft.com/office/drawing/2014/main" val="20002"/>
                    </a:ext>
                  </a:extLst>
                </a:gridCol>
                <a:gridCol w="983929">
                  <a:extLst>
                    <a:ext uri="{9D8B030D-6E8A-4147-A177-3AD203B41FA5}">
                      <a16:colId xmlns:a16="http://schemas.microsoft.com/office/drawing/2014/main" val="20003"/>
                    </a:ext>
                  </a:extLst>
                </a:gridCol>
                <a:gridCol w="983929">
                  <a:extLst>
                    <a:ext uri="{9D8B030D-6E8A-4147-A177-3AD203B41FA5}">
                      <a16:colId xmlns:a16="http://schemas.microsoft.com/office/drawing/2014/main" val="20004"/>
                    </a:ext>
                  </a:extLst>
                </a:gridCol>
              </a:tblGrid>
              <a:tr h="4724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r h="4724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724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724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4724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36" name="Table 35"/>
          <p:cNvGraphicFramePr>
            <a:graphicFrameLocks noGrp="1"/>
          </p:cNvGraphicFramePr>
          <p:nvPr>
            <p:extLst/>
          </p:nvPr>
        </p:nvGraphicFramePr>
        <p:xfrm>
          <a:off x="1600200" y="3276600"/>
          <a:ext cx="4919645" cy="2362200"/>
        </p:xfrm>
        <a:graphic>
          <a:graphicData uri="http://schemas.openxmlformats.org/drawingml/2006/table">
            <a:tbl>
              <a:tblPr firstRow="1" bandRow="1">
                <a:tableStyleId>{69CF1AB2-1976-4502-BF36-3FF5EA218861}</a:tableStyleId>
              </a:tblPr>
              <a:tblGrid>
                <a:gridCol w="983929">
                  <a:extLst>
                    <a:ext uri="{9D8B030D-6E8A-4147-A177-3AD203B41FA5}">
                      <a16:colId xmlns:a16="http://schemas.microsoft.com/office/drawing/2014/main" val="20000"/>
                    </a:ext>
                  </a:extLst>
                </a:gridCol>
                <a:gridCol w="983929">
                  <a:extLst>
                    <a:ext uri="{9D8B030D-6E8A-4147-A177-3AD203B41FA5}">
                      <a16:colId xmlns:a16="http://schemas.microsoft.com/office/drawing/2014/main" val="20001"/>
                    </a:ext>
                  </a:extLst>
                </a:gridCol>
                <a:gridCol w="983929">
                  <a:extLst>
                    <a:ext uri="{9D8B030D-6E8A-4147-A177-3AD203B41FA5}">
                      <a16:colId xmlns:a16="http://schemas.microsoft.com/office/drawing/2014/main" val="20002"/>
                    </a:ext>
                  </a:extLst>
                </a:gridCol>
                <a:gridCol w="983929">
                  <a:extLst>
                    <a:ext uri="{9D8B030D-6E8A-4147-A177-3AD203B41FA5}">
                      <a16:colId xmlns:a16="http://schemas.microsoft.com/office/drawing/2014/main" val="20003"/>
                    </a:ext>
                  </a:extLst>
                </a:gridCol>
                <a:gridCol w="983929">
                  <a:extLst>
                    <a:ext uri="{9D8B030D-6E8A-4147-A177-3AD203B41FA5}">
                      <a16:colId xmlns:a16="http://schemas.microsoft.com/office/drawing/2014/main" val="20004"/>
                    </a:ext>
                  </a:extLst>
                </a:gridCol>
              </a:tblGrid>
              <a:tr h="4724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4724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724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724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4724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37" name="Table 36"/>
          <p:cNvGraphicFramePr>
            <a:graphicFrameLocks noGrp="1"/>
          </p:cNvGraphicFramePr>
          <p:nvPr>
            <p:extLst/>
          </p:nvPr>
        </p:nvGraphicFramePr>
        <p:xfrm>
          <a:off x="1295400" y="3505200"/>
          <a:ext cx="4919645" cy="2362200"/>
        </p:xfrm>
        <a:graphic>
          <a:graphicData uri="http://schemas.openxmlformats.org/drawingml/2006/table">
            <a:tbl>
              <a:tblPr firstRow="1" bandRow="1">
                <a:tableStyleId>{D7AC3CCA-C797-4891-BE02-D94E43425B78}</a:tableStyleId>
              </a:tblPr>
              <a:tblGrid>
                <a:gridCol w="983929">
                  <a:extLst>
                    <a:ext uri="{9D8B030D-6E8A-4147-A177-3AD203B41FA5}">
                      <a16:colId xmlns:a16="http://schemas.microsoft.com/office/drawing/2014/main" val="20000"/>
                    </a:ext>
                  </a:extLst>
                </a:gridCol>
                <a:gridCol w="983929">
                  <a:extLst>
                    <a:ext uri="{9D8B030D-6E8A-4147-A177-3AD203B41FA5}">
                      <a16:colId xmlns:a16="http://schemas.microsoft.com/office/drawing/2014/main" val="20001"/>
                    </a:ext>
                  </a:extLst>
                </a:gridCol>
                <a:gridCol w="983929">
                  <a:extLst>
                    <a:ext uri="{9D8B030D-6E8A-4147-A177-3AD203B41FA5}">
                      <a16:colId xmlns:a16="http://schemas.microsoft.com/office/drawing/2014/main" val="20002"/>
                    </a:ext>
                  </a:extLst>
                </a:gridCol>
                <a:gridCol w="983929">
                  <a:extLst>
                    <a:ext uri="{9D8B030D-6E8A-4147-A177-3AD203B41FA5}">
                      <a16:colId xmlns:a16="http://schemas.microsoft.com/office/drawing/2014/main" val="20003"/>
                    </a:ext>
                  </a:extLst>
                </a:gridCol>
                <a:gridCol w="983929">
                  <a:extLst>
                    <a:ext uri="{9D8B030D-6E8A-4147-A177-3AD203B41FA5}">
                      <a16:colId xmlns:a16="http://schemas.microsoft.com/office/drawing/2014/main" val="20004"/>
                    </a:ext>
                  </a:extLst>
                </a:gridCol>
              </a:tblGrid>
              <a:tr h="472440">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10000"/>
                  </a:ext>
                </a:extLst>
              </a:tr>
              <a:tr h="472440">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extLst>
                  <a:ext uri="{0D108BD9-81ED-4DB2-BD59-A6C34878D82A}">
                    <a16:rowId xmlns:a16="http://schemas.microsoft.com/office/drawing/2014/main" val="10001"/>
                  </a:ext>
                </a:extLst>
              </a:tr>
              <a:tr h="472440">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10002"/>
                  </a:ext>
                </a:extLst>
              </a:tr>
              <a:tr h="472440">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10003"/>
                  </a:ext>
                </a:extLst>
              </a:tr>
              <a:tr h="472440">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10004"/>
                  </a:ext>
                </a:extLst>
              </a:tr>
            </a:tbl>
          </a:graphicData>
        </a:graphic>
      </p:graphicFrame>
      <p:cxnSp>
        <p:nvCxnSpPr>
          <p:cNvPr id="43" name="Straight Connector 42"/>
          <p:cNvCxnSpPr/>
          <p:nvPr/>
        </p:nvCxnSpPr>
        <p:spPr>
          <a:xfrm flipV="1">
            <a:off x="1295400" y="2362200"/>
            <a:ext cx="1219200" cy="1143000"/>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215045" y="2362200"/>
            <a:ext cx="1252555" cy="1143002"/>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215045" y="4724400"/>
            <a:ext cx="1252555" cy="1143000"/>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80944" y="5867400"/>
            <a:ext cx="746551" cy="307777"/>
          </a:xfrm>
          <a:prstGeom prst="rect">
            <a:avLst/>
          </a:prstGeom>
          <a:noFill/>
        </p:spPr>
        <p:txBody>
          <a:bodyPr wrap="none" rtlCol="0">
            <a:spAutoFit/>
          </a:bodyPr>
          <a:lstStyle/>
          <a:p>
            <a:r>
              <a:rPr lang="en-US" sz="1400" dirty="0" smtClean="0"/>
              <a:t>Identify</a:t>
            </a:r>
            <a:endParaRPr lang="en-US" sz="1400" dirty="0"/>
          </a:p>
        </p:txBody>
      </p:sp>
      <p:sp>
        <p:nvSpPr>
          <p:cNvPr id="30" name="TextBox 29"/>
          <p:cNvSpPr txBox="1"/>
          <p:nvPr/>
        </p:nvSpPr>
        <p:spPr>
          <a:xfrm>
            <a:off x="2407337" y="5867400"/>
            <a:ext cx="716863" cy="307777"/>
          </a:xfrm>
          <a:prstGeom prst="rect">
            <a:avLst/>
          </a:prstGeom>
          <a:noFill/>
        </p:spPr>
        <p:txBody>
          <a:bodyPr wrap="none" rtlCol="0">
            <a:spAutoFit/>
          </a:bodyPr>
          <a:lstStyle/>
          <a:p>
            <a:r>
              <a:rPr lang="en-US" sz="1400" dirty="0" smtClean="0"/>
              <a:t>Protect</a:t>
            </a:r>
            <a:endParaRPr lang="en-US" sz="1400" dirty="0"/>
          </a:p>
        </p:txBody>
      </p:sp>
      <p:sp>
        <p:nvSpPr>
          <p:cNvPr id="31" name="TextBox 30"/>
          <p:cNvSpPr txBox="1"/>
          <p:nvPr/>
        </p:nvSpPr>
        <p:spPr>
          <a:xfrm>
            <a:off x="3429000" y="5867400"/>
            <a:ext cx="669094" cy="307777"/>
          </a:xfrm>
          <a:prstGeom prst="rect">
            <a:avLst/>
          </a:prstGeom>
          <a:noFill/>
        </p:spPr>
        <p:txBody>
          <a:bodyPr wrap="none" rtlCol="0">
            <a:spAutoFit/>
          </a:bodyPr>
          <a:lstStyle/>
          <a:p>
            <a:r>
              <a:rPr lang="en-US" sz="1400" dirty="0" smtClean="0"/>
              <a:t>Detect</a:t>
            </a:r>
            <a:endParaRPr lang="en-US" sz="1400" dirty="0"/>
          </a:p>
        </p:txBody>
      </p:sp>
      <p:sp>
        <p:nvSpPr>
          <p:cNvPr id="38" name="TextBox 37"/>
          <p:cNvSpPr txBox="1"/>
          <p:nvPr/>
        </p:nvSpPr>
        <p:spPr>
          <a:xfrm>
            <a:off x="4343400" y="5867400"/>
            <a:ext cx="817916" cy="307777"/>
          </a:xfrm>
          <a:prstGeom prst="rect">
            <a:avLst/>
          </a:prstGeom>
          <a:noFill/>
        </p:spPr>
        <p:txBody>
          <a:bodyPr wrap="none" rtlCol="0">
            <a:spAutoFit/>
          </a:bodyPr>
          <a:lstStyle/>
          <a:p>
            <a:r>
              <a:rPr lang="en-US" sz="1400" dirty="0" smtClean="0"/>
              <a:t>Respond</a:t>
            </a:r>
            <a:endParaRPr lang="en-US" sz="1400" dirty="0"/>
          </a:p>
        </p:txBody>
      </p:sp>
      <p:sp>
        <p:nvSpPr>
          <p:cNvPr id="39" name="TextBox 38"/>
          <p:cNvSpPr txBox="1"/>
          <p:nvPr/>
        </p:nvSpPr>
        <p:spPr>
          <a:xfrm>
            <a:off x="5326943" y="5867400"/>
            <a:ext cx="769057" cy="307777"/>
          </a:xfrm>
          <a:prstGeom prst="rect">
            <a:avLst/>
          </a:prstGeom>
          <a:noFill/>
        </p:spPr>
        <p:txBody>
          <a:bodyPr wrap="none" rtlCol="0">
            <a:spAutoFit/>
          </a:bodyPr>
          <a:lstStyle/>
          <a:p>
            <a:r>
              <a:rPr lang="en-US" sz="1400" dirty="0" smtClean="0"/>
              <a:t>Recover</a:t>
            </a:r>
            <a:endParaRPr lang="en-US" sz="1400" dirty="0"/>
          </a:p>
        </p:txBody>
      </p:sp>
      <p:sp>
        <p:nvSpPr>
          <p:cNvPr id="40" name="TextBox 39"/>
          <p:cNvSpPr txBox="1"/>
          <p:nvPr/>
        </p:nvSpPr>
        <p:spPr>
          <a:xfrm>
            <a:off x="534782" y="5483423"/>
            <a:ext cx="684418" cy="307777"/>
          </a:xfrm>
          <a:prstGeom prst="rect">
            <a:avLst/>
          </a:prstGeom>
          <a:noFill/>
        </p:spPr>
        <p:txBody>
          <a:bodyPr wrap="none" rtlCol="0">
            <a:spAutoFit/>
          </a:bodyPr>
          <a:lstStyle/>
          <a:p>
            <a:r>
              <a:rPr lang="en-US" sz="1400" dirty="0" smtClean="0"/>
              <a:t>People</a:t>
            </a:r>
            <a:endParaRPr lang="en-US" sz="1400" dirty="0"/>
          </a:p>
        </p:txBody>
      </p:sp>
      <p:sp>
        <p:nvSpPr>
          <p:cNvPr id="41" name="TextBox 40"/>
          <p:cNvSpPr txBox="1"/>
          <p:nvPr/>
        </p:nvSpPr>
        <p:spPr>
          <a:xfrm>
            <a:off x="403977" y="4953000"/>
            <a:ext cx="815223" cy="307777"/>
          </a:xfrm>
          <a:prstGeom prst="rect">
            <a:avLst/>
          </a:prstGeom>
          <a:noFill/>
        </p:spPr>
        <p:txBody>
          <a:bodyPr wrap="none" rtlCol="0">
            <a:spAutoFit/>
          </a:bodyPr>
          <a:lstStyle/>
          <a:p>
            <a:r>
              <a:rPr lang="en-US" sz="1400" dirty="0" smtClean="0"/>
              <a:t>Network</a:t>
            </a:r>
            <a:endParaRPr lang="en-US" sz="1400" dirty="0"/>
          </a:p>
        </p:txBody>
      </p:sp>
      <p:sp>
        <p:nvSpPr>
          <p:cNvPr id="42" name="TextBox 41"/>
          <p:cNvSpPr txBox="1"/>
          <p:nvPr/>
        </p:nvSpPr>
        <p:spPr>
          <a:xfrm>
            <a:off x="546515" y="4495800"/>
            <a:ext cx="672685" cy="307777"/>
          </a:xfrm>
          <a:prstGeom prst="rect">
            <a:avLst/>
          </a:prstGeom>
          <a:noFill/>
        </p:spPr>
        <p:txBody>
          <a:bodyPr wrap="none" rtlCol="0">
            <a:spAutoFit/>
          </a:bodyPr>
          <a:lstStyle/>
          <a:p>
            <a:r>
              <a:rPr lang="en-US" sz="1400" dirty="0" smtClean="0"/>
              <a:t>Device</a:t>
            </a:r>
            <a:endParaRPr lang="en-US" sz="1400" dirty="0"/>
          </a:p>
        </p:txBody>
      </p:sp>
      <p:sp>
        <p:nvSpPr>
          <p:cNvPr id="45" name="TextBox 44"/>
          <p:cNvSpPr txBox="1"/>
          <p:nvPr/>
        </p:nvSpPr>
        <p:spPr>
          <a:xfrm>
            <a:off x="207320" y="4038600"/>
            <a:ext cx="1011880" cy="307777"/>
          </a:xfrm>
          <a:prstGeom prst="rect">
            <a:avLst/>
          </a:prstGeom>
          <a:noFill/>
        </p:spPr>
        <p:txBody>
          <a:bodyPr wrap="none" rtlCol="0">
            <a:spAutoFit/>
          </a:bodyPr>
          <a:lstStyle/>
          <a:p>
            <a:r>
              <a:rPr lang="en-US" sz="1400" dirty="0" smtClean="0"/>
              <a:t>Application</a:t>
            </a:r>
            <a:endParaRPr lang="en-US" sz="1400" dirty="0"/>
          </a:p>
        </p:txBody>
      </p:sp>
      <p:sp>
        <p:nvSpPr>
          <p:cNvPr id="46" name="TextBox 45"/>
          <p:cNvSpPr txBox="1"/>
          <p:nvPr/>
        </p:nvSpPr>
        <p:spPr>
          <a:xfrm>
            <a:off x="685800" y="3581400"/>
            <a:ext cx="525465" cy="307777"/>
          </a:xfrm>
          <a:prstGeom prst="rect">
            <a:avLst/>
          </a:prstGeom>
          <a:noFill/>
        </p:spPr>
        <p:txBody>
          <a:bodyPr wrap="none" rtlCol="0">
            <a:spAutoFit/>
          </a:bodyPr>
          <a:lstStyle/>
          <a:p>
            <a:r>
              <a:rPr lang="en-US" sz="1400" dirty="0" smtClean="0"/>
              <a:t>Data</a:t>
            </a:r>
            <a:endParaRPr lang="en-US" sz="1400" dirty="0"/>
          </a:p>
        </p:txBody>
      </p:sp>
      <p:sp>
        <p:nvSpPr>
          <p:cNvPr id="49" name="TextBox 48"/>
          <p:cNvSpPr txBox="1"/>
          <p:nvPr/>
        </p:nvSpPr>
        <p:spPr>
          <a:xfrm>
            <a:off x="7924800" y="3197423"/>
            <a:ext cx="725135" cy="307777"/>
          </a:xfrm>
          <a:prstGeom prst="rect">
            <a:avLst/>
          </a:prstGeom>
          <a:noFill/>
        </p:spPr>
        <p:txBody>
          <a:bodyPr wrap="none" rtlCol="0">
            <a:spAutoFit/>
          </a:bodyPr>
          <a:lstStyle/>
          <a:p>
            <a:r>
              <a:rPr lang="en-US" sz="1400" dirty="0" smtClean="0"/>
              <a:t>Control</a:t>
            </a:r>
            <a:endParaRPr lang="en-US" sz="1400" dirty="0"/>
          </a:p>
        </p:txBody>
      </p:sp>
      <p:sp>
        <p:nvSpPr>
          <p:cNvPr id="50" name="TextBox 49"/>
          <p:cNvSpPr txBox="1"/>
          <p:nvPr/>
        </p:nvSpPr>
        <p:spPr>
          <a:xfrm>
            <a:off x="7932336" y="3810000"/>
            <a:ext cx="684803" cy="307777"/>
          </a:xfrm>
          <a:prstGeom prst="rect">
            <a:avLst/>
          </a:prstGeom>
          <a:noFill/>
        </p:spPr>
        <p:txBody>
          <a:bodyPr wrap="none" rtlCol="0">
            <a:spAutoFit/>
          </a:bodyPr>
          <a:lstStyle/>
          <a:p>
            <a:r>
              <a:rPr lang="en-US" sz="1400" dirty="0" smtClean="0"/>
              <a:t>Exploit</a:t>
            </a:r>
            <a:endParaRPr lang="en-US" sz="1400" dirty="0"/>
          </a:p>
        </p:txBody>
      </p:sp>
      <p:sp>
        <p:nvSpPr>
          <p:cNvPr id="51" name="TextBox 50"/>
          <p:cNvSpPr txBox="1"/>
          <p:nvPr/>
        </p:nvSpPr>
        <p:spPr>
          <a:xfrm>
            <a:off x="7957958" y="4416623"/>
            <a:ext cx="805042" cy="307777"/>
          </a:xfrm>
          <a:prstGeom prst="rect">
            <a:avLst/>
          </a:prstGeom>
          <a:noFill/>
        </p:spPr>
        <p:txBody>
          <a:bodyPr wrap="square" rtlCol="0">
            <a:spAutoFit/>
          </a:bodyPr>
          <a:lstStyle/>
          <a:p>
            <a:r>
              <a:rPr lang="en-US" sz="1400" dirty="0" smtClean="0"/>
              <a:t>Deliver</a:t>
            </a:r>
            <a:endParaRPr lang="en-US" sz="1400" dirty="0"/>
          </a:p>
        </p:txBody>
      </p:sp>
      <p:sp>
        <p:nvSpPr>
          <p:cNvPr id="52" name="TextBox 51"/>
          <p:cNvSpPr txBox="1"/>
          <p:nvPr/>
        </p:nvSpPr>
        <p:spPr>
          <a:xfrm>
            <a:off x="7826104" y="5407223"/>
            <a:ext cx="632096" cy="307777"/>
          </a:xfrm>
          <a:prstGeom prst="rect">
            <a:avLst/>
          </a:prstGeom>
          <a:noFill/>
        </p:spPr>
        <p:txBody>
          <a:bodyPr wrap="none" rtlCol="0">
            <a:spAutoFit/>
          </a:bodyPr>
          <a:lstStyle/>
          <a:p>
            <a:r>
              <a:rPr lang="en-US" sz="1400" dirty="0" smtClean="0"/>
              <a:t>Recon</a:t>
            </a:r>
            <a:endParaRPr lang="en-US" sz="1400" dirty="0"/>
          </a:p>
        </p:txBody>
      </p:sp>
      <p:sp>
        <p:nvSpPr>
          <p:cNvPr id="53" name="TextBox 52"/>
          <p:cNvSpPr txBox="1"/>
          <p:nvPr/>
        </p:nvSpPr>
        <p:spPr>
          <a:xfrm>
            <a:off x="7772400" y="4873823"/>
            <a:ext cx="996363" cy="307777"/>
          </a:xfrm>
          <a:prstGeom prst="rect">
            <a:avLst/>
          </a:prstGeom>
          <a:noFill/>
        </p:spPr>
        <p:txBody>
          <a:bodyPr wrap="none" rtlCol="0">
            <a:spAutoFit/>
          </a:bodyPr>
          <a:lstStyle/>
          <a:p>
            <a:r>
              <a:rPr lang="en-US" sz="1400" dirty="0" err="1" smtClean="0"/>
              <a:t>Weaponize</a:t>
            </a:r>
            <a:endParaRPr lang="en-US" sz="1400" dirty="0"/>
          </a:p>
        </p:txBody>
      </p:sp>
      <p:cxnSp>
        <p:nvCxnSpPr>
          <p:cNvPr id="18" name="Straight Arrow Connector 17"/>
          <p:cNvCxnSpPr>
            <a:endCxn id="24" idx="1"/>
          </p:cNvCxnSpPr>
          <p:nvPr/>
        </p:nvCxnSpPr>
        <p:spPr>
          <a:xfrm>
            <a:off x="7467600" y="2363688"/>
            <a:ext cx="457200" cy="1"/>
          </a:xfrm>
          <a:prstGeom prst="straightConnector1">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55" idx="1"/>
          </p:cNvCxnSpPr>
          <p:nvPr/>
        </p:nvCxnSpPr>
        <p:spPr>
          <a:xfrm>
            <a:off x="7250732" y="2894112"/>
            <a:ext cx="646465" cy="0"/>
          </a:xfrm>
          <a:prstGeom prst="straightConnector1">
            <a:avLst/>
          </a:prstGeom>
          <a:ln w="38100">
            <a:solidFill>
              <a:schemeClr val="accent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9" idx="1"/>
          </p:cNvCxnSpPr>
          <p:nvPr/>
        </p:nvCxnSpPr>
        <p:spPr>
          <a:xfrm>
            <a:off x="7086600" y="3351311"/>
            <a:ext cx="838200" cy="1"/>
          </a:xfrm>
          <a:prstGeom prst="straightConnector1">
            <a:avLst/>
          </a:prstGeom>
          <a:ln w="3810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841322" y="4000500"/>
            <a:ext cx="1055875" cy="0"/>
          </a:xfrm>
          <a:prstGeom prst="straightConnector1">
            <a:avLst/>
          </a:prstGeom>
          <a:ln w="38100">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6705600" y="4546369"/>
            <a:ext cx="1226736" cy="1"/>
          </a:xfrm>
          <a:prstGeom prst="straightConnector1">
            <a:avLst/>
          </a:prstGeom>
          <a:ln w="38100">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53" idx="1"/>
          </p:cNvCxnSpPr>
          <p:nvPr/>
        </p:nvCxnSpPr>
        <p:spPr>
          <a:xfrm flipV="1">
            <a:off x="6477000" y="5027712"/>
            <a:ext cx="1295400" cy="19794"/>
          </a:xfrm>
          <a:prstGeom prst="straightConnector1">
            <a:avLst/>
          </a:prstGeom>
          <a:ln w="38100">
            <a:solidFill>
              <a:schemeClr val="accent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52" idx="1"/>
          </p:cNvCxnSpPr>
          <p:nvPr/>
        </p:nvCxnSpPr>
        <p:spPr>
          <a:xfrm>
            <a:off x="6096000" y="5561112"/>
            <a:ext cx="1730104"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897197" y="2740223"/>
            <a:ext cx="755079" cy="307777"/>
          </a:xfrm>
          <a:prstGeom prst="rect">
            <a:avLst/>
          </a:prstGeom>
          <a:noFill/>
        </p:spPr>
        <p:txBody>
          <a:bodyPr wrap="none" rtlCol="0">
            <a:spAutoFit/>
          </a:bodyPr>
          <a:lstStyle/>
          <a:p>
            <a:r>
              <a:rPr lang="en-US" sz="1400" dirty="0" smtClean="0"/>
              <a:t>Execute</a:t>
            </a:r>
            <a:endParaRPr lang="en-US" sz="1400" dirty="0"/>
          </a:p>
        </p:txBody>
      </p:sp>
      <p:sp>
        <p:nvSpPr>
          <p:cNvPr id="24" name="TextBox 23"/>
          <p:cNvSpPr txBox="1"/>
          <p:nvPr/>
        </p:nvSpPr>
        <p:spPr>
          <a:xfrm>
            <a:off x="7924800" y="2209800"/>
            <a:ext cx="841256" cy="307777"/>
          </a:xfrm>
          <a:prstGeom prst="rect">
            <a:avLst/>
          </a:prstGeom>
          <a:noFill/>
        </p:spPr>
        <p:txBody>
          <a:bodyPr wrap="none" rtlCol="0">
            <a:spAutoFit/>
          </a:bodyPr>
          <a:lstStyle/>
          <a:p>
            <a:r>
              <a:rPr lang="en-US" sz="1400" dirty="0" smtClean="0"/>
              <a:t>Maintain</a:t>
            </a:r>
            <a:endParaRPr lang="en-US" sz="1400" dirty="0"/>
          </a:p>
        </p:txBody>
      </p:sp>
    </p:spTree>
    <p:extLst>
      <p:ext uri="{BB962C8B-B14F-4D97-AF65-F5344CB8AC3E}">
        <p14:creationId xmlns:p14="http://schemas.microsoft.com/office/powerpoint/2010/main" val="11209323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474"/>
            <a:ext cx="8229600" cy="427038"/>
          </a:xfrm>
        </p:spPr>
        <p:txBody>
          <a:bodyPr/>
          <a:lstStyle/>
          <a:p>
            <a:r>
              <a:rPr lang="en-US" sz="1600" dirty="0"/>
              <a:t>Common Language 2</a:t>
            </a:r>
            <a:br>
              <a:rPr lang="en-US" sz="1600" dirty="0"/>
            </a:br>
            <a:r>
              <a:rPr lang="en-US" dirty="0" smtClean="0"/>
              <a:t>What products talk to each other today</a:t>
            </a:r>
            <a:endParaRPr lang="en-US" dirty="0"/>
          </a:p>
        </p:txBody>
      </p:sp>
      <p:sp>
        <p:nvSpPr>
          <p:cNvPr id="4" name="Footer Placeholder 3"/>
          <p:cNvSpPr>
            <a:spLocks noGrp="1"/>
          </p:cNvSpPr>
          <p:nvPr>
            <p:ph type="ftr" sz="quarter" idx="4294967295"/>
          </p:nvPr>
        </p:nvSpPr>
        <p:spPr>
          <a:xfrm>
            <a:off x="2819400" y="6477000"/>
            <a:ext cx="3791099" cy="338338"/>
          </a:xfrm>
          <a:prstGeom prst="rect">
            <a:avLst/>
          </a:prstGeom>
        </p:spPr>
        <p:txBody>
          <a:bodyPr/>
          <a:lstStyle/>
          <a:p>
            <a:r>
              <a:rPr lang="en-US" dirty="0" smtClean="0"/>
              <a:t>Courtesy slides from Sounil (</a:t>
            </a:r>
            <a:r>
              <a:rPr lang="en-US" dirty="0" err="1" smtClean="0"/>
              <a:t>BoA</a:t>
            </a:r>
            <a:r>
              <a:rPr lang="en-US" dirty="0" smtClean="0"/>
              <a:t>)</a:t>
            </a:r>
            <a:endParaRPr lang="en-US" dirty="0"/>
          </a:p>
        </p:txBody>
      </p:sp>
      <p:sp>
        <p:nvSpPr>
          <p:cNvPr id="5" name="Slide Number Placeholder 4"/>
          <p:cNvSpPr>
            <a:spLocks noGrp="1"/>
          </p:cNvSpPr>
          <p:nvPr>
            <p:ph type="sldNum" sz="quarter" idx="12"/>
          </p:nvPr>
        </p:nvSpPr>
        <p:spPr/>
        <p:txBody>
          <a:bodyPr/>
          <a:lstStyle/>
          <a:p>
            <a:fld id="{632696ED-DB7B-EA4C-A7AD-3420C9620F92}" type="slidenum">
              <a:rPr lang="en-US" smtClean="0"/>
              <a:t>55</a:t>
            </a:fld>
            <a:endParaRPr lang="en-US"/>
          </a:p>
        </p:txBody>
      </p:sp>
      <p:pic>
        <p:nvPicPr>
          <p:cNvPr id="6" name="Picture 5"/>
          <p:cNvPicPr>
            <a:picLocks noChangeAspect="1"/>
          </p:cNvPicPr>
          <p:nvPr/>
        </p:nvPicPr>
        <p:blipFill>
          <a:blip r:embed="rId2"/>
          <a:stretch>
            <a:fillRect/>
          </a:stretch>
        </p:blipFill>
        <p:spPr>
          <a:xfrm>
            <a:off x="209700" y="1947034"/>
            <a:ext cx="3727120" cy="3780772"/>
          </a:xfrm>
          <a:prstGeom prst="rect">
            <a:avLst/>
          </a:prstGeom>
        </p:spPr>
      </p:pic>
      <p:pic>
        <p:nvPicPr>
          <p:cNvPr id="10" name="Picture 9"/>
          <p:cNvPicPr>
            <a:picLocks noChangeAspect="1"/>
          </p:cNvPicPr>
          <p:nvPr/>
        </p:nvPicPr>
        <p:blipFill>
          <a:blip r:embed="rId3"/>
          <a:stretch>
            <a:fillRect/>
          </a:stretch>
        </p:blipFill>
        <p:spPr>
          <a:xfrm>
            <a:off x="4591610" y="1944080"/>
            <a:ext cx="4408815" cy="3783725"/>
          </a:xfrm>
          <a:prstGeom prst="rect">
            <a:avLst/>
          </a:prstGeom>
        </p:spPr>
      </p:pic>
      <p:sp>
        <p:nvSpPr>
          <p:cNvPr id="8" name="Right Arrow 7"/>
          <p:cNvSpPr/>
          <p:nvPr/>
        </p:nvSpPr>
        <p:spPr bwMode="auto">
          <a:xfrm>
            <a:off x="4087519" y="3262253"/>
            <a:ext cx="751812" cy="1063571"/>
          </a:xfrm>
          <a:prstGeom prst="rightArrow">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9" name="Right Arrow 8"/>
          <p:cNvSpPr/>
          <p:nvPr/>
        </p:nvSpPr>
        <p:spPr bwMode="auto">
          <a:xfrm rot="5400000">
            <a:off x="8129831" y="5704455"/>
            <a:ext cx="542866" cy="415960"/>
          </a:xfrm>
          <a:prstGeom prst="rightArrow">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1" name="Right Arrow 10"/>
          <p:cNvSpPr/>
          <p:nvPr/>
        </p:nvSpPr>
        <p:spPr bwMode="auto">
          <a:xfrm rot="16200000">
            <a:off x="8129831" y="1563518"/>
            <a:ext cx="542866" cy="415960"/>
          </a:xfrm>
          <a:prstGeom prst="rightArrow">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7" name="TextBox 6"/>
          <p:cNvSpPr txBox="1"/>
          <p:nvPr/>
        </p:nvSpPr>
        <p:spPr>
          <a:xfrm>
            <a:off x="7788694" y="1091807"/>
            <a:ext cx="1384161" cy="646331"/>
          </a:xfrm>
          <a:prstGeom prst="rect">
            <a:avLst/>
          </a:prstGeom>
          <a:noFill/>
        </p:spPr>
        <p:txBody>
          <a:bodyPr wrap="none" rtlCol="0">
            <a:spAutoFit/>
          </a:bodyPr>
          <a:lstStyle/>
          <a:p>
            <a:r>
              <a:rPr lang="en-US" b="1" dirty="0" smtClean="0">
                <a:solidFill>
                  <a:schemeClr val="accent1"/>
                </a:solidFill>
              </a:rPr>
              <a:t>Automation </a:t>
            </a:r>
          </a:p>
          <a:p>
            <a:endParaRPr lang="en-US" dirty="0"/>
          </a:p>
        </p:txBody>
      </p:sp>
      <p:sp>
        <p:nvSpPr>
          <p:cNvPr id="12" name="TextBox 11"/>
          <p:cNvSpPr txBox="1"/>
          <p:nvPr/>
        </p:nvSpPr>
        <p:spPr>
          <a:xfrm>
            <a:off x="7792090" y="6183868"/>
            <a:ext cx="1240148" cy="369332"/>
          </a:xfrm>
          <a:prstGeom prst="rect">
            <a:avLst/>
          </a:prstGeom>
          <a:noFill/>
        </p:spPr>
        <p:txBody>
          <a:bodyPr wrap="none" rtlCol="0">
            <a:spAutoFit/>
          </a:bodyPr>
          <a:lstStyle/>
          <a:p>
            <a:r>
              <a:rPr lang="en-US" b="1" dirty="0" smtClean="0">
                <a:solidFill>
                  <a:srgbClr val="00B050"/>
                </a:solidFill>
              </a:rPr>
              <a:t>Integration</a:t>
            </a:r>
            <a:endParaRPr lang="en-US" b="1" dirty="0">
              <a:solidFill>
                <a:srgbClr val="00B050"/>
              </a:solidFill>
            </a:endParaRPr>
          </a:p>
        </p:txBody>
      </p:sp>
    </p:spTree>
    <p:extLst>
      <p:ext uri="{BB962C8B-B14F-4D97-AF65-F5344CB8AC3E}">
        <p14:creationId xmlns:p14="http://schemas.microsoft.com/office/powerpoint/2010/main" val="127120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F13DAA-1CB3-4913-BEF0-E8CDE2DCC800}" type="slidenum">
              <a:rPr lang="en-US" smtClean="0"/>
              <a:pPr/>
              <a:t>56</a:t>
            </a:fld>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1000" y="1443970"/>
                <a:ext cx="8534400" cy="5176738"/>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Security controls used as the basic countermeasures for risk mitigation and defending cyber assets against threats.</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Using the new dimensions: </a:t>
                </a:r>
                <a14:m>
                  <m:oMath xmlns:m="http://schemas.openxmlformats.org/officeDocument/2006/math">
                    <m:r>
                      <a:rPr lang="en-US" sz="2200" b="1" i="1">
                        <a:latin typeface="Cambria Math"/>
                      </a:rPr>
                      <m:t>𝑪𝑫𝑴</m:t>
                    </m:r>
                    <m:r>
                      <a:rPr lang="en-US" sz="2200" b="1" i="1" smtClean="0">
                        <a:latin typeface="Cambria Math"/>
                      </a:rPr>
                      <m:t> </m:t>
                    </m:r>
                    <m:r>
                      <a:rPr lang="en-US" sz="2200" b="1" i="1" smtClean="0">
                        <a:latin typeface="Cambria Math"/>
                      </a:rPr>
                      <m:t>𝒗𝒆𝒄𝒕𝒐𝒓</m:t>
                    </m:r>
                    <m:r>
                      <a:rPr lang="en-US" sz="2200" b="1" i="1" smtClean="0">
                        <a:latin typeface="Cambria Math"/>
                      </a:rPr>
                      <m:t>&lt;</m:t>
                    </m:r>
                    <m:r>
                      <a:rPr lang="en-US" sz="2200" b="1" i="1" smtClean="0">
                        <a:latin typeface="Cambria Math"/>
                      </a:rPr>
                      <m:t>𝒙</m:t>
                    </m:r>
                    <m:r>
                      <a:rPr lang="en-US" sz="2200" b="1" i="1" smtClean="0">
                        <a:latin typeface="Cambria Math"/>
                      </a:rPr>
                      <m:t>, </m:t>
                    </m:r>
                    <m:r>
                      <a:rPr lang="en-US" sz="2200" b="1" i="1" smtClean="0">
                        <a:latin typeface="Cambria Math"/>
                      </a:rPr>
                      <m:t>𝒚</m:t>
                    </m:r>
                    <m:r>
                      <a:rPr lang="en-US" sz="2200" b="1" i="1" smtClean="0">
                        <a:latin typeface="Cambria Math"/>
                      </a:rPr>
                      <m:t>, </m:t>
                    </m:r>
                    <m:r>
                      <a:rPr lang="en-US" sz="2200" b="1" i="1" smtClean="0">
                        <a:latin typeface="Cambria Math"/>
                      </a:rPr>
                      <m:t>𝒛</m:t>
                    </m:r>
                    <m:r>
                      <a:rPr lang="en-US" sz="2200" b="1" i="1" smtClean="0">
                        <a:latin typeface="Cambria Math"/>
                      </a:rPr>
                      <m:t>&gt;</m:t>
                    </m:r>
                  </m:oMath>
                </a14:m>
                <a:r>
                  <a:rPr lang="en-US" sz="2200" b="1" dirty="0"/>
                  <a:t> </a:t>
                </a:r>
                <a:r>
                  <a:rPr lang="en-US" sz="2200" dirty="0" smtClean="0"/>
                  <a:t>is a set </a:t>
                </a:r>
                <a:r>
                  <a:rPr lang="en-US" sz="2200" dirty="0"/>
                  <a:t>of </a:t>
                </a:r>
                <a:r>
                  <a:rPr lang="en-US" sz="2200" dirty="0">
                    <a:solidFill>
                      <a:schemeClr val="accent3">
                        <a:lumMod val="75000"/>
                      </a:schemeClr>
                    </a:solidFill>
                  </a:rPr>
                  <a:t>Security Controls </a:t>
                </a:r>
                <a:r>
                  <a:rPr lang="en-US" sz="2200" dirty="0" smtClean="0">
                    <a:solidFill>
                      <a:schemeClr val="accent3">
                        <a:lumMod val="75000"/>
                      </a:schemeClr>
                    </a:solidFill>
                  </a:rPr>
                  <a:t> </a:t>
                </a:r>
                <a:r>
                  <a:rPr lang="en-US" sz="2200" dirty="0" smtClean="0"/>
                  <a:t>that provides the </a:t>
                </a:r>
                <a:r>
                  <a:rPr lang="en-US" sz="2200" dirty="0" smtClean="0">
                    <a:solidFill>
                      <a:schemeClr val="tx2"/>
                    </a:solidFill>
                  </a:rPr>
                  <a:t>Security Function</a:t>
                </a:r>
                <a:r>
                  <a:rPr lang="en-US" sz="2200" dirty="0" smtClean="0"/>
                  <a:t> </a:t>
                </a:r>
                <a14:m>
                  <m:oMath xmlns:m="http://schemas.openxmlformats.org/officeDocument/2006/math">
                    <m:r>
                      <a:rPr lang="en-US" sz="2200" i="1">
                        <a:latin typeface="Cambria Math"/>
                      </a:rPr>
                      <m:t>𝑧</m:t>
                    </m:r>
                  </m:oMath>
                </a14:m>
                <a:r>
                  <a:rPr lang="en-US" sz="2200" dirty="0" smtClean="0"/>
                  <a:t>,</a:t>
                </a:r>
                <a:r>
                  <a:rPr lang="en-US" sz="2200" dirty="0"/>
                  <a:t> at </a:t>
                </a:r>
                <a:r>
                  <a:rPr lang="en-US" sz="2200" dirty="0" smtClean="0"/>
                  <a:t>the </a:t>
                </a:r>
                <a14:m>
                  <m:oMath xmlns:m="http://schemas.openxmlformats.org/officeDocument/2006/math">
                    <m:sSup>
                      <m:sSupPr>
                        <m:ctrlPr>
                          <a:rPr lang="en-US" sz="2200" i="1">
                            <a:latin typeface="Cambria Math" panose="02040503050406030204" pitchFamily="18" charset="0"/>
                          </a:rPr>
                        </m:ctrlPr>
                      </m:sSupPr>
                      <m:e>
                        <m:r>
                          <a:rPr lang="en-US" sz="2200" i="1">
                            <a:latin typeface="Cambria Math"/>
                          </a:rPr>
                          <m:t>𝑦</m:t>
                        </m:r>
                      </m:e>
                      <m:sup>
                        <m:r>
                          <a:rPr lang="en-US" sz="2200" i="1">
                            <a:latin typeface="Cambria Math"/>
                          </a:rPr>
                          <m:t>𝑡h</m:t>
                        </m:r>
                      </m:sup>
                    </m:sSup>
                  </m:oMath>
                </a14:m>
                <a:r>
                  <a:rPr lang="en-US" sz="2200" dirty="0" smtClean="0">
                    <a:solidFill>
                      <a:schemeClr val="tx2"/>
                    </a:solidFill>
                  </a:rPr>
                  <a:t>Enforcement level</a:t>
                </a:r>
                <a:r>
                  <a:rPr lang="en-US" sz="2200" dirty="0" smtClean="0"/>
                  <a:t>, during </a:t>
                </a:r>
                <a:r>
                  <a:rPr lang="en-US" sz="2200" dirty="0"/>
                  <a:t>the </a:t>
                </a:r>
                <a14:m>
                  <m:oMath xmlns:m="http://schemas.openxmlformats.org/officeDocument/2006/math">
                    <m:sSup>
                      <m:sSupPr>
                        <m:ctrlPr>
                          <a:rPr lang="en-US" sz="2200" i="1">
                            <a:latin typeface="Cambria Math" panose="02040503050406030204" pitchFamily="18" charset="0"/>
                          </a:rPr>
                        </m:ctrlPr>
                      </m:sSupPr>
                      <m:e>
                        <m:r>
                          <a:rPr lang="en-US" sz="2200" i="1">
                            <a:latin typeface="Cambria Math"/>
                          </a:rPr>
                          <m:t>𝑥</m:t>
                        </m:r>
                      </m:e>
                      <m:sup>
                        <m:r>
                          <a:rPr lang="en-US" sz="2200" i="1">
                            <a:latin typeface="Cambria Math"/>
                          </a:rPr>
                          <m:t>𝑡h</m:t>
                        </m:r>
                      </m:sup>
                    </m:sSup>
                  </m:oMath>
                </a14:m>
                <a:r>
                  <a:rPr lang="en-US" sz="2200" dirty="0"/>
                  <a:t> </a:t>
                </a:r>
                <a:r>
                  <a:rPr lang="en-US" sz="2200" dirty="0">
                    <a:solidFill>
                      <a:schemeClr val="tx2"/>
                    </a:solidFill>
                  </a:rPr>
                  <a:t>phase of </a:t>
                </a:r>
                <a:r>
                  <a:rPr lang="en-US" sz="2200" dirty="0" smtClean="0">
                    <a:solidFill>
                      <a:schemeClr val="tx2"/>
                    </a:solidFill>
                  </a:rPr>
                  <a:t>kill-chain</a:t>
                </a:r>
                <a:r>
                  <a:rPr lang="en-US" sz="2200" dirty="0">
                    <a:solidFill>
                      <a:schemeClr val="tx2"/>
                    </a:solidFill>
                  </a:rPr>
                  <a:t> </a:t>
                </a:r>
                <a:r>
                  <a:rPr lang="en-US" sz="2200" dirty="0" smtClean="0"/>
                  <a:t>to defend a particular asset from a set of threats. </a:t>
                </a:r>
              </a:p>
              <a:p>
                <a:endParaRPr lang="en-US" sz="2200" dirty="0"/>
              </a:p>
              <a:p>
                <a:pPr marL="285750" lvl="1" indent="-285750">
                  <a:buFont typeface="Arial" panose="020B0604020202020204" pitchFamily="34" charset="0"/>
                  <a:buChar char="•"/>
                </a:pPr>
                <a:r>
                  <a:rPr lang="en-US" sz="2200" b="1" dirty="0"/>
                  <a:t>Technology solutions can be evaluated </a:t>
                </a:r>
                <a:r>
                  <a:rPr lang="en-US" sz="2200" b="1" dirty="0" smtClean="0"/>
                  <a:t>and objectively </a:t>
                </a:r>
                <a:r>
                  <a:rPr lang="en-US" sz="2200" b="1" dirty="0"/>
                  <a:t>mapped</a:t>
                </a:r>
                <a:r>
                  <a:rPr lang="en-US" sz="2200" dirty="0"/>
                  <a:t> (with weights) </a:t>
                </a:r>
                <a:r>
                  <a:rPr lang="en-US" sz="2200" dirty="0" smtClean="0"/>
                  <a:t>to </a:t>
                </a:r>
                <a:r>
                  <a:rPr lang="en-US" sz="2200" dirty="0"/>
                  <a:t>one or more security controls </a:t>
                </a:r>
                <a:r>
                  <a:rPr lang="en-US" sz="2200" dirty="0" smtClean="0"/>
                  <a:t>implemented by these solutions. </a:t>
                </a:r>
              </a:p>
              <a:p>
                <a:pPr marL="285750" lvl="1" indent="-285750">
                  <a:buFont typeface="Arial" panose="020B0604020202020204" pitchFamily="34" charset="0"/>
                  <a:buChar char="•"/>
                </a:pPr>
                <a:endParaRPr lang="en-US" sz="2200" dirty="0"/>
              </a:p>
              <a:p>
                <a:pPr marL="285750" lvl="1" indent="-285750">
                  <a:buFont typeface="Arial" panose="020B0604020202020204" pitchFamily="34" charset="0"/>
                  <a:buChar char="•"/>
                </a:pPr>
                <a:r>
                  <a:rPr lang="en-US" sz="2200" dirty="0"/>
                  <a:t>The </a:t>
                </a:r>
                <a:r>
                  <a:rPr lang="en-US" sz="2200" b="1" dirty="0"/>
                  <a:t>optimal set of technologies </a:t>
                </a:r>
                <a:r>
                  <a:rPr lang="en-US" sz="2200" dirty="0" smtClean="0"/>
                  <a:t>that implements the SC will </a:t>
                </a:r>
                <a:r>
                  <a:rPr lang="en-US" sz="2200" dirty="0"/>
                  <a:t>be selected based </a:t>
                </a:r>
                <a:r>
                  <a:rPr lang="en-US" sz="2200" dirty="0" smtClean="0"/>
                  <a:t>on its effectiveness, cost and threat likelihood it defends. </a:t>
                </a:r>
                <a:endParaRPr lang="en-US" sz="2200" dirty="0"/>
              </a:p>
            </p:txBody>
          </p:sp>
        </mc:Choice>
        <mc:Fallback xmlns="">
          <p:sp>
            <p:nvSpPr>
              <p:cNvPr id="3" name="TextBox 2"/>
              <p:cNvSpPr txBox="1">
                <a:spLocks noRot="1" noChangeAspect="1" noMove="1" noResize="1" noEditPoints="1" noAdjustHandles="1" noChangeArrowheads="1" noChangeShapeType="1" noTextEdit="1"/>
              </p:cNvSpPr>
              <p:nvPr/>
            </p:nvSpPr>
            <p:spPr>
              <a:xfrm>
                <a:off x="381000" y="1443970"/>
                <a:ext cx="8534400" cy="5176738"/>
              </a:xfrm>
              <a:prstGeom prst="rect">
                <a:avLst/>
              </a:prstGeom>
              <a:blipFill rotWithShape="0">
                <a:blip r:embed="rId2"/>
                <a:stretch>
                  <a:fillRect l="-857" t="-824" r="-571" b="-1413"/>
                </a:stretch>
              </a:blipFill>
            </p:spPr>
            <p:txBody>
              <a:bodyPr/>
              <a:lstStyle/>
              <a:p>
                <a:r>
                  <a:rPr lang="en-US">
                    <a:noFill/>
                  </a:rPr>
                  <a:t> </a:t>
                </a:r>
              </a:p>
            </p:txBody>
          </p:sp>
        </mc:Fallback>
      </mc:AlternateContent>
      <p:sp>
        <p:nvSpPr>
          <p:cNvPr id="4" name="Rectangle 3"/>
          <p:cNvSpPr/>
          <p:nvPr/>
        </p:nvSpPr>
        <p:spPr>
          <a:xfrm>
            <a:off x="1085850" y="909935"/>
            <a:ext cx="7143750" cy="461665"/>
          </a:xfrm>
          <a:prstGeom prst="rect">
            <a:avLst/>
          </a:prstGeom>
        </p:spPr>
        <p:txBody>
          <a:bodyPr wrap="none">
            <a:spAutoFit/>
          </a:bodyPr>
          <a:lstStyle/>
          <a:p>
            <a:r>
              <a:rPr lang="en-US" sz="2400" b="1" i="1" u="sng" dirty="0" smtClean="0"/>
              <a:t>Expanding the Dimensionality of Cyber </a:t>
            </a:r>
            <a:r>
              <a:rPr lang="en-US" sz="2400" b="1" i="1" u="sng" dirty="0"/>
              <a:t>Defense Matrix</a:t>
            </a:r>
          </a:p>
        </p:txBody>
      </p:sp>
    </p:spTree>
    <p:extLst>
      <p:ext uri="{BB962C8B-B14F-4D97-AF65-F5344CB8AC3E}">
        <p14:creationId xmlns:p14="http://schemas.microsoft.com/office/powerpoint/2010/main" val="3885002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F13DAA-1CB3-4913-BEF0-E8CDE2DCC800}" type="slidenum">
              <a:rPr lang="en-US" smtClean="0"/>
              <a:pPr/>
              <a:t>57</a:t>
            </a:fld>
            <a:endParaRPr lang="en-US" dirty="0"/>
          </a:p>
        </p:txBody>
      </p:sp>
      <p:sp>
        <p:nvSpPr>
          <p:cNvPr id="5" name="TextBox 4"/>
          <p:cNvSpPr txBox="1"/>
          <p:nvPr/>
        </p:nvSpPr>
        <p:spPr>
          <a:xfrm>
            <a:off x="3174521" y="911373"/>
            <a:ext cx="3302479" cy="460227"/>
          </a:xfrm>
          <a:prstGeom prst="rect">
            <a:avLst/>
          </a:prstGeom>
          <a:noFill/>
        </p:spPr>
        <p:txBody>
          <a:bodyPr wrap="square" rtlCol="0">
            <a:spAutoFit/>
          </a:bodyPr>
          <a:lstStyle/>
          <a:p>
            <a:r>
              <a:rPr lang="en-US" sz="2400" b="1" i="1" u="sng" dirty="0" smtClean="0">
                <a:latin typeface="+mj-lt"/>
              </a:rPr>
              <a:t>Overview of </a:t>
            </a:r>
            <a:r>
              <a:rPr lang="en-US" sz="2400" b="1" i="1" u="sng" dirty="0" smtClean="0">
                <a:solidFill>
                  <a:schemeClr val="accent2"/>
                </a:solidFill>
                <a:latin typeface="+mj-lt"/>
              </a:rPr>
              <a:t>VERIS/DBIR</a:t>
            </a:r>
            <a:endParaRPr lang="en-US" sz="2400" b="1" i="1" u="sng" dirty="0">
              <a:solidFill>
                <a:schemeClr val="accent2"/>
              </a:solidFill>
              <a:latin typeface="+mj-lt"/>
            </a:endParaRPr>
          </a:p>
        </p:txBody>
      </p:sp>
      <p:sp>
        <p:nvSpPr>
          <p:cNvPr id="6" name="TextBox 5"/>
          <p:cNvSpPr txBox="1"/>
          <p:nvPr/>
        </p:nvSpPr>
        <p:spPr>
          <a:xfrm>
            <a:off x="483079" y="1322118"/>
            <a:ext cx="8432322" cy="530728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VERIS Community Database (VCDB) contains data of recorded and shared security incidents.</a:t>
            </a:r>
            <a:r>
              <a:rPr lang="en-US" sz="2000" dirty="0" smtClean="0">
                <a:solidFill>
                  <a:schemeClr val="accent2"/>
                </a:solidFill>
              </a:rPr>
              <a:t> </a:t>
            </a:r>
          </a:p>
          <a:p>
            <a:pPr marL="285750" indent="-285750">
              <a:buFont typeface="Arial" panose="020B0604020202020204" pitchFamily="34" charset="0"/>
              <a:buChar char="•"/>
            </a:pPr>
            <a:endParaRPr lang="en-US" sz="2000" dirty="0">
              <a:solidFill>
                <a:schemeClr val="accent2"/>
              </a:solidFill>
            </a:endParaRPr>
          </a:p>
          <a:p>
            <a:r>
              <a:rPr lang="en-US" sz="2000" dirty="0" smtClean="0">
                <a:solidFill>
                  <a:schemeClr val="accent2"/>
                </a:solidFill>
              </a:rPr>
              <a:t>	</a:t>
            </a:r>
          </a:p>
          <a:p>
            <a:endParaRPr lang="en-US" sz="2000" dirty="0">
              <a:solidFill>
                <a:schemeClr val="accent2"/>
              </a:solidFill>
            </a:endParaRPr>
          </a:p>
          <a:p>
            <a:endParaRPr lang="en-US" sz="2000" dirty="0" smtClean="0">
              <a:solidFill>
                <a:schemeClr val="accent2"/>
              </a:solidFill>
            </a:endParaRPr>
          </a:p>
          <a:p>
            <a:endParaRPr lang="en-US" sz="2000" dirty="0">
              <a:solidFill>
                <a:schemeClr val="accent2"/>
              </a:solidFill>
            </a:endParaRPr>
          </a:p>
          <a:p>
            <a:endParaRPr lang="en-US" sz="2000" dirty="0" smtClean="0">
              <a:solidFill>
                <a:schemeClr val="accent2"/>
              </a:solidFill>
            </a:endParaRPr>
          </a:p>
          <a:p>
            <a:endParaRPr lang="en-US" sz="2000" dirty="0">
              <a:solidFill>
                <a:schemeClr val="accent2"/>
              </a:solidFill>
            </a:endParaRPr>
          </a:p>
          <a:p>
            <a:endParaRPr lang="en-US" sz="2000" dirty="0" smtClean="0">
              <a:solidFill>
                <a:schemeClr val="accent2"/>
              </a:solidFill>
            </a:endParaRPr>
          </a:p>
          <a:p>
            <a:endParaRPr lang="en-US" sz="2000" dirty="0">
              <a:solidFill>
                <a:schemeClr val="accent2"/>
              </a:solidFill>
            </a:endParaRPr>
          </a:p>
          <a:p>
            <a:endParaRPr lang="en-US" sz="2000" dirty="0" smtClean="0">
              <a:solidFill>
                <a:schemeClr val="accent2"/>
              </a:solidFill>
            </a:endParaRPr>
          </a:p>
          <a:p>
            <a:endParaRPr lang="en-US" sz="2000" dirty="0" smtClean="0">
              <a:solidFill>
                <a:schemeClr val="accent2"/>
              </a:solidFill>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We are developing a tool that can </a:t>
            </a:r>
            <a:r>
              <a:rPr lang="en-US" sz="2000" b="1" dirty="0" smtClean="0"/>
              <a:t>categorize (prioritize) security incidents</a:t>
            </a:r>
            <a:r>
              <a:rPr lang="en-US" sz="2000" dirty="0" smtClean="0"/>
              <a:t> of VCDB based on threats, technique, asset type and asset domain.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77" y="2016193"/>
            <a:ext cx="6885723" cy="3851207"/>
          </a:xfrm>
          <a:prstGeom prst="rect">
            <a:avLst/>
          </a:prstGeom>
        </p:spPr>
      </p:pic>
    </p:spTree>
    <p:extLst>
      <p:ext uri="{BB962C8B-B14F-4D97-AF65-F5344CB8AC3E}">
        <p14:creationId xmlns:p14="http://schemas.microsoft.com/office/powerpoint/2010/main" val="29789372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838200" y="838200"/>
            <a:ext cx="7350410" cy="830997"/>
          </a:xfrm>
          <a:prstGeom prst="rect">
            <a:avLst/>
          </a:prstGeom>
        </p:spPr>
        <p:txBody>
          <a:bodyPr wrap="none">
            <a:spAutoFit/>
          </a:bodyPr>
          <a:lstStyle/>
          <a:p>
            <a:r>
              <a:rPr lang="en-US" sz="2400" b="1" i="1" u="sng" dirty="0" smtClean="0"/>
              <a:t>Example of Mapping </a:t>
            </a:r>
            <a:r>
              <a:rPr lang="en-US" sz="2400" b="1" i="1" u="sng" dirty="0" smtClean="0">
                <a:solidFill>
                  <a:schemeClr val="accent2"/>
                </a:solidFill>
              </a:rPr>
              <a:t>CSC</a:t>
            </a:r>
            <a:r>
              <a:rPr lang="en-US" sz="2400" b="1" i="1" u="sng" dirty="0" smtClean="0"/>
              <a:t> to </a:t>
            </a:r>
            <a:r>
              <a:rPr lang="en-US" sz="2400" b="1" i="1" u="sng" dirty="0" smtClean="0">
                <a:solidFill>
                  <a:schemeClr val="tx2">
                    <a:lumMod val="75000"/>
                  </a:schemeClr>
                </a:solidFill>
              </a:rPr>
              <a:t>Security Function, Kill Chain,</a:t>
            </a:r>
          </a:p>
          <a:p>
            <a:pPr algn="ctr"/>
            <a:r>
              <a:rPr lang="en-US" sz="2400" b="1" i="1" u="sng" dirty="0" smtClean="0">
                <a:solidFill>
                  <a:schemeClr val="tx2">
                    <a:lumMod val="75000"/>
                  </a:schemeClr>
                </a:solidFill>
              </a:rPr>
              <a:t> </a:t>
            </a:r>
            <a:r>
              <a:rPr lang="en-US" sz="2400" b="1" i="1" u="sng" dirty="0" smtClean="0"/>
              <a:t>and</a:t>
            </a:r>
            <a:r>
              <a:rPr lang="en-US" sz="2400" b="1" i="1" u="sng" dirty="0" smtClean="0">
                <a:solidFill>
                  <a:schemeClr val="tx2">
                    <a:lumMod val="75000"/>
                  </a:schemeClr>
                </a:solidFill>
              </a:rPr>
              <a:t> Enforcement Level</a:t>
            </a:r>
            <a:r>
              <a:rPr lang="en-US" sz="2400" b="1" i="1" u="sng" dirty="0" smtClean="0"/>
              <a:t> (CSC-</a:t>
            </a:r>
            <a:r>
              <a:rPr lang="en-US" sz="2400" b="1" i="1" u="sng" dirty="0" err="1" smtClean="0"/>
              <a:t>DefenseAction</a:t>
            </a:r>
            <a:r>
              <a:rPr lang="en-US" sz="2400" b="1" i="1" u="sng" dirty="0" smtClean="0"/>
              <a:t> Mapping)</a:t>
            </a:r>
            <a:endParaRPr lang="en-US" sz="2400" b="1" i="1" u="sng" dirty="0"/>
          </a:p>
        </p:txBody>
      </p:sp>
      <p:graphicFrame>
        <p:nvGraphicFramePr>
          <p:cNvPr id="2" name="Table 1"/>
          <p:cNvGraphicFramePr>
            <a:graphicFrameLocks noGrp="1"/>
          </p:cNvGraphicFramePr>
          <p:nvPr>
            <p:extLst/>
          </p:nvPr>
        </p:nvGraphicFramePr>
        <p:xfrm>
          <a:off x="533400" y="1752600"/>
          <a:ext cx="7620001" cy="474472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1317524">
                  <a:extLst>
                    <a:ext uri="{9D8B030D-6E8A-4147-A177-3AD203B41FA5}">
                      <a16:colId xmlns:a16="http://schemas.microsoft.com/office/drawing/2014/main" val="20001"/>
                    </a:ext>
                  </a:extLst>
                </a:gridCol>
                <a:gridCol w="1392903">
                  <a:extLst>
                    <a:ext uri="{9D8B030D-6E8A-4147-A177-3AD203B41FA5}">
                      <a16:colId xmlns:a16="http://schemas.microsoft.com/office/drawing/2014/main" val="20002"/>
                    </a:ext>
                  </a:extLst>
                </a:gridCol>
                <a:gridCol w="1556774">
                  <a:extLst>
                    <a:ext uri="{9D8B030D-6E8A-4147-A177-3AD203B41FA5}">
                      <a16:colId xmlns:a16="http://schemas.microsoft.com/office/drawing/2014/main" val="20003"/>
                    </a:ext>
                  </a:extLst>
                </a:gridCol>
              </a:tblGrid>
              <a:tr h="370840">
                <a:tc>
                  <a:txBody>
                    <a:bodyPr/>
                    <a:lstStyle/>
                    <a:p>
                      <a:pPr algn="ctr"/>
                      <a:r>
                        <a:rPr lang="en-US" sz="1400" dirty="0" smtClean="0"/>
                        <a:t>Security</a:t>
                      </a:r>
                      <a:r>
                        <a:rPr lang="en-US" sz="1400" baseline="0" dirty="0" smtClean="0"/>
                        <a:t> Control</a:t>
                      </a:r>
                      <a:endParaRPr lang="en-US" sz="1400" dirty="0"/>
                    </a:p>
                  </a:txBody>
                  <a:tcPr/>
                </a:tc>
                <a:tc>
                  <a:txBody>
                    <a:bodyPr/>
                    <a:lstStyle/>
                    <a:p>
                      <a:pPr algn="ctr"/>
                      <a:r>
                        <a:rPr lang="en-US" sz="1400" dirty="0" smtClean="0"/>
                        <a:t>KC Phase</a:t>
                      </a:r>
                      <a:endParaRPr lang="en-US" sz="1400" dirty="0"/>
                    </a:p>
                  </a:txBody>
                  <a:tcPr/>
                </a:tc>
                <a:tc>
                  <a:txBody>
                    <a:bodyPr/>
                    <a:lstStyle/>
                    <a:p>
                      <a:pPr algn="ctr"/>
                      <a:r>
                        <a:rPr lang="en-US" sz="1400" dirty="0" smtClean="0"/>
                        <a:t>Security</a:t>
                      </a:r>
                      <a:br>
                        <a:rPr lang="en-US" sz="1400" dirty="0" smtClean="0"/>
                      </a:br>
                      <a:r>
                        <a:rPr lang="en-US" sz="1400" dirty="0" smtClean="0"/>
                        <a:t>Function</a:t>
                      </a:r>
                      <a:endParaRPr lang="en-US" sz="1400" dirty="0"/>
                    </a:p>
                  </a:txBody>
                  <a:tcPr/>
                </a:tc>
                <a:tc>
                  <a:txBody>
                    <a:bodyPr/>
                    <a:lstStyle/>
                    <a:p>
                      <a:pPr algn="ctr"/>
                      <a:r>
                        <a:rPr lang="en-US" sz="1400" dirty="0" smtClean="0"/>
                        <a:t>Enforcement</a:t>
                      </a:r>
                      <a:br>
                        <a:rPr lang="en-US" sz="1400" dirty="0" smtClean="0"/>
                      </a:br>
                      <a:r>
                        <a:rPr lang="en-US" sz="1400" dirty="0" smtClean="0"/>
                        <a:t>Level</a:t>
                      </a:r>
                      <a:endParaRPr lang="en-US" sz="1400" dirty="0"/>
                    </a:p>
                  </a:txBody>
                  <a:tcPr/>
                </a:tc>
                <a:extLst>
                  <a:ext uri="{0D108BD9-81ED-4DB2-BD59-A6C34878D82A}">
                    <a16:rowId xmlns:a16="http://schemas.microsoft.com/office/drawing/2014/main" val="10000"/>
                  </a:ext>
                </a:extLst>
              </a:tr>
              <a:tr h="370840">
                <a:tc>
                  <a:txBody>
                    <a:bodyPr/>
                    <a:lstStyle/>
                    <a:p>
                      <a:pPr algn="ctr"/>
                      <a:r>
                        <a:rPr lang="en-US" sz="1400" dirty="0" smtClean="0"/>
                        <a:t>Automated</a:t>
                      </a:r>
                      <a:r>
                        <a:rPr lang="en-US" sz="1400" baseline="0" dirty="0" smtClean="0"/>
                        <a:t> Asset Inventory Discovery (CSC 1.1)</a:t>
                      </a:r>
                      <a:endParaRPr lang="en-US" sz="1400" dirty="0"/>
                    </a:p>
                  </a:txBody>
                  <a:tcPr/>
                </a:tc>
                <a:tc>
                  <a:txBody>
                    <a:bodyPr/>
                    <a:lstStyle/>
                    <a:p>
                      <a:pPr algn="ctr"/>
                      <a:r>
                        <a:rPr lang="en-US" sz="1400" dirty="0" smtClean="0"/>
                        <a:t>Recon</a:t>
                      </a:r>
                      <a:endParaRPr lang="en-US" sz="1400" dirty="0"/>
                    </a:p>
                  </a:txBody>
                  <a:tcPr/>
                </a:tc>
                <a:tc>
                  <a:txBody>
                    <a:bodyPr/>
                    <a:lstStyle/>
                    <a:p>
                      <a:pPr algn="ctr"/>
                      <a:r>
                        <a:rPr lang="en-US" sz="1400" dirty="0" smtClean="0"/>
                        <a:t>Identify</a:t>
                      </a:r>
                      <a:endParaRPr lang="en-US" sz="1400" dirty="0"/>
                    </a:p>
                  </a:txBody>
                  <a:tcPr/>
                </a:tc>
                <a:tc>
                  <a:txBody>
                    <a:bodyPr/>
                    <a:lstStyle/>
                    <a:p>
                      <a:pPr algn="ctr"/>
                      <a:r>
                        <a:rPr lang="en-US" sz="1400" dirty="0" smtClean="0"/>
                        <a:t>Network</a:t>
                      </a:r>
                      <a:endParaRPr lang="en-US" sz="1400" dirty="0"/>
                    </a:p>
                  </a:txBody>
                  <a:tcPr/>
                </a:tc>
                <a:extLst>
                  <a:ext uri="{0D108BD9-81ED-4DB2-BD59-A6C34878D82A}">
                    <a16:rowId xmlns:a16="http://schemas.microsoft.com/office/drawing/2014/main" val="10001"/>
                  </a:ext>
                </a:extLst>
              </a:tr>
              <a:tr h="370840">
                <a:tc>
                  <a:txBody>
                    <a:bodyPr/>
                    <a:lstStyle/>
                    <a:p>
                      <a:pPr algn="ctr"/>
                      <a:r>
                        <a:rPr lang="en-US" sz="1400" dirty="0" smtClean="0"/>
                        <a:t>Virtual machines</a:t>
                      </a:r>
                      <a:r>
                        <a:rPr lang="en-US" sz="1400" baseline="0" dirty="0" smtClean="0"/>
                        <a:t> (CSC 2.4)</a:t>
                      </a:r>
                      <a:endParaRPr lang="en-US" sz="1400" dirty="0"/>
                    </a:p>
                  </a:txBody>
                  <a:tcPr/>
                </a:tc>
                <a:tc>
                  <a:txBody>
                    <a:bodyPr/>
                    <a:lstStyle/>
                    <a:p>
                      <a:pPr algn="ctr"/>
                      <a:r>
                        <a:rPr lang="en-US" sz="1400" dirty="0" smtClean="0"/>
                        <a:t>Deliver</a:t>
                      </a:r>
                      <a:endParaRPr lang="en-US" sz="1400" dirty="0"/>
                    </a:p>
                  </a:txBody>
                  <a:tcPr/>
                </a:tc>
                <a:tc>
                  <a:txBody>
                    <a:bodyPr/>
                    <a:lstStyle/>
                    <a:p>
                      <a:pPr algn="ctr"/>
                      <a:r>
                        <a:rPr lang="en-US" sz="1400" dirty="0" smtClean="0"/>
                        <a:t>Protect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Application</a:t>
                      </a:r>
                    </a:p>
                  </a:txBody>
                  <a:tcPr/>
                </a:tc>
                <a:extLst>
                  <a:ext uri="{0D108BD9-81ED-4DB2-BD59-A6C34878D82A}">
                    <a16:rowId xmlns:a16="http://schemas.microsoft.com/office/drawing/2014/main" val="10002"/>
                  </a:ext>
                </a:extLst>
              </a:tr>
              <a:tr h="370840">
                <a:tc>
                  <a:txBody>
                    <a:bodyPr/>
                    <a:lstStyle/>
                    <a:p>
                      <a:pPr algn="ctr"/>
                      <a:r>
                        <a:rPr lang="en-US" sz="1400" dirty="0" smtClean="0"/>
                        <a:t>URL</a:t>
                      </a:r>
                      <a:r>
                        <a:rPr lang="en-US" sz="1400" baseline="0" dirty="0" smtClean="0"/>
                        <a:t> Filters</a:t>
                      </a:r>
                      <a:r>
                        <a:rPr lang="en-US" sz="1400" dirty="0" smtClean="0"/>
                        <a:t> (CSC 7.6)</a:t>
                      </a:r>
                      <a:endParaRPr lang="en-US" sz="1400" dirty="0"/>
                    </a:p>
                  </a:txBody>
                  <a:tcPr/>
                </a:tc>
                <a:tc>
                  <a:txBody>
                    <a:bodyPr/>
                    <a:lstStyle/>
                    <a:p>
                      <a:pPr algn="ctr"/>
                      <a:r>
                        <a:rPr lang="en-US" sz="1400" dirty="0" smtClean="0"/>
                        <a:t>Deliver</a:t>
                      </a:r>
                      <a:endParaRPr lang="en-US" sz="1400" dirty="0"/>
                    </a:p>
                  </a:txBody>
                  <a:tcPr/>
                </a:tc>
                <a:tc>
                  <a:txBody>
                    <a:bodyPr/>
                    <a:lstStyle/>
                    <a:p>
                      <a:pPr algn="ctr"/>
                      <a:r>
                        <a:rPr lang="en-US" sz="1400" dirty="0" smtClean="0"/>
                        <a:t>Protect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Network</a:t>
                      </a:r>
                    </a:p>
                  </a:txBody>
                  <a:tcPr/>
                </a:tc>
                <a:extLst>
                  <a:ext uri="{0D108BD9-81ED-4DB2-BD59-A6C34878D82A}">
                    <a16:rowId xmlns:a16="http://schemas.microsoft.com/office/drawing/2014/main" val="10003"/>
                  </a:ext>
                </a:extLst>
              </a:tr>
              <a:tr h="370840">
                <a:tc>
                  <a:txBody>
                    <a:bodyPr/>
                    <a:lstStyle/>
                    <a:p>
                      <a:pPr algn="ctr"/>
                      <a:r>
                        <a:rPr lang="en-US" sz="1400" dirty="0" smtClean="0"/>
                        <a:t>File Integrity Checking</a:t>
                      </a:r>
                      <a:r>
                        <a:rPr lang="en-US" sz="1400" baseline="0" dirty="0" smtClean="0"/>
                        <a:t> (CSC 3.5)</a:t>
                      </a:r>
                      <a:endParaRPr lang="en-US" sz="1400" dirty="0"/>
                    </a:p>
                  </a:txBody>
                  <a:tcPr/>
                </a:tc>
                <a:tc>
                  <a:txBody>
                    <a:bodyPr/>
                    <a:lstStyle/>
                    <a:p>
                      <a:pPr algn="ctr"/>
                      <a:r>
                        <a:rPr lang="en-US" sz="1400" dirty="0" smtClean="0"/>
                        <a:t>Maintain</a:t>
                      </a:r>
                      <a:endParaRPr lang="en-US" sz="1400" dirty="0"/>
                    </a:p>
                  </a:txBody>
                  <a:tcPr/>
                </a:tc>
                <a:tc>
                  <a:txBody>
                    <a:bodyPr/>
                    <a:lstStyle/>
                    <a:p>
                      <a:pPr algn="ctr"/>
                      <a:r>
                        <a:rPr lang="en-US" sz="1400" dirty="0" smtClean="0"/>
                        <a:t>Detect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Data</a:t>
                      </a:r>
                    </a:p>
                  </a:txBody>
                  <a:tcPr/>
                </a:tc>
                <a:extLst>
                  <a:ext uri="{0D108BD9-81ED-4DB2-BD59-A6C34878D82A}">
                    <a16:rowId xmlns:a16="http://schemas.microsoft.com/office/drawing/2014/main" val="10004"/>
                  </a:ext>
                </a:extLst>
              </a:tr>
              <a:tr h="370840">
                <a:tc>
                  <a:txBody>
                    <a:bodyPr/>
                    <a:lstStyle/>
                    <a:p>
                      <a:pPr algn="ctr"/>
                      <a:r>
                        <a:rPr lang="en-US" sz="1400" dirty="0" smtClean="0"/>
                        <a:t>Vulnerability</a:t>
                      </a:r>
                      <a:r>
                        <a:rPr lang="en-US" sz="1400" baseline="0" dirty="0" smtClean="0"/>
                        <a:t> Scanning Tool (CSC 4.1)</a:t>
                      </a:r>
                      <a:endParaRPr lang="en-US" sz="1400" dirty="0"/>
                    </a:p>
                  </a:txBody>
                  <a:tcPr/>
                </a:tc>
                <a:tc>
                  <a:txBody>
                    <a:bodyPr/>
                    <a:lstStyle/>
                    <a:p>
                      <a:pPr algn="ctr"/>
                      <a:r>
                        <a:rPr lang="en-US" sz="1400" dirty="0" smtClean="0"/>
                        <a:t>Exploit</a:t>
                      </a:r>
                      <a:endParaRPr lang="en-US" sz="1400" dirty="0"/>
                    </a:p>
                  </a:txBody>
                  <a:tcPr/>
                </a:tc>
                <a:tc>
                  <a:txBody>
                    <a:bodyPr/>
                    <a:lstStyle/>
                    <a:p>
                      <a:pPr algn="ctr"/>
                      <a:r>
                        <a:rPr lang="en-US" sz="1400" dirty="0" smtClean="0"/>
                        <a:t>Detect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Network</a:t>
                      </a:r>
                    </a:p>
                  </a:txBody>
                  <a:tcPr/>
                </a:tc>
                <a:extLst>
                  <a:ext uri="{0D108BD9-81ED-4DB2-BD59-A6C34878D82A}">
                    <a16:rowId xmlns:a16="http://schemas.microsoft.com/office/drawing/2014/main" val="10005"/>
                  </a:ext>
                </a:extLst>
              </a:tr>
              <a:tr h="370840">
                <a:tc>
                  <a:txBody>
                    <a:bodyPr/>
                    <a:lstStyle/>
                    <a:p>
                      <a:pPr algn="ctr"/>
                      <a:r>
                        <a:rPr lang="en-US" sz="1400" dirty="0" smtClean="0"/>
                        <a:t>Minimize</a:t>
                      </a:r>
                      <a:r>
                        <a:rPr lang="en-US" sz="1400" baseline="0" dirty="0" smtClean="0"/>
                        <a:t> Administrative Privilege (CSC 5.1)</a:t>
                      </a:r>
                      <a:endParaRPr lang="en-US" sz="1400" dirty="0"/>
                    </a:p>
                  </a:txBody>
                  <a:tcPr/>
                </a:tc>
                <a:tc>
                  <a:txBody>
                    <a:bodyPr/>
                    <a:lstStyle/>
                    <a:p>
                      <a:pPr algn="ctr"/>
                      <a:r>
                        <a:rPr lang="en-US" sz="1400" smtClean="0"/>
                        <a:t>Exploit</a:t>
                      </a:r>
                      <a:endParaRPr lang="en-US" sz="1400" dirty="0"/>
                    </a:p>
                  </a:txBody>
                  <a:tcPr/>
                </a:tc>
                <a:tc>
                  <a:txBody>
                    <a:bodyPr/>
                    <a:lstStyle/>
                    <a:p>
                      <a:pPr algn="ctr"/>
                      <a:r>
                        <a:rPr lang="en-US" sz="1400" dirty="0" smtClean="0"/>
                        <a:t>Protect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Device</a:t>
                      </a:r>
                    </a:p>
                  </a:txBody>
                  <a:tcPr/>
                </a:tc>
                <a:extLst>
                  <a:ext uri="{0D108BD9-81ED-4DB2-BD59-A6C34878D82A}">
                    <a16:rowId xmlns:a16="http://schemas.microsoft.com/office/drawing/2014/main" val="10006"/>
                  </a:ext>
                </a:extLst>
              </a:tr>
              <a:tr h="370840">
                <a:tc>
                  <a:txBody>
                    <a:bodyPr/>
                    <a:lstStyle/>
                    <a:p>
                      <a:pPr algn="ctr"/>
                      <a:r>
                        <a:rPr lang="en-US" sz="1400" dirty="0" smtClean="0"/>
                        <a:t>Block Unnecessary Scripts (CSC 7.3)</a:t>
                      </a:r>
                      <a:endParaRPr lang="en-US" sz="1400" dirty="0"/>
                    </a:p>
                  </a:txBody>
                  <a:tcPr/>
                </a:tc>
                <a:tc>
                  <a:txBody>
                    <a:bodyPr/>
                    <a:lstStyle/>
                    <a:p>
                      <a:pPr algn="ctr"/>
                      <a:r>
                        <a:rPr lang="en-US" sz="1400" dirty="0" smtClean="0"/>
                        <a:t>Execute</a:t>
                      </a:r>
                      <a:endParaRPr lang="en-US" sz="1400" dirty="0"/>
                    </a:p>
                  </a:txBody>
                  <a:tcPr/>
                </a:tc>
                <a:tc>
                  <a:txBody>
                    <a:bodyPr/>
                    <a:lstStyle/>
                    <a:p>
                      <a:pPr algn="ctr"/>
                      <a:r>
                        <a:rPr lang="en-US" sz="1400" dirty="0" smtClean="0"/>
                        <a:t>Protect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Application</a:t>
                      </a:r>
                    </a:p>
                  </a:txBody>
                  <a:tcPr/>
                </a:tc>
                <a:extLst>
                  <a:ext uri="{0D108BD9-81ED-4DB2-BD59-A6C34878D82A}">
                    <a16:rowId xmlns:a16="http://schemas.microsoft.com/office/drawing/2014/main" val="10007"/>
                  </a:ext>
                </a:extLst>
              </a:tr>
              <a:tr h="370840">
                <a:tc>
                  <a:txBody>
                    <a:bodyPr/>
                    <a:lstStyle/>
                    <a:p>
                      <a:pPr algn="ctr"/>
                      <a:r>
                        <a:rPr lang="en-US" sz="1400" dirty="0" smtClean="0"/>
                        <a:t>Continuous Monitoring</a:t>
                      </a:r>
                      <a:r>
                        <a:rPr lang="en-US" sz="1400" baseline="0" dirty="0" smtClean="0"/>
                        <a:t> Tool (CSC 8.1)</a:t>
                      </a:r>
                      <a:endParaRPr lang="en-US" sz="1400" dirty="0"/>
                    </a:p>
                  </a:txBody>
                  <a:tcPr/>
                </a:tc>
                <a:tc>
                  <a:txBody>
                    <a:bodyPr/>
                    <a:lstStyle/>
                    <a:p>
                      <a:pPr algn="ctr"/>
                      <a:r>
                        <a:rPr lang="en-US" sz="1400" dirty="0" smtClean="0"/>
                        <a:t>Maintain</a:t>
                      </a:r>
                      <a:endParaRPr lang="en-US" sz="1400" dirty="0"/>
                    </a:p>
                  </a:txBody>
                  <a:tcPr/>
                </a:tc>
                <a:tc>
                  <a:txBody>
                    <a:bodyPr/>
                    <a:lstStyle/>
                    <a:p>
                      <a:pPr algn="ctr"/>
                      <a:r>
                        <a:rPr lang="en-US" sz="1400" dirty="0" smtClean="0"/>
                        <a:t>Detect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Device</a:t>
                      </a:r>
                    </a:p>
                  </a:txBody>
                  <a:tcPr/>
                </a:tc>
                <a:extLst>
                  <a:ext uri="{0D108BD9-81ED-4DB2-BD59-A6C34878D82A}">
                    <a16:rowId xmlns:a16="http://schemas.microsoft.com/office/drawing/2014/main" val="10008"/>
                  </a:ext>
                </a:extLst>
              </a:tr>
              <a:tr h="370840">
                <a:tc>
                  <a:txBody>
                    <a:bodyPr/>
                    <a:lstStyle/>
                    <a:p>
                      <a:pPr algn="ctr"/>
                      <a:r>
                        <a:rPr lang="en-US" sz="1400" dirty="0" smtClean="0"/>
                        <a:t>Automatic Backup (CSC 10.1)</a:t>
                      </a:r>
                      <a:endParaRPr lang="en-US" sz="1400" dirty="0"/>
                    </a:p>
                  </a:txBody>
                  <a:tcPr/>
                </a:tc>
                <a:tc>
                  <a:txBody>
                    <a:bodyPr/>
                    <a:lstStyle/>
                    <a:p>
                      <a:pPr algn="ctr"/>
                      <a:r>
                        <a:rPr lang="en-US" sz="1400" dirty="0" smtClean="0"/>
                        <a:t>Maintain</a:t>
                      </a:r>
                      <a:endParaRPr lang="en-US" sz="1400" dirty="0"/>
                    </a:p>
                  </a:txBody>
                  <a:tcPr/>
                </a:tc>
                <a:tc>
                  <a:txBody>
                    <a:bodyPr/>
                    <a:lstStyle/>
                    <a:p>
                      <a:pPr algn="ctr"/>
                      <a:r>
                        <a:rPr lang="en-US" sz="1400" dirty="0" smtClean="0"/>
                        <a:t>Recover</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Application</a:t>
                      </a:r>
                    </a:p>
                  </a:txBody>
                  <a:tcPr/>
                </a:tc>
                <a:extLst>
                  <a:ext uri="{0D108BD9-81ED-4DB2-BD59-A6C34878D82A}">
                    <a16:rowId xmlns:a16="http://schemas.microsoft.com/office/drawing/2014/main" val="10009"/>
                  </a:ext>
                </a:extLst>
              </a:tr>
              <a:tr h="370840">
                <a:tc>
                  <a:txBody>
                    <a:bodyPr/>
                    <a:lstStyle/>
                    <a:p>
                      <a:pPr algn="ctr"/>
                      <a:r>
                        <a:rPr lang="en-US" sz="1400" dirty="0" smtClean="0"/>
                        <a:t>Security Awareness Program</a:t>
                      </a:r>
                      <a:r>
                        <a:rPr lang="en-US" sz="1400" baseline="0" dirty="0" smtClean="0"/>
                        <a:t> (CSC 17.3)</a:t>
                      </a:r>
                      <a:endParaRPr lang="en-US" sz="1400" dirty="0"/>
                    </a:p>
                  </a:txBody>
                  <a:tcPr/>
                </a:tc>
                <a:tc>
                  <a:txBody>
                    <a:bodyPr/>
                    <a:lstStyle/>
                    <a:p>
                      <a:pPr algn="ctr"/>
                      <a:r>
                        <a:rPr lang="en-US" sz="1400" dirty="0" smtClean="0"/>
                        <a:t>Delivery</a:t>
                      </a:r>
                      <a:endParaRPr lang="en-US" sz="1400" dirty="0"/>
                    </a:p>
                  </a:txBody>
                  <a:tcPr/>
                </a:tc>
                <a:tc>
                  <a:txBody>
                    <a:bodyPr/>
                    <a:lstStyle/>
                    <a:p>
                      <a:pPr algn="ctr"/>
                      <a:r>
                        <a:rPr lang="en-US" sz="1400" dirty="0" smtClean="0"/>
                        <a:t>Protect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People</a:t>
                      </a:r>
                    </a:p>
                  </a:txBody>
                  <a:tcPr/>
                </a:tc>
                <a:extLst>
                  <a:ext uri="{0D108BD9-81ED-4DB2-BD59-A6C34878D82A}">
                    <a16:rowId xmlns:a16="http://schemas.microsoft.com/office/drawing/2014/main" val="10010"/>
                  </a:ext>
                </a:extLst>
              </a:tr>
              <a:tr h="370840">
                <a:tc>
                  <a:txBody>
                    <a:bodyPr/>
                    <a:lstStyle/>
                    <a:p>
                      <a:pPr algn="ctr"/>
                      <a:r>
                        <a:rPr lang="en-US" sz="1400" dirty="0" smtClean="0"/>
                        <a:t>Centralized Authentication (CSC 16.9)</a:t>
                      </a:r>
                      <a:endParaRPr lang="en-US" sz="1400" dirty="0"/>
                    </a:p>
                  </a:txBody>
                  <a:tcPr/>
                </a:tc>
                <a:tc>
                  <a:txBody>
                    <a:bodyPr/>
                    <a:lstStyle/>
                    <a:p>
                      <a:pPr algn="ctr"/>
                      <a:r>
                        <a:rPr lang="en-US" sz="1400" dirty="0" smtClean="0"/>
                        <a:t>Control</a:t>
                      </a:r>
                      <a:endParaRPr lang="en-US" sz="1400" dirty="0"/>
                    </a:p>
                  </a:txBody>
                  <a:tcPr/>
                </a:tc>
                <a:tc>
                  <a:txBody>
                    <a:bodyPr/>
                    <a:lstStyle/>
                    <a:p>
                      <a:pPr algn="ctr"/>
                      <a:r>
                        <a:rPr lang="en-US" sz="1400" dirty="0" smtClean="0"/>
                        <a:t>Detect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Network</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9308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2478674" y="899871"/>
            <a:ext cx="4607926" cy="461665"/>
          </a:xfrm>
          <a:prstGeom prst="rect">
            <a:avLst/>
          </a:prstGeom>
        </p:spPr>
        <p:txBody>
          <a:bodyPr wrap="square">
            <a:spAutoFit/>
          </a:bodyPr>
          <a:lstStyle/>
          <a:p>
            <a:r>
              <a:rPr lang="en-US" sz="2400" b="1" i="1" u="sng" dirty="0" smtClean="0"/>
              <a:t>Example of Mapping </a:t>
            </a:r>
            <a:r>
              <a:rPr lang="en-US" sz="2400" b="1" i="1" u="sng" dirty="0" smtClean="0">
                <a:solidFill>
                  <a:schemeClr val="accent2"/>
                </a:solidFill>
              </a:rPr>
              <a:t>CSC</a:t>
            </a:r>
            <a:r>
              <a:rPr lang="en-US" sz="2400" b="1" i="1" u="sng" dirty="0" smtClean="0"/>
              <a:t> to </a:t>
            </a:r>
            <a:r>
              <a:rPr lang="en-US" sz="2400" b="1" i="1" u="sng" dirty="0" smtClean="0">
                <a:solidFill>
                  <a:schemeClr val="tx2">
                    <a:lumMod val="75000"/>
                  </a:schemeClr>
                </a:solidFill>
              </a:rPr>
              <a:t>Threat</a:t>
            </a:r>
            <a:endParaRPr lang="en-US" sz="2400" b="1" i="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1600"/>
            <a:ext cx="8073390" cy="3560076"/>
          </a:xfrm>
          <a:prstGeom prst="rect">
            <a:avLst/>
          </a:prstGeom>
        </p:spPr>
      </p:pic>
      <p:sp>
        <p:nvSpPr>
          <p:cNvPr id="4" name="TextBox 3"/>
          <p:cNvSpPr txBox="1"/>
          <p:nvPr/>
        </p:nvSpPr>
        <p:spPr>
          <a:xfrm>
            <a:off x="350874" y="4999672"/>
            <a:ext cx="8382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2013 Verizon Data Breach Investigation Report,  a mapping from CSC to VERIS </a:t>
            </a:r>
            <a:r>
              <a:rPr lang="en-US" dirty="0"/>
              <a:t>threat </a:t>
            </a:r>
            <a:r>
              <a:rPr lang="en-US" dirty="0" smtClean="0"/>
              <a:t>actions has been included.</a:t>
            </a:r>
          </a:p>
          <a:p>
            <a:pPr marL="285750" indent="-285750">
              <a:buFont typeface="Arial" panose="020B0604020202020204" pitchFamily="34" charset="0"/>
              <a:buChar char="•"/>
            </a:pPr>
            <a:r>
              <a:rPr lang="en-US" dirty="0" smtClean="0"/>
              <a:t>This mapping provides a coarse-grained description of the relationship.</a:t>
            </a:r>
          </a:p>
          <a:p>
            <a:pPr marL="285750" indent="-285750">
              <a:buFont typeface="Arial" panose="020B0604020202020204" pitchFamily="34" charset="0"/>
              <a:buChar char="•"/>
            </a:pPr>
            <a:r>
              <a:rPr lang="en-US" dirty="0" smtClean="0"/>
              <a:t>We are trying to map each security control of a CSC to specific threat actions at specific KC phases.</a:t>
            </a:r>
            <a:endParaRPr lang="en-US" dirty="0"/>
          </a:p>
        </p:txBody>
      </p:sp>
    </p:spTree>
    <p:extLst>
      <p:ext uri="{BB962C8B-B14F-4D97-AF65-F5344CB8AC3E}">
        <p14:creationId xmlns:p14="http://schemas.microsoft.com/office/powerpoint/2010/main" val="187823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Areas/Topics</a:t>
            </a:r>
            <a:endParaRPr lang="en-US" dirty="0"/>
          </a:p>
        </p:txBody>
      </p:sp>
      <p:sp>
        <p:nvSpPr>
          <p:cNvPr id="3" name="Content Placeholder 2"/>
          <p:cNvSpPr>
            <a:spLocks noGrp="1"/>
          </p:cNvSpPr>
          <p:nvPr>
            <p:ph idx="1"/>
          </p:nvPr>
        </p:nvSpPr>
        <p:spPr/>
        <p:txBody>
          <a:bodyPr>
            <a:normAutofit lnSpcReduction="10000"/>
          </a:bodyPr>
          <a:lstStyle/>
          <a:p>
            <a:r>
              <a:rPr lang="en-US" b="1" dirty="0"/>
              <a:t>Active Cyber Defense and </a:t>
            </a:r>
            <a:r>
              <a:rPr lang="en-US" b="1" dirty="0" smtClean="0"/>
              <a:t>Deception</a:t>
            </a:r>
          </a:p>
          <a:p>
            <a:pPr lvl="1"/>
            <a:r>
              <a:rPr lang="en-US" dirty="0" smtClean="0"/>
              <a:t>Fingerprinting  Deception</a:t>
            </a:r>
          </a:p>
          <a:p>
            <a:pPr lvl="1"/>
            <a:r>
              <a:rPr lang="en-US" dirty="0" smtClean="0"/>
              <a:t>Deception Synthesis and Planning</a:t>
            </a:r>
          </a:p>
          <a:p>
            <a:pPr lvl="1"/>
            <a:r>
              <a:rPr lang="en-US" dirty="0" smtClean="0"/>
              <a:t>Web Application Deception </a:t>
            </a:r>
          </a:p>
          <a:p>
            <a:r>
              <a:rPr lang="en-US" b="1" dirty="0" smtClean="0"/>
              <a:t>Cyber and Critical Infrastructure Resiliency</a:t>
            </a:r>
            <a:endParaRPr lang="en-US" b="1" dirty="0"/>
          </a:p>
          <a:p>
            <a:pPr lvl="1"/>
            <a:r>
              <a:rPr lang="en-US" dirty="0" smtClean="0"/>
              <a:t>Metrics</a:t>
            </a:r>
            <a:endParaRPr lang="en-US" dirty="0"/>
          </a:p>
          <a:p>
            <a:pPr lvl="1"/>
            <a:r>
              <a:rPr lang="en-US" dirty="0"/>
              <a:t>Resiliency Verification</a:t>
            </a:r>
          </a:p>
          <a:p>
            <a:pPr lvl="1"/>
            <a:r>
              <a:rPr lang="en-US" dirty="0"/>
              <a:t>Resiliency by </a:t>
            </a:r>
            <a:r>
              <a:rPr lang="en-US" dirty="0" smtClean="0"/>
              <a:t>Construction &amp; resiliency by refinement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745525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305800" cy="609600"/>
          </a:xfrm>
        </p:spPr>
        <p:txBody>
          <a:bodyPr/>
          <a:lstStyle/>
          <a:p>
            <a:pPr algn="ctr"/>
            <a:r>
              <a:rPr lang="en-US" u="sng" dirty="0" smtClean="0"/>
              <a:t>Combining  CSC-Threat-VERIS and </a:t>
            </a:r>
            <a:r>
              <a:rPr lang="en-US" i="1" u="sng" dirty="0"/>
              <a:t>CSC-</a:t>
            </a:r>
            <a:r>
              <a:rPr lang="en-US" i="1" u="sng" dirty="0" err="1"/>
              <a:t>DefenseAction</a:t>
            </a:r>
            <a:r>
              <a:rPr lang="en-US" i="1" u="sng" dirty="0"/>
              <a:t> Mapping </a:t>
            </a:r>
            <a:r>
              <a:rPr lang="en-US" u="sng" dirty="0" err="1" smtClean="0"/>
              <a:t>Mapping</a:t>
            </a:r>
            <a:r>
              <a:rPr lang="en-US" u="sng" dirty="0" smtClean="0"/>
              <a:t> </a:t>
            </a:r>
            <a:endParaRPr lang="en-US" u="sng" dirty="0"/>
          </a:p>
        </p:txBody>
      </p:sp>
      <p:sp>
        <p:nvSpPr>
          <p:cNvPr id="6" name="Text Placeholder 5"/>
          <p:cNvSpPr>
            <a:spLocks noGrp="1"/>
          </p:cNvSpPr>
          <p:nvPr>
            <p:ph type="body" sz="half" idx="2"/>
          </p:nvPr>
        </p:nvSpPr>
        <p:spPr>
          <a:xfrm>
            <a:off x="457200" y="1752600"/>
            <a:ext cx="8382000" cy="4373563"/>
          </a:xfrm>
        </p:spPr>
        <p:txBody>
          <a:bodyPr>
            <a:normAutofit/>
          </a:bodyPr>
          <a:lstStyle/>
          <a:p>
            <a:pPr marL="285750" indent="-285750">
              <a:buFont typeface="Arial" panose="020B0604020202020204" pitchFamily="34" charset="0"/>
              <a:buChar char="•"/>
            </a:pPr>
            <a:r>
              <a:rPr lang="en-US" sz="2400" dirty="0" smtClean="0"/>
              <a:t>By combining both we can now know the mapping between threat actions in VERIS and the &lt;KC, security function and enforcement level&gt;.</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000" dirty="0"/>
          </a:p>
        </p:txBody>
      </p:sp>
      <p:sp>
        <p:nvSpPr>
          <p:cNvPr id="2" name="Slide Number Placeholder 1"/>
          <p:cNvSpPr>
            <a:spLocks noGrp="1"/>
          </p:cNvSpPr>
          <p:nvPr>
            <p:ph type="sldNum" sz="quarter" idx="12"/>
          </p:nvPr>
        </p:nvSpPr>
        <p:spPr/>
        <p:txBody>
          <a:bodyPr/>
          <a:lstStyle/>
          <a:p>
            <a:fld id="{80F13DAA-1CB3-4913-BEF0-E8CDE2DCC800}" type="slidenum">
              <a:rPr lang="en-US" smtClean="0"/>
              <a:pPr/>
              <a:t>60</a:t>
            </a:fld>
            <a:endParaRPr lang="en-US" dirty="0"/>
          </a:p>
        </p:txBody>
      </p:sp>
      <p:graphicFrame>
        <p:nvGraphicFramePr>
          <p:cNvPr id="7" name="Table 6"/>
          <p:cNvGraphicFramePr>
            <a:graphicFrameLocks noGrp="1"/>
          </p:cNvGraphicFramePr>
          <p:nvPr>
            <p:extLst/>
          </p:nvPr>
        </p:nvGraphicFramePr>
        <p:xfrm>
          <a:off x="2057400" y="3276600"/>
          <a:ext cx="7129633" cy="349504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616925">
                  <a:extLst>
                    <a:ext uri="{9D8B030D-6E8A-4147-A177-3AD203B41FA5}">
                      <a16:colId xmlns:a16="http://schemas.microsoft.com/office/drawing/2014/main" val="20001"/>
                    </a:ext>
                  </a:extLst>
                </a:gridCol>
                <a:gridCol w="665834">
                  <a:extLst>
                    <a:ext uri="{9D8B030D-6E8A-4147-A177-3AD203B41FA5}">
                      <a16:colId xmlns:a16="http://schemas.microsoft.com/office/drawing/2014/main" val="20002"/>
                    </a:ext>
                  </a:extLst>
                </a:gridCol>
                <a:gridCol w="752793">
                  <a:extLst>
                    <a:ext uri="{9D8B030D-6E8A-4147-A177-3AD203B41FA5}">
                      <a16:colId xmlns:a16="http://schemas.microsoft.com/office/drawing/2014/main" val="20003"/>
                    </a:ext>
                  </a:extLst>
                </a:gridCol>
                <a:gridCol w="752793">
                  <a:extLst>
                    <a:ext uri="{9D8B030D-6E8A-4147-A177-3AD203B41FA5}">
                      <a16:colId xmlns:a16="http://schemas.microsoft.com/office/drawing/2014/main" val="20004"/>
                    </a:ext>
                  </a:extLst>
                </a:gridCol>
                <a:gridCol w="665834">
                  <a:extLst>
                    <a:ext uri="{9D8B030D-6E8A-4147-A177-3AD203B41FA5}">
                      <a16:colId xmlns:a16="http://schemas.microsoft.com/office/drawing/2014/main" val="20005"/>
                    </a:ext>
                  </a:extLst>
                </a:gridCol>
                <a:gridCol w="752793">
                  <a:extLst>
                    <a:ext uri="{9D8B030D-6E8A-4147-A177-3AD203B41FA5}">
                      <a16:colId xmlns:a16="http://schemas.microsoft.com/office/drawing/2014/main" val="20006"/>
                    </a:ext>
                  </a:extLst>
                </a:gridCol>
                <a:gridCol w="752793">
                  <a:extLst>
                    <a:ext uri="{9D8B030D-6E8A-4147-A177-3AD203B41FA5}">
                      <a16:colId xmlns:a16="http://schemas.microsoft.com/office/drawing/2014/main" val="20007"/>
                    </a:ext>
                  </a:extLst>
                </a:gridCol>
                <a:gridCol w="665834">
                  <a:extLst>
                    <a:ext uri="{9D8B030D-6E8A-4147-A177-3AD203B41FA5}">
                      <a16:colId xmlns:a16="http://schemas.microsoft.com/office/drawing/2014/main" val="20008"/>
                    </a:ext>
                  </a:extLst>
                </a:gridCol>
                <a:gridCol w="665834">
                  <a:extLst>
                    <a:ext uri="{9D8B030D-6E8A-4147-A177-3AD203B41FA5}">
                      <a16:colId xmlns:a16="http://schemas.microsoft.com/office/drawing/2014/main" val="20009"/>
                    </a:ext>
                  </a:extLst>
                </a:gridCol>
              </a:tblGrid>
              <a:tr h="37084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c>
                  <a:txBody>
                    <a:bodyPr/>
                    <a:lstStyle/>
                    <a:p>
                      <a:pPr algn="ctr"/>
                      <a:r>
                        <a:rPr lang="en-US" dirty="0" smtClean="0"/>
                        <a:t>7</a:t>
                      </a:r>
                      <a:endParaRPr lang="en-US" dirty="0"/>
                    </a:p>
                  </a:txBody>
                  <a:tcPr/>
                </a:tc>
                <a:tc>
                  <a:txBody>
                    <a:bodyPr/>
                    <a:lstStyle/>
                    <a:p>
                      <a:pPr algn="ctr"/>
                      <a:r>
                        <a:rPr lang="en-US" dirty="0" smtClean="0"/>
                        <a:t>8</a:t>
                      </a:r>
                      <a:endParaRPr lang="en-US" dirty="0"/>
                    </a:p>
                  </a:txBody>
                  <a:tcPr/>
                </a:tc>
                <a:tc>
                  <a:txBody>
                    <a:bodyPr/>
                    <a:lstStyle/>
                    <a:p>
                      <a:pPr algn="ctr"/>
                      <a:r>
                        <a:rPr lang="en-US" dirty="0" smtClean="0"/>
                        <a:t>9</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10000"/>
                  </a:ext>
                </a:extLst>
              </a:tr>
              <a:tr h="370840">
                <a:tc>
                  <a:txBody>
                    <a:bodyPr/>
                    <a:lstStyle/>
                    <a:p>
                      <a:r>
                        <a:rPr lang="en-US" sz="1400" dirty="0" smtClean="0"/>
                        <a:t>&lt;d,10%&gt;</a:t>
                      </a:r>
                      <a:endParaRPr lang="en-US" sz="14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&lt;d,10%&gt;</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sz="1200"/>
                    </a:p>
                  </a:txBody>
                  <a:tcPr/>
                </a:tc>
                <a:tc>
                  <a:txBody>
                    <a:bodyPr/>
                    <a:lstStyle/>
                    <a:p>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&lt;d,10%&gt;</a:t>
                      </a:r>
                    </a:p>
                    <a:p>
                      <a:endParaRPr lang="en-US"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&lt;d,10%&gt;</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sz="1200"/>
                    </a:p>
                  </a:txBody>
                  <a:tcPr/>
                </a:tc>
                <a:tc>
                  <a:txBody>
                    <a:bodyPr/>
                    <a:lstStyle/>
                    <a:p>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&lt;d,10%&gt;</a:t>
                      </a:r>
                    </a:p>
                    <a:p>
                      <a:endParaRPr lang="en-US" sz="1200" dirty="0"/>
                    </a:p>
                  </a:txBody>
                  <a:tcPr/>
                </a:tc>
                <a:tc>
                  <a:txBody>
                    <a:bodyPr/>
                    <a:lstStyle/>
                    <a:p>
                      <a:endParaRPr lang="en-US" sz="1200"/>
                    </a:p>
                  </a:txBody>
                  <a:tcPr/>
                </a:tc>
                <a:tc>
                  <a:txBody>
                    <a:bodyPr/>
                    <a:lstStyle/>
                    <a:p>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&lt;d,10%&gt;</a:t>
                      </a:r>
                    </a:p>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0006"/>
                  </a:ext>
                </a:extLst>
              </a:tr>
              <a:tr h="370840">
                <a:tc>
                  <a:txBody>
                    <a:bodyPr/>
                    <a:lstStyle/>
                    <a:p>
                      <a:endParaRPr lang="en-US"/>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&lt;d,10%&gt;</a:t>
                      </a:r>
                    </a:p>
                    <a:p>
                      <a:endParaRPr lang="en-US" sz="1200" dirty="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nvPr>
        </p:nvGraphicFramePr>
        <p:xfrm>
          <a:off x="76200" y="3276600"/>
          <a:ext cx="1905000" cy="35052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38150">
                <a:tc>
                  <a:txBody>
                    <a:bodyPr/>
                    <a:lstStyle/>
                    <a:p>
                      <a:endParaRPr lang="en-US" dirty="0"/>
                    </a:p>
                  </a:txBody>
                  <a:tcPr/>
                </a:tc>
                <a:extLst>
                  <a:ext uri="{0D108BD9-81ED-4DB2-BD59-A6C34878D82A}">
                    <a16:rowId xmlns:a16="http://schemas.microsoft.com/office/drawing/2014/main" val="10000"/>
                  </a:ext>
                </a:extLst>
              </a:tr>
              <a:tr h="438150">
                <a:tc>
                  <a:txBody>
                    <a:bodyPr/>
                    <a:lstStyle/>
                    <a:p>
                      <a:r>
                        <a:rPr lang="en-US" dirty="0" smtClean="0"/>
                        <a:t>Social engineering</a:t>
                      </a:r>
                      <a:endParaRPr lang="en-US" dirty="0"/>
                    </a:p>
                  </a:txBody>
                  <a:tcPr/>
                </a:tc>
                <a:extLst>
                  <a:ext uri="{0D108BD9-81ED-4DB2-BD59-A6C34878D82A}">
                    <a16:rowId xmlns:a16="http://schemas.microsoft.com/office/drawing/2014/main" val="10001"/>
                  </a:ext>
                </a:extLst>
              </a:tr>
              <a:tr h="438150">
                <a:tc>
                  <a:txBody>
                    <a:bodyPr/>
                    <a:lstStyle/>
                    <a:p>
                      <a:r>
                        <a:rPr lang="en-US" dirty="0" smtClean="0"/>
                        <a:t>Malware</a:t>
                      </a:r>
                      <a:endParaRPr lang="en-US" dirty="0"/>
                    </a:p>
                  </a:txBody>
                  <a:tcPr/>
                </a:tc>
                <a:extLst>
                  <a:ext uri="{0D108BD9-81ED-4DB2-BD59-A6C34878D82A}">
                    <a16:rowId xmlns:a16="http://schemas.microsoft.com/office/drawing/2014/main" val="10002"/>
                  </a:ext>
                </a:extLst>
              </a:tr>
              <a:tr h="438150">
                <a:tc>
                  <a:txBody>
                    <a:bodyPr/>
                    <a:lstStyle/>
                    <a:p>
                      <a:r>
                        <a:rPr lang="en-US" dirty="0" smtClean="0"/>
                        <a:t>Phishing</a:t>
                      </a:r>
                      <a:endParaRPr lang="en-US" dirty="0"/>
                    </a:p>
                  </a:txBody>
                  <a:tcPr/>
                </a:tc>
                <a:extLst>
                  <a:ext uri="{0D108BD9-81ED-4DB2-BD59-A6C34878D82A}">
                    <a16:rowId xmlns:a16="http://schemas.microsoft.com/office/drawing/2014/main" val="10003"/>
                  </a:ext>
                </a:extLst>
              </a:tr>
              <a:tr h="438150">
                <a:tc>
                  <a:txBody>
                    <a:bodyPr/>
                    <a:lstStyle/>
                    <a:p>
                      <a:r>
                        <a:rPr lang="en-US" dirty="0" smtClean="0"/>
                        <a:t>C2</a:t>
                      </a:r>
                      <a:endParaRPr lang="en-US" dirty="0"/>
                    </a:p>
                  </a:txBody>
                  <a:tcPr/>
                </a:tc>
                <a:extLst>
                  <a:ext uri="{0D108BD9-81ED-4DB2-BD59-A6C34878D82A}">
                    <a16:rowId xmlns:a16="http://schemas.microsoft.com/office/drawing/2014/main" val="10004"/>
                  </a:ext>
                </a:extLst>
              </a:tr>
              <a:tr h="438150">
                <a:tc>
                  <a:txBody>
                    <a:bodyPr/>
                    <a:lstStyle/>
                    <a:p>
                      <a:r>
                        <a:rPr lang="en-US" dirty="0" smtClean="0"/>
                        <a:t>Exfiltration</a:t>
                      </a:r>
                      <a:endParaRPr lang="en-US" dirty="0"/>
                    </a:p>
                  </a:txBody>
                  <a:tcPr/>
                </a:tc>
                <a:extLst>
                  <a:ext uri="{0D108BD9-81ED-4DB2-BD59-A6C34878D82A}">
                    <a16:rowId xmlns:a16="http://schemas.microsoft.com/office/drawing/2014/main" val="10005"/>
                  </a:ext>
                </a:extLst>
              </a:tr>
              <a:tr h="438150">
                <a:tc>
                  <a:txBody>
                    <a:bodyPr/>
                    <a:lstStyle/>
                    <a:p>
                      <a:r>
                        <a:rPr lang="en-US" dirty="0" smtClean="0"/>
                        <a:t>Backdoor</a:t>
                      </a:r>
                      <a:endParaRPr lang="en-US" dirty="0"/>
                    </a:p>
                  </a:txBody>
                  <a:tcPr/>
                </a:tc>
                <a:extLst>
                  <a:ext uri="{0D108BD9-81ED-4DB2-BD59-A6C34878D82A}">
                    <a16:rowId xmlns:a16="http://schemas.microsoft.com/office/drawing/2014/main" val="10006"/>
                  </a:ext>
                </a:extLst>
              </a:tr>
              <a:tr h="438150">
                <a:tc>
                  <a:txBody>
                    <a:bodyPr/>
                    <a:lstStyle/>
                    <a:p>
                      <a:r>
                        <a:rPr lang="en-US" dirty="0" smtClean="0"/>
                        <a:t>Spyware</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03099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F13DAA-1CB3-4913-BEF0-E8CDE2DCC800}" type="slidenum">
              <a:rPr lang="en-US" smtClean="0"/>
              <a:pPr/>
              <a:t>61</a:t>
            </a:fld>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04800" y="1219200"/>
                <a:ext cx="8839200" cy="538064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There are many different threats to asset in a specific </a:t>
                </a:r>
                <a:r>
                  <a:rPr lang="en-US" dirty="0"/>
                  <a:t>business domain (e.g</a:t>
                </a:r>
                <a:r>
                  <a:rPr lang="en-US" dirty="0" smtClean="0"/>
                  <a:t>., </a:t>
                </a:r>
                <a:r>
                  <a:rPr lang="en-US" dirty="0"/>
                  <a:t>finance, accounting etc.).</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There are many techniques (vectors in VERIS) used by one threat and vice versa.</a:t>
                </a:r>
              </a:p>
              <a:p>
                <a:endParaRPr lang="en-US" dirty="0" smtClean="0"/>
              </a:p>
              <a:p>
                <a:pPr marL="285750" indent="-285750">
                  <a:buFont typeface="Arial" panose="020B0604020202020204" pitchFamily="34" charset="0"/>
                  <a:buChar char="•"/>
                </a:pPr>
                <a:r>
                  <a:rPr lang="en-US" dirty="0"/>
                  <a:t>Using the chain </a:t>
                </a:r>
                <a:r>
                  <a:rPr lang="en-US" dirty="0" smtClean="0"/>
                  <a:t>rule, </a:t>
                </a:r>
                <a:r>
                  <a:rPr lang="en-US" dirty="0"/>
                  <a:t>the probability of </a:t>
                </a:r>
                <a:r>
                  <a:rPr lang="en-US" b="1" dirty="0"/>
                  <a:t>a successful </a:t>
                </a:r>
                <a:r>
                  <a:rPr lang="en-US" b="1" dirty="0" smtClean="0"/>
                  <a:t>attack due </a:t>
                </a:r>
                <a:r>
                  <a:rPr lang="en-US" b="1" dirty="0"/>
                  <a:t>to a </a:t>
                </a:r>
                <a:r>
                  <a:rPr lang="en-US" b="1" i="1" dirty="0"/>
                  <a:t>threat</a:t>
                </a:r>
                <a:r>
                  <a:rPr lang="en-US" b="1" dirty="0"/>
                  <a:t> using a specific </a:t>
                </a:r>
                <a:r>
                  <a:rPr lang="en-US" b="1" i="1" dirty="0" smtClean="0"/>
                  <a:t>technique</a:t>
                </a:r>
                <a:r>
                  <a:rPr lang="en-US" b="1" dirty="0" smtClean="0"/>
                  <a:t> against </a:t>
                </a:r>
                <a:r>
                  <a:rPr lang="en-US" b="1" dirty="0"/>
                  <a:t>an asset, a,</a:t>
                </a:r>
                <a:r>
                  <a:rPr lang="en-US" dirty="0"/>
                  <a:t> is, </a:t>
                </a:r>
                <a14:m>
                  <m:oMath xmlns:m="http://schemas.openxmlformats.org/officeDocument/2006/math">
                    <m:r>
                      <a:rPr lang="en-US" i="1">
                        <a:latin typeface="Cambria Math"/>
                      </a:rPr>
                      <m:t>𝑝</m:t>
                    </m:r>
                    <m:r>
                      <a:rPr lang="en-US" i="1">
                        <a:latin typeface="Cambria Math"/>
                      </a:rPr>
                      <m:t>(</m:t>
                    </m:r>
                    <m:r>
                      <a:rPr lang="en-US" i="1">
                        <a:latin typeface="Cambria Math"/>
                      </a:rPr>
                      <m:t>𝑡h𝑟𝑒𝑎𝑡</m:t>
                    </m:r>
                    <m:r>
                      <a:rPr lang="en-US" i="1">
                        <a:latin typeface="Cambria Math"/>
                      </a:rPr>
                      <m:t>|</m:t>
                    </m:r>
                    <m:r>
                      <a:rPr lang="en-US" i="1">
                        <a:latin typeface="Cambria Math"/>
                      </a:rPr>
                      <m:t>𝑎</m:t>
                    </m:r>
                    <m:r>
                      <a:rPr lang="en-US" b="0" i="1" smtClean="0">
                        <a:latin typeface="Cambria Math" panose="02040503050406030204" pitchFamily="18" charset="0"/>
                      </a:rPr>
                      <m:t>,</m:t>
                    </m:r>
                    <m:r>
                      <a:rPr lang="en-US" b="0" i="1" smtClean="0">
                        <a:latin typeface="Cambria Math" panose="02040503050406030204" pitchFamily="18" charset="0"/>
                      </a:rPr>
                      <m:t>𝑡𝑒𝑐h𝑛𝑖𝑞𝑢𝑒</m:t>
                    </m:r>
                    <m:r>
                      <a:rPr lang="en-US" b="0" i="1" smtClean="0">
                        <a:latin typeface="Cambria Math" panose="02040503050406030204" pitchFamily="18" charset="0"/>
                      </a:rPr>
                      <m:t>)</m:t>
                    </m:r>
                  </m:oMath>
                </a14:m>
                <a:r>
                  <a:rPr lang="en-US" dirty="0"/>
                  <a:t>:</a:t>
                </a:r>
              </a:p>
              <a:p>
                <a:pPr marL="285750" indent="-285750">
                  <a:buFont typeface="Arial" panose="020B0604020202020204" pitchFamily="34" charset="0"/>
                  <a:buChar char="•"/>
                </a:pPr>
                <a:endParaRPr lang="en-US" dirty="0" smtClean="0"/>
              </a:p>
              <a:p>
                <a:pPr/>
                <a14:m>
                  <m:oMathPara xmlns:m="http://schemas.openxmlformats.org/officeDocument/2006/math">
                    <m:oMathParaPr>
                      <m:jc m:val="centerGroup"/>
                    </m:oMathParaPr>
                    <m:oMath xmlns:m="http://schemas.openxmlformats.org/officeDocument/2006/math">
                      <m:r>
                        <a:rPr lang="en-US" i="1">
                          <a:latin typeface="Cambria Math"/>
                        </a:rPr>
                        <m:t>𝑝</m:t>
                      </m:r>
                      <m:d>
                        <m:dPr>
                          <m:ctrlPr>
                            <a:rPr lang="en-US" i="1">
                              <a:latin typeface="Cambria Math" panose="02040503050406030204" pitchFamily="18" charset="0"/>
                            </a:rPr>
                          </m:ctrlPr>
                        </m:dPr>
                        <m:e>
                          <m:r>
                            <a:rPr lang="en-US" i="1">
                              <a:latin typeface="Cambria Math"/>
                            </a:rPr>
                            <m:t>𝑡h𝑟𝑒𝑎𝑡</m:t>
                          </m:r>
                        </m:e>
                        <m:e>
                          <m:r>
                            <a:rPr lang="en-US" i="1">
                              <a:latin typeface="Cambria Math"/>
                            </a:rPr>
                            <m:t>𝑎</m:t>
                          </m:r>
                          <m:r>
                            <a:rPr lang="en-US" b="0" i="1" smtClean="0">
                              <a:latin typeface="Cambria Math" panose="02040503050406030204" pitchFamily="18" charset="0"/>
                            </a:rPr>
                            <m:t>,</m:t>
                          </m:r>
                          <m:r>
                            <a:rPr lang="en-US" b="0" i="1" smtClean="0">
                              <a:latin typeface="Cambria Math" panose="02040503050406030204" pitchFamily="18" charset="0"/>
                            </a:rPr>
                            <m:t>𝑡𝑒𝑐h𝑛𝑖𝑞𝑢𝑒</m:t>
                          </m:r>
                        </m:e>
                      </m:d>
                      <m:r>
                        <a:rPr lang="en-US" i="1">
                          <a:latin typeface="Cambria Math"/>
                        </a:rPr>
                        <m:t>= </m:t>
                      </m:r>
                      <m:nary>
                        <m:naryPr>
                          <m:chr m:val="∑"/>
                          <m:limLoc m:val="subSup"/>
                          <m:supHide m:val="on"/>
                          <m:ctrlPr>
                            <a:rPr lang="en-US" i="1">
                              <a:latin typeface="Cambria Math" panose="02040503050406030204" pitchFamily="18" charset="0"/>
                            </a:rPr>
                          </m:ctrlPr>
                        </m:naryPr>
                        <m:sub>
                          <m:r>
                            <a:rPr lang="en-US" i="1">
                              <a:latin typeface="Cambria Math"/>
                            </a:rPr>
                            <m:t>𝑖</m:t>
                          </m:r>
                        </m:sub>
                        <m:sup/>
                        <m:e>
                          <m:r>
                            <a:rPr lang="en-US" i="1">
                              <a:latin typeface="Cambria Math"/>
                            </a:rPr>
                            <m:t>𝑝</m:t>
                          </m:r>
                        </m:e>
                      </m:nary>
                      <m:d>
                        <m:dPr>
                          <m:ctrlPr>
                            <a:rPr lang="en-US" i="1">
                              <a:latin typeface="Cambria Math" panose="02040503050406030204" pitchFamily="18" charset="0"/>
                            </a:rPr>
                          </m:ctrlPr>
                        </m:dPr>
                        <m:e>
                          <m:r>
                            <a:rPr lang="en-US" i="1">
                              <a:latin typeface="Cambria Math"/>
                            </a:rPr>
                            <m:t>𝑡h𝑟𝑒𝑎𝑡</m:t>
                          </m:r>
                        </m:e>
                        <m:e>
                          <m:sSub>
                            <m:sSubPr>
                              <m:ctrlPr>
                                <a:rPr lang="en-US" i="1">
                                  <a:latin typeface="Cambria Math" panose="02040503050406030204" pitchFamily="18" charset="0"/>
                                </a:rPr>
                              </m:ctrlPr>
                            </m:sSubPr>
                            <m:e>
                              <m:r>
                                <a:rPr lang="en-US" i="1">
                                  <a:latin typeface="Cambria Math"/>
                                </a:rPr>
                                <m:t>𝑑𝑜𝑚𝑎𝑖𝑛</m:t>
                              </m:r>
                            </m:e>
                            <m:sub>
                              <m:r>
                                <a:rPr lang="en-US" b="0" i="1" smtClean="0">
                                  <a:latin typeface="Cambria Math"/>
                                </a:rPr>
                                <m:t>𝑖</m:t>
                              </m:r>
                            </m:sub>
                          </m:sSub>
                          <m:r>
                            <a:rPr lang="en-US" i="1">
                              <a:latin typeface="Cambria Math"/>
                            </a:rPr>
                            <m:t>, </m:t>
                          </m:r>
                          <m:r>
                            <a:rPr lang="en-US" i="1">
                              <a:latin typeface="Cambria Math"/>
                            </a:rPr>
                            <m:t>𝑎</m:t>
                          </m:r>
                          <m:r>
                            <a:rPr lang="en-US" b="0" i="1" smtClean="0">
                              <a:latin typeface="Cambria Math" panose="02040503050406030204" pitchFamily="18" charset="0"/>
                            </a:rPr>
                            <m:t>, </m:t>
                          </m:r>
                          <m:r>
                            <a:rPr lang="en-US" b="0" i="1" smtClean="0">
                              <a:latin typeface="Cambria Math" panose="02040503050406030204" pitchFamily="18" charset="0"/>
                            </a:rPr>
                            <m:t>𝑡𝑒𝑐h𝑛𝑖𝑞𝑢𝑒</m:t>
                          </m:r>
                        </m:e>
                      </m:d>
                      <m:r>
                        <a:rPr lang="en-US" i="1">
                          <a:latin typeface="Cambria Math"/>
                        </a:rPr>
                        <m:t>∗</m:t>
                      </m:r>
                      <m:r>
                        <a:rPr lang="en-US" i="1">
                          <a:latin typeface="Cambria Math"/>
                        </a:rPr>
                        <m:t>𝑝</m:t>
                      </m:r>
                      <m:r>
                        <a:rPr lang="en-US" i="1">
                          <a:latin typeface="Cambria Math"/>
                        </a:rPr>
                        <m:t>(</m:t>
                      </m:r>
                      <m:sSub>
                        <m:sSubPr>
                          <m:ctrlPr>
                            <a:rPr lang="en-US" i="1">
                              <a:latin typeface="Cambria Math" panose="02040503050406030204" pitchFamily="18" charset="0"/>
                            </a:rPr>
                          </m:ctrlPr>
                        </m:sSubPr>
                        <m:e>
                          <m:r>
                            <a:rPr lang="en-US" i="1">
                              <a:latin typeface="Cambria Math"/>
                            </a:rPr>
                            <m:t>𝑑𝑜𝑚𝑎𝑖𝑛</m:t>
                          </m:r>
                        </m:e>
                        <m:sub>
                          <m:r>
                            <a:rPr lang="en-US" i="1">
                              <a:latin typeface="Cambria Math" panose="02040503050406030204" pitchFamily="18" charset="0"/>
                            </a:rPr>
                            <m:t>𝑖</m:t>
                          </m:r>
                        </m:sub>
                      </m:sSub>
                      <m:r>
                        <a:rPr lang="en-US" i="1">
                          <a:latin typeface="Cambria Math"/>
                        </a:rPr>
                        <m:t>|</m:t>
                      </m:r>
                      <m:r>
                        <a:rPr lang="en-US" i="1">
                          <a:latin typeface="Cambria Math"/>
                        </a:rPr>
                        <m:t>𝑎</m:t>
                      </m:r>
                      <m:r>
                        <a:rPr lang="en-US" i="1">
                          <a:latin typeface="Cambria Math" panose="02040503050406030204" pitchFamily="18" charset="0"/>
                        </a:rPr>
                        <m:t>, </m:t>
                      </m:r>
                      <m:r>
                        <a:rPr lang="en-US" i="1">
                          <a:latin typeface="Cambria Math" panose="02040503050406030204" pitchFamily="18" charset="0"/>
                        </a:rPr>
                        <m:t>𝑡𝑒𝑐h𝑛𝑖𝑞𝑢𝑒</m:t>
                      </m:r>
                      <m:r>
                        <a:rPr lang="en-US" i="1">
                          <a:latin typeface="Cambria Math"/>
                        </a:rPr>
                        <m:t>)</m:t>
                      </m:r>
                    </m:oMath>
                  </m:oMathPara>
                </a14:m>
                <a:endParaRPr lang="en-US" dirty="0" smtClean="0"/>
              </a:p>
              <a:p>
                <a:pPr marL="285750" indent="-285750">
                  <a:buFont typeface="Arial" panose="020B0604020202020204" pitchFamily="34" charset="0"/>
                  <a:buChar char="•"/>
                </a:pPr>
                <a:r>
                  <a:rPr lang="en-US" dirty="0" smtClean="0">
                    <a:latin typeface="Cambria Math"/>
                  </a:rPr>
                  <a:t>The probability of a </a:t>
                </a:r>
                <a:r>
                  <a:rPr lang="en-US" b="1" dirty="0" smtClean="0">
                    <a:latin typeface="Cambria Math"/>
                  </a:rPr>
                  <a:t>successful attack due to a threat against an asset, a,</a:t>
                </a:r>
                <a:r>
                  <a:rPr lang="en-US" dirty="0" smtClean="0">
                    <a:latin typeface="Cambria Math"/>
                  </a:rPr>
                  <a:t> is </a:t>
                </a:r>
                <a14:m>
                  <m:oMath xmlns:m="http://schemas.openxmlformats.org/officeDocument/2006/math">
                    <m:r>
                      <a:rPr lang="en-US" i="1">
                        <a:latin typeface="Cambria Math"/>
                      </a:rPr>
                      <m:t>𝑝</m:t>
                    </m:r>
                    <m:r>
                      <a:rPr lang="en-US" i="1">
                        <a:latin typeface="Cambria Math"/>
                      </a:rPr>
                      <m:t>(</m:t>
                    </m:r>
                    <m:r>
                      <a:rPr lang="en-US" i="1">
                        <a:latin typeface="Cambria Math"/>
                      </a:rPr>
                      <m:t>𝑡h𝑟𝑒𝑎𝑡</m:t>
                    </m:r>
                    <m:r>
                      <a:rPr lang="en-US" i="1">
                        <a:latin typeface="Cambria Math"/>
                      </a:rPr>
                      <m:t>|</m:t>
                    </m:r>
                    <m:r>
                      <a:rPr lang="en-US" i="1">
                        <a:latin typeface="Cambria Math"/>
                      </a:rPr>
                      <m:t>𝑎</m:t>
                    </m:r>
                    <m:r>
                      <a:rPr lang="en-US" i="1">
                        <a:latin typeface="Cambria Math" panose="02040503050406030204" pitchFamily="18" charset="0"/>
                      </a:rPr>
                      <m:t>)</m:t>
                    </m:r>
                  </m:oMath>
                </a14:m>
                <a:endParaRPr lang="en-US" dirty="0" smtClean="0">
                  <a:latin typeface="Cambria Math"/>
                </a:endParaRPr>
              </a:p>
              <a:p>
                <a:pPr/>
                <a14:m>
                  <m:oMathPara xmlns:m="http://schemas.openxmlformats.org/officeDocument/2006/math">
                    <m:oMathParaPr>
                      <m:jc m:val="centerGroup"/>
                    </m:oMathParaPr>
                    <m:oMath xmlns:m="http://schemas.openxmlformats.org/officeDocument/2006/math">
                      <m:r>
                        <a:rPr lang="en-US" i="1">
                          <a:latin typeface="Cambria Math"/>
                        </a:rPr>
                        <m:t>𝑝</m:t>
                      </m:r>
                      <m:d>
                        <m:dPr>
                          <m:ctrlPr>
                            <a:rPr lang="en-US" i="1">
                              <a:latin typeface="Cambria Math" panose="02040503050406030204" pitchFamily="18" charset="0"/>
                            </a:rPr>
                          </m:ctrlPr>
                        </m:dPr>
                        <m:e>
                          <m:r>
                            <a:rPr lang="en-US" i="1">
                              <a:latin typeface="Cambria Math"/>
                            </a:rPr>
                            <m:t>𝑡h𝑟𝑒𝑎𝑡</m:t>
                          </m:r>
                        </m:e>
                        <m:e>
                          <m:r>
                            <a:rPr lang="en-US" i="1">
                              <a:latin typeface="Cambria Math"/>
                            </a:rPr>
                            <m:t>𝑎</m:t>
                          </m:r>
                        </m:e>
                      </m:d>
                      <m:r>
                        <a:rPr lang="en-US" i="1">
                          <a:latin typeface="Cambria Math"/>
                        </a:rPr>
                        <m:t>= </m:t>
                      </m:r>
                      <m:nary>
                        <m:naryPr>
                          <m:chr m:val="∑"/>
                          <m:limLoc m:val="subSup"/>
                          <m:supHide m:val="on"/>
                          <m:ctrlPr>
                            <a:rPr lang="en-US" i="1">
                              <a:latin typeface="Cambria Math" panose="02040503050406030204" pitchFamily="18" charset="0"/>
                            </a:rPr>
                          </m:ctrlPr>
                        </m:naryPr>
                        <m:sub>
                          <m:r>
                            <a:rPr lang="en-US" i="1">
                              <a:latin typeface="Cambria Math"/>
                            </a:rPr>
                            <m:t>𝑖</m:t>
                          </m:r>
                        </m:sub>
                        <m:sup/>
                        <m:e>
                          <m:nary>
                            <m:naryPr>
                              <m:chr m:val="∑"/>
                              <m:limLoc m:val="subSup"/>
                              <m:supHide m:val="on"/>
                              <m:ctrlPr>
                                <a:rPr lang="en-US" i="1">
                                  <a:latin typeface="Cambria Math" panose="02040503050406030204" pitchFamily="18" charset="0"/>
                                </a:rPr>
                              </m:ctrlPr>
                            </m:naryPr>
                            <m:sub>
                              <m:r>
                                <a:rPr lang="en-US" i="1">
                                  <a:latin typeface="Cambria Math"/>
                                </a:rPr>
                                <m:t>𝑗</m:t>
                              </m:r>
                            </m:sub>
                            <m:sup/>
                            <m:e>
                              <m:r>
                                <a:rPr lang="en-US" i="1">
                                  <a:latin typeface="Cambria Math"/>
                                </a:rPr>
                                <m:t>𝑝</m:t>
                              </m:r>
                              <m:d>
                                <m:dPr>
                                  <m:ctrlPr>
                                    <a:rPr lang="en-US" i="1">
                                      <a:latin typeface="Cambria Math" panose="02040503050406030204" pitchFamily="18" charset="0"/>
                                    </a:rPr>
                                  </m:ctrlPr>
                                </m:dPr>
                                <m:e>
                                  <m:r>
                                    <a:rPr lang="en-US" i="1">
                                      <a:latin typeface="Cambria Math"/>
                                    </a:rPr>
                                    <m:t>𝑡h𝑟𝑒𝑎𝑡</m:t>
                                  </m:r>
                                </m:e>
                                <m:e>
                                  <m:sSub>
                                    <m:sSubPr>
                                      <m:ctrlPr>
                                        <a:rPr lang="en-US" i="1">
                                          <a:latin typeface="Cambria Math" panose="02040503050406030204" pitchFamily="18" charset="0"/>
                                        </a:rPr>
                                      </m:ctrlPr>
                                    </m:sSubPr>
                                    <m:e>
                                      <m:r>
                                        <a:rPr lang="en-US" b="0" i="1" smtClean="0">
                                          <a:latin typeface="Cambria Math" panose="02040503050406030204" pitchFamily="18" charset="0"/>
                                        </a:rPr>
                                        <m:t>𝑡𝑒𝑐h𝑛𝑖𝑞𝑢𝑒</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𝑑𝑜𝑚𝑎𝑖𝑛</m:t>
                                      </m:r>
                                    </m:e>
                                    <m:sub>
                                      <m:r>
                                        <a:rPr lang="en-US" i="1">
                                          <a:latin typeface="Cambria Math"/>
                                        </a:rPr>
                                        <m:t>𝑗</m:t>
                                      </m:r>
                                    </m:sub>
                                  </m:sSub>
                                  <m:r>
                                    <a:rPr lang="en-US" i="1">
                                      <a:latin typeface="Cambria Math"/>
                                    </a:rPr>
                                    <m:t>, </m:t>
                                  </m:r>
                                  <m:r>
                                    <a:rPr lang="en-US" i="1">
                                      <a:latin typeface="Cambria Math"/>
                                    </a:rPr>
                                    <m:t>𝑎</m:t>
                                  </m:r>
                                </m:e>
                              </m:d>
                            </m:e>
                          </m:nary>
                        </m:e>
                      </m:nary>
                    </m:oMath>
                  </m:oMathPara>
                </a14:m>
                <a:endParaRPr lang="en-US" dirty="0" smtClean="0"/>
              </a:p>
              <a:p>
                <a:pPr/>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𝑡𝑒𝑐h𝑛𝑖𝑞𝑢𝑒</m:t>
                              </m:r>
                            </m:e>
                            <m:sub>
                              <m:r>
                                <a:rPr lang="en-US" i="1">
                                  <a:latin typeface="Cambria Math"/>
                                </a:rPr>
                                <m:t>𝑖</m:t>
                              </m:r>
                            </m:sub>
                          </m:sSub>
                        </m:e>
                        <m:e>
                          <m:sSub>
                            <m:sSubPr>
                              <m:ctrlPr>
                                <a:rPr lang="en-US" i="1">
                                  <a:latin typeface="Cambria Math" panose="02040503050406030204" pitchFamily="18" charset="0"/>
                                </a:rPr>
                              </m:ctrlPr>
                            </m:sSubPr>
                            <m:e>
                              <m:r>
                                <a:rPr lang="en-US" i="1">
                                  <a:latin typeface="Cambria Math"/>
                                </a:rPr>
                                <m:t>𝑑𝑜𝑚𝑎𝑖𝑛</m:t>
                              </m:r>
                            </m:e>
                            <m:sub>
                              <m:r>
                                <a:rPr lang="en-US" i="1">
                                  <a:latin typeface="Cambria Math"/>
                                </a:rPr>
                                <m:t>𝑗</m:t>
                              </m:r>
                            </m:sub>
                          </m:sSub>
                          <m:r>
                            <a:rPr lang="en-US" i="1">
                              <a:latin typeface="Cambria Math"/>
                            </a:rPr>
                            <m:t>,</m:t>
                          </m:r>
                          <m:r>
                            <a:rPr lang="en-US" i="1">
                              <a:latin typeface="Cambria Math"/>
                            </a:rPr>
                            <m:t>𝑎</m:t>
                          </m:r>
                        </m:e>
                      </m:d>
                    </m:oMath>
                  </m:oMathPara>
                </a14:m>
                <a:endParaRPr lang="en-US" dirty="0" smtClean="0"/>
              </a:p>
              <a:p>
                <a:pPr/>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𝑑𝑜𝑚𝑎𝑖𝑛</m:t>
                              </m:r>
                            </m:e>
                            <m:sub>
                              <m:r>
                                <a:rPr lang="en-US" i="1">
                                  <a:latin typeface="Cambria Math"/>
                                </a:rPr>
                                <m:t>𝑗</m:t>
                              </m:r>
                            </m:sub>
                          </m:sSub>
                        </m:e>
                        <m:e>
                          <m:r>
                            <a:rPr lang="en-US" i="1">
                              <a:latin typeface="Cambria Math"/>
                            </a:rPr>
                            <m:t>𝑎</m:t>
                          </m:r>
                        </m:e>
                      </m:d>
                    </m:oMath>
                  </m:oMathPara>
                </a14:m>
                <a:endParaRPr lang="en-US" dirty="0" smtClean="0"/>
              </a:p>
              <a:p>
                <a:endParaRPr lang="en-US" dirty="0" smtClean="0"/>
              </a:p>
              <a:p>
                <a:pPr marL="342900" indent="-342900">
                  <a:buFont typeface="Arial" panose="020B0604020202020204" pitchFamily="34" charset="0"/>
                  <a:buChar char="•"/>
                </a:pPr>
                <a:r>
                  <a:rPr lang="en-US" dirty="0" smtClean="0"/>
                  <a:t>Using this formula for a dataset (e.g. VCDB), we will get probabilities of all threats and based on the probabilities, we will prioritize threats for an asset.</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04800" y="1219200"/>
                <a:ext cx="8839200" cy="5380640"/>
              </a:xfrm>
              <a:prstGeom prst="rect">
                <a:avLst/>
              </a:prstGeom>
              <a:blipFill rotWithShape="1">
                <a:blip r:embed="rId2"/>
                <a:stretch>
                  <a:fillRect l="-414" t="-566" r="-552" b="-793"/>
                </a:stretch>
              </a:blipFill>
            </p:spPr>
            <p:txBody>
              <a:bodyPr/>
              <a:lstStyle/>
              <a:p>
                <a:r>
                  <a:rPr lang="en-US">
                    <a:noFill/>
                  </a:rPr>
                  <a:t> </a:t>
                </a:r>
              </a:p>
            </p:txBody>
          </p:sp>
        </mc:Fallback>
      </mc:AlternateContent>
      <p:sp>
        <p:nvSpPr>
          <p:cNvPr id="4" name="TextBox 3"/>
          <p:cNvSpPr txBox="1"/>
          <p:nvPr/>
        </p:nvSpPr>
        <p:spPr>
          <a:xfrm>
            <a:off x="2895600" y="838200"/>
            <a:ext cx="4443589" cy="461665"/>
          </a:xfrm>
          <a:prstGeom prst="rect">
            <a:avLst/>
          </a:prstGeom>
          <a:noFill/>
        </p:spPr>
        <p:txBody>
          <a:bodyPr wrap="none" rtlCol="0">
            <a:spAutoFit/>
          </a:bodyPr>
          <a:lstStyle/>
          <a:p>
            <a:r>
              <a:rPr lang="en-US" sz="2400" b="1" i="1" u="sng" dirty="0"/>
              <a:t>Estimation of likelihood of </a:t>
            </a:r>
            <a:r>
              <a:rPr lang="en-US" sz="2400" b="1" i="1" u="sng" dirty="0" smtClean="0"/>
              <a:t>Threat</a:t>
            </a:r>
            <a:endParaRPr lang="en-US" sz="2400" b="1" i="1" u="sng" dirty="0"/>
          </a:p>
        </p:txBody>
      </p:sp>
    </p:spTree>
    <p:extLst>
      <p:ext uri="{BB962C8B-B14F-4D97-AF65-F5344CB8AC3E}">
        <p14:creationId xmlns:p14="http://schemas.microsoft.com/office/powerpoint/2010/main" val="417338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F13DAA-1CB3-4913-BEF0-E8CDE2DCC800}" type="slidenum">
              <a:rPr lang="en-US" smtClean="0"/>
              <a:pPr/>
              <a:t>62</a:t>
            </a:fld>
            <a:endParaRPr lang="en-US" dirty="0"/>
          </a:p>
        </p:txBody>
      </p:sp>
      <p:sp>
        <p:nvSpPr>
          <p:cNvPr id="10" name="TextBox 9"/>
          <p:cNvSpPr txBox="1"/>
          <p:nvPr/>
        </p:nvSpPr>
        <p:spPr>
          <a:xfrm>
            <a:off x="2590800" y="838200"/>
            <a:ext cx="3962400" cy="461665"/>
          </a:xfrm>
          <a:prstGeom prst="rect">
            <a:avLst/>
          </a:prstGeom>
          <a:noFill/>
        </p:spPr>
        <p:txBody>
          <a:bodyPr wrap="square" rtlCol="0">
            <a:spAutoFit/>
          </a:bodyPr>
          <a:lstStyle/>
          <a:p>
            <a:pPr algn="ctr"/>
            <a:r>
              <a:rPr lang="en-US" sz="2400" b="1" i="1" u="sng" dirty="0" err="1" smtClean="0">
                <a:latin typeface="+mj-lt"/>
              </a:rPr>
              <a:t>CyberARM</a:t>
            </a:r>
            <a:r>
              <a:rPr lang="en-US" sz="2400" b="1" i="1" u="sng" dirty="0" smtClean="0">
                <a:latin typeface="+mj-lt"/>
              </a:rPr>
              <a:t> Data Model</a:t>
            </a:r>
            <a:endParaRPr lang="en-US" sz="2400" b="1" i="1" u="sng" dirty="0">
              <a:latin typeface="+mj-lt"/>
            </a:endParaRPr>
          </a:p>
        </p:txBody>
      </p:sp>
      <p:sp>
        <p:nvSpPr>
          <p:cNvPr id="14" name="TextBox 13"/>
          <p:cNvSpPr txBox="1"/>
          <p:nvPr/>
        </p:nvSpPr>
        <p:spPr>
          <a:xfrm>
            <a:off x="609600" y="6197025"/>
            <a:ext cx="80772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new </a:t>
            </a:r>
            <a:r>
              <a:rPr lang="en-US" sz="1600" dirty="0" err="1" smtClean="0"/>
              <a:t>CyberARM</a:t>
            </a:r>
            <a:r>
              <a:rPr lang="en-US" sz="1600" dirty="0" smtClean="0"/>
              <a:t> model provides a clear visual representation of entities of </a:t>
            </a:r>
            <a:r>
              <a:rPr lang="en-US" sz="1600" dirty="0" err="1" smtClean="0"/>
              <a:t>CyberARM</a:t>
            </a:r>
            <a:r>
              <a:rPr lang="en-US" sz="1600" dirty="0" smtClean="0"/>
              <a:t> and their relationship with each other.</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1219200"/>
            <a:ext cx="7696200" cy="5076825"/>
          </a:xfrm>
          <a:prstGeom prst="rect">
            <a:avLst/>
          </a:prstGeom>
        </p:spPr>
      </p:pic>
    </p:spTree>
    <p:extLst>
      <p:ext uri="{BB962C8B-B14F-4D97-AF65-F5344CB8AC3E}">
        <p14:creationId xmlns:p14="http://schemas.microsoft.com/office/powerpoint/2010/main" val="291914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F13DAA-1CB3-4913-BEF0-E8CDE2DCC800}" type="slidenum">
              <a:rPr lang="en-US" smtClean="0"/>
              <a:pPr/>
              <a:t>63</a:t>
            </a:fld>
            <a:endParaRPr lang="en-US" dirty="0"/>
          </a:p>
        </p:txBody>
      </p:sp>
      <p:sp>
        <p:nvSpPr>
          <p:cNvPr id="10" name="TextBox 9"/>
          <p:cNvSpPr txBox="1"/>
          <p:nvPr/>
        </p:nvSpPr>
        <p:spPr>
          <a:xfrm>
            <a:off x="2590800" y="838200"/>
            <a:ext cx="4495800" cy="461665"/>
          </a:xfrm>
          <a:prstGeom prst="rect">
            <a:avLst/>
          </a:prstGeom>
          <a:noFill/>
        </p:spPr>
        <p:txBody>
          <a:bodyPr wrap="square" rtlCol="0">
            <a:spAutoFit/>
          </a:bodyPr>
          <a:lstStyle/>
          <a:p>
            <a:pPr algn="ctr"/>
            <a:r>
              <a:rPr lang="en-US" sz="2400" b="1" i="1" u="sng" dirty="0" smtClean="0">
                <a:latin typeface="+mj-lt"/>
              </a:rPr>
              <a:t>Example </a:t>
            </a:r>
            <a:r>
              <a:rPr lang="en-US" sz="2400" b="1" i="1" u="sng" dirty="0" err="1" smtClean="0">
                <a:latin typeface="+mj-lt"/>
              </a:rPr>
              <a:t>CyberARM</a:t>
            </a:r>
            <a:r>
              <a:rPr lang="en-US" sz="2400" b="1" i="1" u="sng" dirty="0" smtClean="0">
                <a:latin typeface="+mj-lt"/>
              </a:rPr>
              <a:t> Data Model</a:t>
            </a:r>
            <a:endParaRPr lang="en-US" sz="2400" b="1" i="1" u="sng"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99864"/>
            <a:ext cx="7543799" cy="5421611"/>
          </a:xfrm>
          <a:prstGeom prst="rect">
            <a:avLst/>
          </a:prstGeom>
        </p:spPr>
      </p:pic>
    </p:spTree>
    <p:extLst>
      <p:ext uri="{BB962C8B-B14F-4D97-AF65-F5344CB8AC3E}">
        <p14:creationId xmlns:p14="http://schemas.microsoft.com/office/powerpoint/2010/main" val="144568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29400" y="6367660"/>
            <a:ext cx="2133600" cy="365125"/>
          </a:xfrm>
        </p:spPr>
        <p:txBody>
          <a:bodyPr/>
          <a:lstStyle/>
          <a:p>
            <a:fld id="{80F13DAA-1CB3-4913-BEF0-E8CDE2DCC800}" type="slidenum">
              <a:rPr lang="en-US" smtClean="0"/>
              <a:pPr/>
              <a:t>64</a:t>
            </a:fld>
            <a:endParaRPr lang="en-US" dirty="0"/>
          </a:p>
        </p:txBody>
      </p:sp>
      <p:cxnSp>
        <p:nvCxnSpPr>
          <p:cNvPr id="43" name="Straight Arrow Connector 42"/>
          <p:cNvCxnSpPr>
            <a:stCxn id="39" idx="3"/>
            <a:endCxn id="4" idx="1"/>
          </p:cNvCxnSpPr>
          <p:nvPr/>
        </p:nvCxnSpPr>
        <p:spPr>
          <a:xfrm>
            <a:off x="762683" y="2861736"/>
            <a:ext cx="348732"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0" idx="0"/>
            <a:endCxn id="4" idx="2"/>
          </p:cNvCxnSpPr>
          <p:nvPr/>
        </p:nvCxnSpPr>
        <p:spPr>
          <a:xfrm flipV="1">
            <a:off x="1922888" y="3340657"/>
            <a:ext cx="0" cy="48118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62" idx="2"/>
            <a:endCxn id="41" idx="0"/>
          </p:cNvCxnSpPr>
          <p:nvPr/>
        </p:nvCxnSpPr>
        <p:spPr>
          <a:xfrm>
            <a:off x="5099455" y="1852627"/>
            <a:ext cx="0" cy="560472"/>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3048000" y="838200"/>
            <a:ext cx="3830986" cy="461665"/>
          </a:xfrm>
          <a:prstGeom prst="rect">
            <a:avLst/>
          </a:prstGeom>
          <a:noFill/>
        </p:spPr>
        <p:txBody>
          <a:bodyPr wrap="square" rtlCol="0">
            <a:spAutoFit/>
          </a:bodyPr>
          <a:lstStyle/>
          <a:p>
            <a:pPr algn="ctr"/>
            <a:r>
              <a:rPr lang="en-US" sz="2400" b="1" i="1" u="sng" dirty="0" err="1" smtClean="0"/>
              <a:t>CyberARM</a:t>
            </a:r>
            <a:r>
              <a:rPr lang="en-US" sz="2400" b="1" i="1" u="sng" dirty="0" smtClean="0"/>
              <a:t> Workflow Model</a:t>
            </a:r>
            <a:endParaRPr lang="en-US" sz="2400" b="1" i="1" u="sng" dirty="0"/>
          </a:p>
        </p:txBody>
      </p:sp>
      <p:cxnSp>
        <p:nvCxnSpPr>
          <p:cNvPr id="37" name="Straight Arrow Connector 36"/>
          <p:cNvCxnSpPr>
            <a:stCxn id="4" idx="3"/>
            <a:endCxn id="48" idx="1"/>
          </p:cNvCxnSpPr>
          <p:nvPr/>
        </p:nvCxnSpPr>
        <p:spPr>
          <a:xfrm flipV="1">
            <a:off x="2734361" y="2856154"/>
            <a:ext cx="368853" cy="5582"/>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3" idx="2"/>
            <a:endCxn id="61" idx="0"/>
          </p:cNvCxnSpPr>
          <p:nvPr/>
        </p:nvCxnSpPr>
        <p:spPr>
          <a:xfrm>
            <a:off x="6737514" y="4343747"/>
            <a:ext cx="28832" cy="33899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48" idx="2"/>
            <a:endCxn id="74" idx="0"/>
          </p:cNvCxnSpPr>
          <p:nvPr/>
        </p:nvCxnSpPr>
        <p:spPr>
          <a:xfrm>
            <a:off x="3545836" y="3120021"/>
            <a:ext cx="8886" cy="103171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0" y="3886200"/>
            <a:ext cx="908340" cy="381000"/>
          </a:xfrm>
          <a:prstGeom prst="ellipse">
            <a:avLst/>
          </a:prstGeom>
          <a:solidFill>
            <a:schemeClr val="accent3">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1">
                    <a:lumMod val="50000"/>
                  </a:schemeClr>
                </a:solidFill>
              </a:rPr>
              <a:t>Asset_</a:t>
            </a:r>
            <a:br>
              <a:rPr lang="en-US" sz="1200" dirty="0" smtClean="0">
                <a:solidFill>
                  <a:schemeClr val="accent1">
                    <a:lumMod val="50000"/>
                  </a:schemeClr>
                </a:solidFill>
              </a:rPr>
            </a:br>
            <a:r>
              <a:rPr lang="en-US" sz="1200" dirty="0" smtClean="0">
                <a:solidFill>
                  <a:schemeClr val="accent1">
                    <a:lumMod val="50000"/>
                  </a:schemeClr>
                </a:solidFill>
              </a:rPr>
              <a:t>Value</a:t>
            </a:r>
            <a:endParaRPr lang="en-US" sz="1200" dirty="0">
              <a:solidFill>
                <a:schemeClr val="accent1">
                  <a:lumMod val="50000"/>
                </a:schemeClr>
              </a:solidFill>
            </a:endParaRPr>
          </a:p>
        </p:txBody>
      </p:sp>
      <p:grpSp>
        <p:nvGrpSpPr>
          <p:cNvPr id="128" name="Group 127"/>
          <p:cNvGrpSpPr/>
          <p:nvPr/>
        </p:nvGrpSpPr>
        <p:grpSpPr>
          <a:xfrm>
            <a:off x="152400" y="1348000"/>
            <a:ext cx="8876323" cy="5357602"/>
            <a:chOff x="381001" y="1248982"/>
            <a:chExt cx="8647722" cy="5216350"/>
          </a:xfrm>
        </p:grpSpPr>
        <p:sp>
          <p:nvSpPr>
            <p:cNvPr id="99" name="TextBox 98"/>
            <p:cNvSpPr txBox="1"/>
            <p:nvPr/>
          </p:nvSpPr>
          <p:spPr>
            <a:xfrm>
              <a:off x="2439687" y="6096000"/>
              <a:ext cx="2544042" cy="369332"/>
            </a:xfrm>
            <a:prstGeom prst="rect">
              <a:avLst/>
            </a:prstGeom>
            <a:noFill/>
          </p:spPr>
          <p:txBody>
            <a:bodyPr wrap="square" rtlCol="0">
              <a:spAutoFit/>
            </a:bodyPr>
            <a:lstStyle/>
            <a:p>
              <a:pPr algn="ctr"/>
              <a:r>
                <a:rPr lang="en-US" dirty="0" smtClean="0">
                  <a:solidFill>
                    <a:srgbClr val="C00000"/>
                  </a:solidFill>
                </a:rPr>
                <a:t>Optimized CDM </a:t>
              </a:r>
              <a:endParaRPr lang="en-US" dirty="0">
                <a:solidFill>
                  <a:srgbClr val="C00000"/>
                </a:solidFill>
              </a:endParaRPr>
            </a:p>
          </p:txBody>
        </p:sp>
        <p:grpSp>
          <p:nvGrpSpPr>
            <p:cNvPr id="127" name="Group 126"/>
            <p:cNvGrpSpPr/>
            <p:nvPr/>
          </p:nvGrpSpPr>
          <p:grpSpPr>
            <a:xfrm>
              <a:off x="381001" y="1248982"/>
              <a:ext cx="8647722" cy="4863413"/>
              <a:chOff x="381001" y="1248982"/>
              <a:chExt cx="8647722" cy="4863413"/>
            </a:xfrm>
          </p:grpSpPr>
          <p:cxnSp>
            <p:nvCxnSpPr>
              <p:cNvPr id="90" name="Straight Arrow Connector 89"/>
              <p:cNvCxnSpPr>
                <a:stCxn id="74" idx="2"/>
              </p:cNvCxnSpPr>
              <p:nvPr/>
            </p:nvCxnSpPr>
            <p:spPr>
              <a:xfrm>
                <a:off x="3695700" y="5562600"/>
                <a:ext cx="1732" cy="54979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381001" y="1248982"/>
                <a:ext cx="8647722" cy="4313618"/>
                <a:chOff x="381001" y="1248982"/>
                <a:chExt cx="8647722" cy="4313618"/>
              </a:xfrm>
            </p:grpSpPr>
            <p:sp>
              <p:nvSpPr>
                <p:cNvPr id="62" name="Rectangle 61"/>
                <p:cNvSpPr/>
                <p:nvPr/>
              </p:nvSpPr>
              <p:spPr>
                <a:xfrm>
                  <a:off x="4476750" y="1248982"/>
                  <a:ext cx="1447800" cy="49132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SC_Defends_</a:t>
                  </a:r>
                  <a:br>
                    <a:rPr lang="en-US" sz="1400" dirty="0" smtClean="0"/>
                  </a:br>
                  <a:r>
                    <a:rPr lang="en-US" sz="1400" dirty="0" smtClean="0"/>
                    <a:t>Threats</a:t>
                  </a:r>
                  <a:endParaRPr lang="en-US" sz="1400" dirty="0"/>
                </a:p>
              </p:txBody>
            </p:sp>
            <p:sp>
              <p:nvSpPr>
                <p:cNvPr id="60" name="Rectangle 59"/>
                <p:cNvSpPr/>
                <p:nvPr/>
              </p:nvSpPr>
              <p:spPr>
                <a:xfrm>
                  <a:off x="7838964" y="3374940"/>
                  <a:ext cx="1189759" cy="71149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Technology_</a:t>
                  </a:r>
                  <a:br>
                    <a:rPr lang="en-US" sz="1400" dirty="0" smtClean="0"/>
                  </a:br>
                  <a:r>
                    <a:rPr lang="en-US" sz="1400" dirty="0" smtClean="0"/>
                    <a:t>Implements_</a:t>
                  </a:r>
                  <a:br>
                    <a:rPr lang="en-US" sz="1400" dirty="0" smtClean="0"/>
                  </a:br>
                  <a:r>
                    <a:rPr lang="en-US" sz="1400" dirty="0" smtClean="0"/>
                    <a:t>SC</a:t>
                  </a:r>
                  <a:endParaRPr lang="en-US" sz="1400" dirty="0"/>
                </a:p>
              </p:txBody>
            </p:sp>
            <p:sp>
              <p:nvSpPr>
                <p:cNvPr id="61" name="Rectangle 60"/>
                <p:cNvSpPr/>
                <p:nvPr/>
              </p:nvSpPr>
              <p:spPr>
                <a:xfrm>
                  <a:off x="5948817" y="4495800"/>
                  <a:ext cx="1751588" cy="567068"/>
                </a:xfrm>
                <a:prstGeom prst="rect">
                  <a:avLst/>
                </a:prstGeom>
                <a:solidFill>
                  <a:srgbClr val="61AB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Technologies &amp; effective measures</a:t>
                  </a:r>
                  <a:endParaRPr lang="en-US" sz="1400" dirty="0"/>
                </a:p>
              </p:txBody>
            </p:sp>
            <p:sp>
              <p:nvSpPr>
                <p:cNvPr id="74" name="Rounded Rectangle 73"/>
                <p:cNvSpPr/>
                <p:nvPr/>
              </p:nvSpPr>
              <p:spPr>
                <a:xfrm>
                  <a:off x="2971800" y="3978795"/>
                  <a:ext cx="1447800" cy="158380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CyberARM</a:t>
                  </a:r>
                  <a:r>
                    <a:rPr lang="en-US" dirty="0" smtClean="0"/>
                    <a:t/>
                  </a:r>
                  <a:br>
                    <a:rPr lang="en-US" dirty="0" smtClean="0"/>
                  </a:br>
                  <a:r>
                    <a:rPr lang="en-US" dirty="0" smtClean="0"/>
                    <a:t>Engine</a:t>
                  </a:r>
                  <a:endParaRPr lang="en-US" dirty="0"/>
                </a:p>
              </p:txBody>
            </p:sp>
            <p:sp>
              <p:nvSpPr>
                <p:cNvPr id="126" name="Rectangle 125"/>
                <p:cNvSpPr/>
                <p:nvPr/>
              </p:nvSpPr>
              <p:spPr>
                <a:xfrm>
                  <a:off x="6316986" y="2501400"/>
                  <a:ext cx="943841" cy="43194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SC</a:t>
                  </a:r>
                  <a:endParaRPr lang="en-US" sz="1600" dirty="0"/>
                </a:p>
              </p:txBody>
            </p:sp>
            <p:grpSp>
              <p:nvGrpSpPr>
                <p:cNvPr id="16" name="Group 15"/>
                <p:cNvGrpSpPr/>
                <p:nvPr/>
              </p:nvGrpSpPr>
              <p:grpSpPr>
                <a:xfrm>
                  <a:off x="381001" y="1440722"/>
                  <a:ext cx="3737264" cy="2686705"/>
                  <a:chOff x="457199" y="2133600"/>
                  <a:chExt cx="3962401" cy="3011451"/>
                </a:xfrm>
              </p:grpSpPr>
              <p:sp>
                <p:nvSpPr>
                  <p:cNvPr id="48" name="Rectangle 47"/>
                  <p:cNvSpPr/>
                  <p:nvPr/>
                </p:nvSpPr>
                <p:spPr>
                  <a:xfrm>
                    <a:off x="3505200" y="3276600"/>
                    <a:ext cx="914400" cy="5759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Pr</a:t>
                    </a:r>
                    <a:r>
                      <a:rPr lang="en-US" sz="1200" dirty="0" smtClean="0"/>
                      <a:t>(Threat|</a:t>
                    </a:r>
                    <a:br>
                      <a:rPr lang="en-US" sz="1200" dirty="0" smtClean="0"/>
                    </a:br>
                    <a:r>
                      <a:rPr lang="en-US" sz="1200" dirty="0" smtClean="0"/>
                      <a:t>Asset)</a:t>
                    </a:r>
                    <a:endParaRPr lang="en-US" sz="1200" dirty="0"/>
                  </a:p>
                </p:txBody>
              </p:sp>
              <p:grpSp>
                <p:nvGrpSpPr>
                  <p:cNvPr id="13" name="Group 12"/>
                  <p:cNvGrpSpPr/>
                  <p:nvPr/>
                </p:nvGrpSpPr>
                <p:grpSpPr>
                  <a:xfrm>
                    <a:off x="457199" y="2133600"/>
                    <a:ext cx="2667000" cy="3011451"/>
                    <a:chOff x="457199" y="2133600"/>
                    <a:chExt cx="2667000" cy="3011451"/>
                  </a:xfrm>
                </p:grpSpPr>
                <p:sp>
                  <p:nvSpPr>
                    <p:cNvPr id="39" name="Rectangle 38"/>
                    <p:cNvSpPr/>
                    <p:nvPr/>
                  </p:nvSpPr>
                  <p:spPr>
                    <a:xfrm>
                      <a:off x="457199" y="3354682"/>
                      <a:ext cx="630383" cy="43194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Asset</a:t>
                      </a:r>
                      <a:endParaRPr lang="en-US" sz="1200" dirty="0"/>
                    </a:p>
                  </p:txBody>
                </p:sp>
                <p:sp>
                  <p:nvSpPr>
                    <p:cNvPr id="40" name="Rectangle 39"/>
                    <p:cNvSpPr/>
                    <p:nvPr/>
                  </p:nvSpPr>
                  <p:spPr>
                    <a:xfrm>
                      <a:off x="1904999" y="4618435"/>
                      <a:ext cx="762000" cy="5266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Threat</a:t>
                      </a:r>
                      <a:endParaRPr lang="en-US" sz="1200" dirty="0"/>
                    </a:p>
                  </p:txBody>
                </p:sp>
                <p:sp>
                  <p:nvSpPr>
                    <p:cNvPr id="104" name="Flowchart: Magnetic Disk 103"/>
                    <p:cNvSpPr/>
                    <p:nvPr/>
                  </p:nvSpPr>
                  <p:spPr>
                    <a:xfrm>
                      <a:off x="1904999" y="2133600"/>
                      <a:ext cx="762000" cy="650800"/>
                    </a:xfrm>
                    <a:prstGeom prst="flowChartMagneticDisk">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VCDB</a:t>
                      </a:r>
                      <a:endParaRPr lang="en-US" sz="1600" dirty="0"/>
                    </a:p>
                  </p:txBody>
                </p:sp>
                <p:cxnSp>
                  <p:nvCxnSpPr>
                    <p:cNvPr id="105" name="Straight Arrow Connector 104"/>
                    <p:cNvCxnSpPr>
                      <a:stCxn id="104" idx="3"/>
                    </p:cNvCxnSpPr>
                    <p:nvPr/>
                  </p:nvCxnSpPr>
                  <p:spPr>
                    <a:xfrm flipH="1">
                      <a:off x="2279072" y="2784400"/>
                      <a:ext cx="6927" cy="28151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 name="Diamond 3"/>
                    <p:cNvSpPr/>
                    <p:nvPr/>
                  </p:nvSpPr>
                  <p:spPr>
                    <a:xfrm>
                      <a:off x="1447800" y="3047999"/>
                      <a:ext cx="1676399" cy="1045313"/>
                    </a:xfrm>
                    <a:prstGeom prst="diamon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Prioritize</a:t>
                      </a:r>
                      <a:br>
                        <a:rPr lang="en-US" sz="1200" dirty="0" smtClean="0"/>
                      </a:br>
                      <a:r>
                        <a:rPr lang="en-US" sz="1200" dirty="0" smtClean="0"/>
                        <a:t>Threats</a:t>
                      </a:r>
                      <a:endParaRPr lang="en-US" sz="1200" dirty="0"/>
                    </a:p>
                  </p:txBody>
                </p:sp>
              </p:grpSp>
            </p:grpSp>
            <p:sp>
              <p:nvSpPr>
                <p:cNvPr id="41" name="Diamond 40"/>
                <p:cNvSpPr/>
                <p:nvPr/>
              </p:nvSpPr>
              <p:spPr>
                <a:xfrm>
                  <a:off x="4495800" y="2286000"/>
                  <a:ext cx="1409699" cy="838200"/>
                </a:xfrm>
                <a:prstGeom prst="diamon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Select</a:t>
                  </a:r>
                  <a:br>
                    <a:rPr lang="en-US" sz="1400" dirty="0" smtClean="0"/>
                  </a:br>
                  <a:r>
                    <a:rPr lang="en-US" sz="1600" dirty="0" smtClean="0"/>
                    <a:t>SC</a:t>
                  </a:r>
                  <a:endParaRPr lang="en-US" sz="1600" dirty="0"/>
                </a:p>
              </p:txBody>
            </p:sp>
            <p:cxnSp>
              <p:nvCxnSpPr>
                <p:cNvPr id="42" name="Straight Arrow Connector 41"/>
                <p:cNvCxnSpPr>
                  <a:stCxn id="48" idx="3"/>
                  <a:endCxn id="41" idx="1"/>
                </p:cNvCxnSpPr>
                <p:nvPr/>
              </p:nvCxnSpPr>
              <p:spPr>
                <a:xfrm flipV="1">
                  <a:off x="4118265" y="2705100"/>
                  <a:ext cx="377535" cy="1227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3"/>
                  <a:endCxn id="126" idx="1"/>
                </p:cNvCxnSpPr>
                <p:nvPr/>
              </p:nvCxnSpPr>
              <p:spPr>
                <a:xfrm>
                  <a:off x="5905499" y="2705100"/>
                  <a:ext cx="411487" cy="1227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3" name="Diamond 32"/>
                <p:cNvSpPr/>
                <p:nvPr/>
              </p:nvSpPr>
              <p:spPr>
                <a:xfrm>
                  <a:off x="6034521" y="3276600"/>
                  <a:ext cx="1524000" cy="889147"/>
                </a:xfrm>
                <a:prstGeom prst="diamon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Find</a:t>
                  </a:r>
                  <a:br>
                    <a:rPr lang="en-US" sz="1200" dirty="0"/>
                  </a:br>
                  <a:r>
                    <a:rPr lang="en-US" sz="1200" dirty="0" err="1" smtClean="0"/>
                    <a:t>Technol_ogy</a:t>
                  </a:r>
                  <a:endParaRPr lang="en-US" sz="1200" dirty="0"/>
                </a:p>
              </p:txBody>
            </p:sp>
            <p:cxnSp>
              <p:nvCxnSpPr>
                <p:cNvPr id="63" name="Straight Arrow Connector 62"/>
                <p:cNvCxnSpPr>
                  <a:stCxn id="126" idx="2"/>
                  <a:endCxn id="33" idx="0"/>
                </p:cNvCxnSpPr>
                <p:nvPr/>
              </p:nvCxnSpPr>
              <p:spPr>
                <a:xfrm>
                  <a:off x="6788907" y="2933348"/>
                  <a:ext cx="7615" cy="343252"/>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0" idx="1"/>
                  <a:endCxn id="33" idx="3"/>
                </p:cNvCxnSpPr>
                <p:nvPr/>
              </p:nvCxnSpPr>
              <p:spPr>
                <a:xfrm flipH="1" flipV="1">
                  <a:off x="7558521" y="3721174"/>
                  <a:ext cx="280443" cy="951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1" idx="1"/>
                  <a:endCxn id="74" idx="3"/>
                </p:cNvCxnSpPr>
                <p:nvPr/>
              </p:nvCxnSpPr>
              <p:spPr>
                <a:xfrm flipH="1" flipV="1">
                  <a:off x="4419599" y="4770698"/>
                  <a:ext cx="1529217" cy="863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stCxn id="120" idx="4"/>
                  <a:endCxn id="74" idx="1"/>
                </p:cNvCxnSpPr>
                <p:nvPr/>
              </p:nvCxnSpPr>
              <p:spPr>
                <a:xfrm rot="16200000" flipH="1">
                  <a:off x="1483660" y="3282557"/>
                  <a:ext cx="679480" cy="2296800"/>
                </a:xfrm>
                <a:prstGeom prst="bentConnector2">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grpSp>
      <p:cxnSp>
        <p:nvCxnSpPr>
          <p:cNvPr id="5" name="Straight Connector 4"/>
          <p:cNvCxnSpPr>
            <a:stCxn id="39" idx="2"/>
            <a:endCxn id="120" idx="0"/>
          </p:cNvCxnSpPr>
          <p:nvPr/>
        </p:nvCxnSpPr>
        <p:spPr>
          <a:xfrm flipH="1">
            <a:off x="454170" y="3059638"/>
            <a:ext cx="3372" cy="826562"/>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53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F13DAA-1CB3-4913-BEF0-E8CDE2DCC800}" type="slidenum">
              <a:rPr lang="en-US" smtClean="0"/>
              <a:pPr/>
              <a:t>65</a:t>
            </a:fld>
            <a:endParaRPr lang="en-US" dirty="0"/>
          </a:p>
        </p:txBody>
      </p:sp>
      <p:sp>
        <p:nvSpPr>
          <p:cNvPr id="3" name="TextBox 2"/>
          <p:cNvSpPr txBox="1"/>
          <p:nvPr/>
        </p:nvSpPr>
        <p:spPr>
          <a:xfrm>
            <a:off x="304800" y="1371600"/>
            <a:ext cx="8101449" cy="3323987"/>
          </a:xfrm>
          <a:prstGeom prst="rect">
            <a:avLst/>
          </a:prstGeom>
          <a:noFill/>
        </p:spPr>
        <p:txBody>
          <a:bodyPr wrap="none" rtlCol="0">
            <a:spAutoFit/>
          </a:bodyPr>
          <a:lstStyle/>
          <a:p>
            <a:pPr marL="285750" indent="-285750">
              <a:buFont typeface="Arial" panose="020B0604020202020204" pitchFamily="34" charset="0"/>
              <a:buChar char="•"/>
            </a:pPr>
            <a:r>
              <a:rPr lang="en-US" sz="1600" b="1" u="sng" dirty="0" smtClean="0"/>
              <a:t>Problem:</a:t>
            </a:r>
            <a:r>
              <a:rPr lang="en-US" sz="1600" dirty="0" smtClean="0"/>
              <a:t> Selection of most cost-effective set of technologies that will minimize risk of a </a:t>
            </a:r>
            <a:br>
              <a:rPr lang="en-US" sz="1600" dirty="0" smtClean="0"/>
            </a:br>
            <a:r>
              <a:rPr lang="en-US" sz="1600" dirty="0" err="1" smtClean="0"/>
              <a:t>WebApplication</a:t>
            </a:r>
            <a:r>
              <a:rPr lang="en-US" sz="1600" dirty="0" smtClean="0"/>
              <a:t>.</a:t>
            </a:r>
          </a:p>
          <a:p>
            <a:endParaRPr lang="en-US" sz="1600" dirty="0" smtClean="0"/>
          </a:p>
          <a:p>
            <a:pPr marL="285750" indent="-285750">
              <a:buFont typeface="Wingdings" panose="05000000000000000000" pitchFamily="2" charset="2"/>
              <a:buChar char="v"/>
            </a:pPr>
            <a:r>
              <a:rPr lang="en-US" sz="1600" dirty="0" smtClean="0"/>
              <a:t>CDM is the database of all security controls and technologies. In other words, CDM contains</a:t>
            </a:r>
            <a:br>
              <a:rPr lang="en-US" sz="1600" dirty="0" smtClean="0"/>
            </a:br>
            <a:r>
              <a:rPr lang="en-US" sz="1600" dirty="0" smtClean="0"/>
              <a:t>all “Security Control (SC)” and “Technology” entities.</a:t>
            </a:r>
            <a:endParaRPr lang="en-US" sz="1600" b="1" u="sng" dirty="0" smtClean="0"/>
          </a:p>
          <a:p>
            <a:pPr marL="285750" indent="-285750">
              <a:buFont typeface="Arial" panose="020B0604020202020204" pitchFamily="34" charset="0"/>
              <a:buChar char="•"/>
            </a:pPr>
            <a:r>
              <a:rPr lang="en-US" sz="1600" b="1" u="sng" dirty="0" smtClean="0"/>
              <a:t>Prioritize Threats:-</a:t>
            </a:r>
          </a:p>
          <a:p>
            <a:pPr marL="742950" lvl="1" indent="-285750">
              <a:buFont typeface="Wingdings" panose="05000000000000000000" pitchFamily="2" charset="2"/>
              <a:buChar char="Ø"/>
            </a:pPr>
            <a:r>
              <a:rPr lang="en-US" sz="1600" dirty="0" smtClean="0"/>
              <a:t>Which threats are more likely to happen against </a:t>
            </a:r>
            <a:r>
              <a:rPr lang="en-US" sz="1600" dirty="0" err="1" smtClean="0"/>
              <a:t>WebApplication</a:t>
            </a:r>
            <a:r>
              <a:rPr lang="en-US" sz="1600" dirty="0" smtClean="0"/>
              <a:t>?</a:t>
            </a:r>
          </a:p>
          <a:p>
            <a:pPr marL="742950" lvl="1" indent="-285750">
              <a:buFont typeface="Wingdings" panose="05000000000000000000" pitchFamily="2" charset="2"/>
              <a:buChar char="Ø"/>
            </a:pPr>
            <a:r>
              <a:rPr lang="en-US" sz="1600" dirty="0" smtClean="0"/>
              <a:t>Every “Threat” object has three attributes: </a:t>
            </a:r>
            <a:r>
              <a:rPr lang="en-US" sz="1600" dirty="0" err="1" smtClean="0"/>
              <a:t>Threat_Id</a:t>
            </a:r>
            <a:r>
              <a:rPr lang="en-US" sz="1600" dirty="0" smtClean="0"/>
              <a:t>, </a:t>
            </a:r>
            <a:r>
              <a:rPr lang="en-US" sz="1600" dirty="0" err="1" smtClean="0"/>
              <a:t>Threat_Name</a:t>
            </a:r>
            <a:r>
              <a:rPr lang="en-US" sz="1600" dirty="0" smtClean="0"/>
              <a:t>, </a:t>
            </a:r>
            <a:r>
              <a:rPr lang="en-US" sz="1600" dirty="0" err="1" smtClean="0"/>
              <a:t>Technique_Name</a:t>
            </a:r>
            <a:r>
              <a:rPr lang="en-US" sz="1600" dirty="0" smtClean="0"/>
              <a:t>.</a:t>
            </a:r>
          </a:p>
          <a:p>
            <a:pPr marL="742950" lvl="1" indent="-285750">
              <a:buFont typeface="Wingdings" panose="05000000000000000000" pitchFamily="2" charset="2"/>
              <a:buChar char="Ø"/>
            </a:pPr>
            <a:r>
              <a:rPr lang="en-US" sz="1600" dirty="0" smtClean="0"/>
              <a:t>Threat Entities:</a:t>
            </a:r>
          </a:p>
          <a:p>
            <a:pPr lvl="2"/>
            <a:r>
              <a:rPr lang="en-US" sz="1600" dirty="0" smtClean="0"/>
              <a:t/>
            </a:r>
            <a:br>
              <a:rPr lang="en-US" sz="1600" dirty="0" smtClean="0"/>
            </a:br>
            <a:r>
              <a:rPr lang="en-US" sz="1600" b="1" u="sng" dirty="0" smtClean="0"/>
              <a:t/>
            </a:r>
            <a:br>
              <a:rPr lang="en-US" sz="1600" b="1" u="sng" dirty="0" smtClean="0"/>
            </a:br>
            <a:endParaRPr lang="en-US" sz="1600" b="1" u="sng" dirty="0"/>
          </a:p>
          <a:p>
            <a:pPr marL="285750" indent="-285750">
              <a:buFont typeface="Arial" panose="020B0604020202020204" pitchFamily="34" charset="0"/>
              <a:buChar char="•"/>
            </a:pPr>
            <a:endParaRPr lang="en-US" b="1" u="sng" dirty="0"/>
          </a:p>
        </p:txBody>
      </p:sp>
      <p:grpSp>
        <p:nvGrpSpPr>
          <p:cNvPr id="14" name="Group 13"/>
          <p:cNvGrpSpPr/>
          <p:nvPr/>
        </p:nvGrpSpPr>
        <p:grpSpPr>
          <a:xfrm>
            <a:off x="1676399" y="3720698"/>
            <a:ext cx="2525889" cy="1232302"/>
            <a:chOff x="1600200" y="4953000"/>
            <a:chExt cx="2286000" cy="1752600"/>
          </a:xfrm>
        </p:grpSpPr>
        <p:grpSp>
          <p:nvGrpSpPr>
            <p:cNvPr id="11" name="Group 10"/>
            <p:cNvGrpSpPr/>
            <p:nvPr/>
          </p:nvGrpSpPr>
          <p:grpSpPr>
            <a:xfrm>
              <a:off x="1600200" y="4953000"/>
              <a:ext cx="2286000" cy="1752600"/>
              <a:chOff x="1600200" y="5410200"/>
              <a:chExt cx="1371600" cy="1295400"/>
            </a:xfrm>
          </p:grpSpPr>
          <p:sp>
            <p:nvSpPr>
              <p:cNvPr id="4" name="Rectangle 3"/>
              <p:cNvSpPr/>
              <p:nvPr/>
            </p:nvSpPr>
            <p:spPr>
              <a:xfrm>
                <a:off x="1600200" y="5410200"/>
                <a:ext cx="1371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00200" y="5791200"/>
                <a:ext cx="1371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112076" y="5029200"/>
              <a:ext cx="1240724" cy="369332"/>
            </a:xfrm>
            <a:prstGeom prst="rect">
              <a:avLst/>
            </a:prstGeom>
            <a:noFill/>
          </p:spPr>
          <p:txBody>
            <a:bodyPr wrap="none" rtlCol="0">
              <a:spAutoFit/>
            </a:bodyPr>
            <a:lstStyle/>
            <a:p>
              <a:r>
                <a:rPr lang="en-US" dirty="0" err="1" smtClean="0"/>
                <a:t>Threat_Obj</a:t>
              </a:r>
              <a:endParaRPr lang="en-US" dirty="0"/>
            </a:p>
          </p:txBody>
        </p:sp>
        <p:sp>
          <p:nvSpPr>
            <p:cNvPr id="13" name="TextBox 12"/>
            <p:cNvSpPr txBox="1"/>
            <p:nvPr/>
          </p:nvSpPr>
          <p:spPr>
            <a:xfrm>
              <a:off x="1683289" y="5562599"/>
              <a:ext cx="2089330" cy="960185"/>
            </a:xfrm>
            <a:prstGeom prst="rect">
              <a:avLst/>
            </a:prstGeom>
            <a:noFill/>
          </p:spPr>
          <p:txBody>
            <a:bodyPr wrap="none" rtlCol="0">
              <a:spAutoFit/>
            </a:bodyPr>
            <a:lstStyle/>
            <a:p>
              <a:r>
                <a:rPr lang="en-US" sz="1400" dirty="0" err="1" smtClean="0"/>
                <a:t>Threat_Id</a:t>
              </a:r>
              <a:r>
                <a:rPr lang="en-US" sz="1400" dirty="0" smtClean="0"/>
                <a:t> = 1</a:t>
              </a:r>
            </a:p>
            <a:p>
              <a:r>
                <a:rPr lang="en-US" sz="1400" dirty="0" err="1" smtClean="0"/>
                <a:t>Threat_Name</a:t>
              </a:r>
              <a:r>
                <a:rPr lang="en-US" sz="1400" dirty="0" smtClean="0"/>
                <a:t> = Hacking</a:t>
              </a:r>
            </a:p>
            <a:p>
              <a:r>
                <a:rPr lang="en-US" sz="1400" dirty="0" err="1" smtClean="0"/>
                <a:t>Technique_Name</a:t>
              </a:r>
              <a:r>
                <a:rPr lang="en-US" sz="1400" dirty="0" smtClean="0"/>
                <a:t> = Backdoor</a:t>
              </a:r>
              <a:endParaRPr lang="en-US" sz="1400" dirty="0"/>
            </a:p>
          </p:txBody>
        </p:sp>
      </p:grpSp>
      <p:grpSp>
        <p:nvGrpSpPr>
          <p:cNvPr id="15" name="Group 14"/>
          <p:cNvGrpSpPr/>
          <p:nvPr/>
        </p:nvGrpSpPr>
        <p:grpSpPr>
          <a:xfrm>
            <a:off x="4953000" y="3581400"/>
            <a:ext cx="2514600" cy="1381489"/>
            <a:chOff x="1600200" y="4953000"/>
            <a:chExt cx="2433484" cy="1764571"/>
          </a:xfrm>
        </p:grpSpPr>
        <p:grpSp>
          <p:nvGrpSpPr>
            <p:cNvPr id="16" name="Group 15"/>
            <p:cNvGrpSpPr/>
            <p:nvPr/>
          </p:nvGrpSpPr>
          <p:grpSpPr>
            <a:xfrm>
              <a:off x="1600200" y="4953000"/>
              <a:ext cx="2286000" cy="1752600"/>
              <a:chOff x="1600200" y="5410200"/>
              <a:chExt cx="1371600" cy="1295400"/>
            </a:xfrm>
          </p:grpSpPr>
          <p:sp>
            <p:nvSpPr>
              <p:cNvPr id="19" name="Rectangle 18"/>
              <p:cNvSpPr/>
              <p:nvPr/>
            </p:nvSpPr>
            <p:spPr>
              <a:xfrm>
                <a:off x="1600200" y="5410200"/>
                <a:ext cx="1371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600200" y="5791200"/>
                <a:ext cx="1371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112076" y="5029200"/>
              <a:ext cx="1240724" cy="369332"/>
            </a:xfrm>
            <a:prstGeom prst="rect">
              <a:avLst/>
            </a:prstGeom>
            <a:noFill/>
          </p:spPr>
          <p:txBody>
            <a:bodyPr wrap="none" rtlCol="0">
              <a:spAutoFit/>
            </a:bodyPr>
            <a:lstStyle/>
            <a:p>
              <a:r>
                <a:rPr lang="en-US" dirty="0" err="1" smtClean="0"/>
                <a:t>Threat_Obj</a:t>
              </a:r>
              <a:endParaRPr lang="en-US" dirty="0"/>
            </a:p>
          </p:txBody>
        </p:sp>
        <p:sp>
          <p:nvSpPr>
            <p:cNvPr id="18" name="TextBox 17"/>
            <p:cNvSpPr txBox="1"/>
            <p:nvPr/>
          </p:nvSpPr>
          <p:spPr>
            <a:xfrm>
              <a:off x="1600200" y="5562599"/>
              <a:ext cx="2433484" cy="1154972"/>
            </a:xfrm>
            <a:prstGeom prst="rect">
              <a:avLst/>
            </a:prstGeom>
            <a:noFill/>
          </p:spPr>
          <p:txBody>
            <a:bodyPr wrap="square" rtlCol="0">
              <a:spAutoFit/>
            </a:bodyPr>
            <a:lstStyle/>
            <a:p>
              <a:r>
                <a:rPr lang="en-US" sz="1400" dirty="0" err="1" smtClean="0"/>
                <a:t>Threat_Id</a:t>
              </a:r>
              <a:r>
                <a:rPr lang="en-US" sz="1400" dirty="0" smtClean="0"/>
                <a:t> = 2</a:t>
              </a:r>
            </a:p>
            <a:p>
              <a:r>
                <a:rPr lang="en-US" sz="1400" dirty="0" err="1"/>
                <a:t>Threat_Name</a:t>
              </a:r>
              <a:r>
                <a:rPr lang="en-US" sz="1400" dirty="0"/>
                <a:t> </a:t>
              </a:r>
              <a:r>
                <a:rPr lang="en-US" sz="1400" dirty="0" smtClean="0"/>
                <a:t>= E-mail </a:t>
              </a:r>
              <a:br>
                <a:rPr lang="en-US" sz="1400" dirty="0" smtClean="0"/>
              </a:br>
              <a:r>
                <a:rPr lang="en-US" sz="1400" dirty="0" smtClean="0"/>
                <a:t>	    attachment</a:t>
              </a:r>
            </a:p>
            <a:p>
              <a:r>
                <a:rPr lang="en-US" sz="1400" dirty="0" err="1" smtClean="0"/>
                <a:t>Technique_Name</a:t>
              </a:r>
              <a:r>
                <a:rPr lang="en-US" sz="1400" dirty="0" smtClean="0"/>
                <a:t> = </a:t>
              </a:r>
              <a:r>
                <a:rPr lang="en-US" sz="1400" dirty="0" err="1" smtClean="0"/>
                <a:t>Social_Eng</a:t>
              </a:r>
              <a:r>
                <a:rPr lang="en-US" sz="1400" dirty="0" smtClean="0"/>
                <a:t>.</a:t>
              </a:r>
              <a:endParaRPr lang="en-US" sz="1400" dirty="0"/>
            </a:p>
          </p:txBody>
        </p:sp>
      </p:grpSp>
      <p:sp>
        <p:nvSpPr>
          <p:cNvPr id="22" name="TextBox 21"/>
          <p:cNvSpPr txBox="1"/>
          <p:nvPr/>
        </p:nvSpPr>
        <p:spPr>
          <a:xfrm>
            <a:off x="762000" y="4964668"/>
            <a:ext cx="8386207"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Every “Asset” object has four attributes: </a:t>
            </a:r>
            <a:r>
              <a:rPr lang="en-US" dirty="0" err="1" smtClean="0"/>
              <a:t>Asset_Id</a:t>
            </a:r>
            <a:r>
              <a:rPr lang="en-US" dirty="0" smtClean="0"/>
              <a:t>, </a:t>
            </a:r>
            <a:r>
              <a:rPr lang="en-US" dirty="0" err="1" smtClean="0"/>
              <a:t>Asset_Type</a:t>
            </a:r>
            <a:r>
              <a:rPr lang="en-US" dirty="0" smtClean="0"/>
              <a:t>, Domain, </a:t>
            </a:r>
            <a:r>
              <a:rPr lang="en-US" dirty="0" err="1" smtClean="0"/>
              <a:t>Asset_Value</a:t>
            </a:r>
            <a:r>
              <a:rPr lang="en-US" dirty="0" smtClean="0"/>
              <a:t>.</a:t>
            </a:r>
            <a:endParaRPr lang="en-US" dirty="0"/>
          </a:p>
        </p:txBody>
      </p:sp>
      <p:grpSp>
        <p:nvGrpSpPr>
          <p:cNvPr id="23" name="Group 22"/>
          <p:cNvGrpSpPr/>
          <p:nvPr/>
        </p:nvGrpSpPr>
        <p:grpSpPr>
          <a:xfrm>
            <a:off x="3124200" y="5410200"/>
            <a:ext cx="2286000" cy="1371600"/>
            <a:chOff x="1600200" y="4922666"/>
            <a:chExt cx="2286000" cy="1782934"/>
          </a:xfrm>
        </p:grpSpPr>
        <p:grpSp>
          <p:nvGrpSpPr>
            <p:cNvPr id="24" name="Group 23"/>
            <p:cNvGrpSpPr/>
            <p:nvPr/>
          </p:nvGrpSpPr>
          <p:grpSpPr>
            <a:xfrm>
              <a:off x="1600200" y="4953000"/>
              <a:ext cx="2286000" cy="1752600"/>
              <a:chOff x="1600200" y="5410200"/>
              <a:chExt cx="1371600" cy="1295400"/>
            </a:xfrm>
          </p:grpSpPr>
          <p:sp>
            <p:nvSpPr>
              <p:cNvPr id="27" name="Rectangle 26"/>
              <p:cNvSpPr/>
              <p:nvPr/>
            </p:nvSpPr>
            <p:spPr>
              <a:xfrm>
                <a:off x="1600200" y="5410200"/>
                <a:ext cx="1371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600200" y="5680627"/>
                <a:ext cx="1371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112076" y="4922666"/>
              <a:ext cx="1132426" cy="480092"/>
            </a:xfrm>
            <a:prstGeom prst="rect">
              <a:avLst/>
            </a:prstGeom>
            <a:noFill/>
          </p:spPr>
          <p:txBody>
            <a:bodyPr wrap="none" rtlCol="0">
              <a:spAutoFit/>
            </a:bodyPr>
            <a:lstStyle/>
            <a:p>
              <a:r>
                <a:rPr lang="en-US" dirty="0" err="1" smtClean="0"/>
                <a:t>Asset_Obj</a:t>
              </a:r>
              <a:endParaRPr lang="en-US" dirty="0"/>
            </a:p>
          </p:txBody>
        </p:sp>
        <p:sp>
          <p:nvSpPr>
            <p:cNvPr id="26" name="TextBox 25"/>
            <p:cNvSpPr txBox="1"/>
            <p:nvPr/>
          </p:nvSpPr>
          <p:spPr>
            <a:xfrm>
              <a:off x="1676400" y="5318872"/>
              <a:ext cx="1816844" cy="1240238"/>
            </a:xfrm>
            <a:prstGeom prst="rect">
              <a:avLst/>
            </a:prstGeom>
            <a:noFill/>
          </p:spPr>
          <p:txBody>
            <a:bodyPr wrap="none" rtlCol="0">
              <a:spAutoFit/>
            </a:bodyPr>
            <a:lstStyle/>
            <a:p>
              <a:r>
                <a:rPr lang="en-US" sz="1400" dirty="0" err="1" smtClean="0"/>
                <a:t>Asset_Id</a:t>
              </a:r>
              <a:r>
                <a:rPr lang="en-US" sz="1400" dirty="0" smtClean="0"/>
                <a:t> = 1</a:t>
              </a:r>
            </a:p>
            <a:p>
              <a:r>
                <a:rPr lang="en-US" sz="1400" dirty="0" err="1" smtClean="0"/>
                <a:t>Asset_Type</a:t>
              </a:r>
              <a:r>
                <a:rPr lang="en-US" sz="1400" dirty="0" smtClean="0"/>
                <a:t> = </a:t>
              </a:r>
              <a:r>
                <a:rPr lang="en-US" sz="1400" dirty="0" err="1" smtClean="0"/>
                <a:t>WebApp</a:t>
              </a:r>
              <a:endParaRPr lang="en-US" sz="1400" dirty="0" smtClean="0"/>
            </a:p>
            <a:p>
              <a:r>
                <a:rPr lang="en-US" sz="1400" dirty="0" smtClean="0"/>
                <a:t>Domain = Financial</a:t>
              </a:r>
            </a:p>
            <a:p>
              <a:r>
                <a:rPr lang="en-US" sz="1400" dirty="0" err="1" smtClean="0"/>
                <a:t>Asset_Value</a:t>
              </a:r>
              <a:r>
                <a:rPr lang="en-US" sz="1400" dirty="0" smtClean="0"/>
                <a:t> = 10000</a:t>
              </a:r>
              <a:endParaRPr lang="en-US" sz="1400" dirty="0"/>
            </a:p>
          </p:txBody>
        </p:sp>
      </p:grpSp>
      <p:sp>
        <p:nvSpPr>
          <p:cNvPr id="29" name="TextBox 28"/>
          <p:cNvSpPr txBox="1"/>
          <p:nvPr/>
        </p:nvSpPr>
        <p:spPr>
          <a:xfrm>
            <a:off x="4108822" y="838200"/>
            <a:ext cx="1269899" cy="461665"/>
          </a:xfrm>
          <a:prstGeom prst="rect">
            <a:avLst/>
          </a:prstGeom>
          <a:noFill/>
        </p:spPr>
        <p:txBody>
          <a:bodyPr wrap="none" rtlCol="0">
            <a:spAutoFit/>
          </a:bodyPr>
          <a:lstStyle/>
          <a:p>
            <a:r>
              <a:rPr lang="en-US" sz="2400" b="1" i="1" u="sng" dirty="0" smtClean="0"/>
              <a:t>Example</a:t>
            </a:r>
            <a:endParaRPr lang="en-US" sz="2400" b="1" i="1" u="sng" dirty="0"/>
          </a:p>
        </p:txBody>
      </p:sp>
    </p:spTree>
    <p:extLst>
      <p:ext uri="{BB962C8B-B14F-4D97-AF65-F5344CB8AC3E}">
        <p14:creationId xmlns:p14="http://schemas.microsoft.com/office/powerpoint/2010/main" val="360109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F13DAA-1CB3-4913-BEF0-E8CDE2DCC800}" type="slidenum">
              <a:rPr lang="en-US" smtClean="0"/>
              <a:pPr/>
              <a:t>66</a:t>
            </a:fld>
            <a:endParaRPr lang="en-US" dirty="0"/>
          </a:p>
        </p:txBody>
      </p:sp>
      <p:sp>
        <p:nvSpPr>
          <p:cNvPr id="3" name="TextBox 2"/>
          <p:cNvSpPr txBox="1"/>
          <p:nvPr/>
        </p:nvSpPr>
        <p:spPr>
          <a:xfrm>
            <a:off x="838200" y="1143000"/>
            <a:ext cx="7354386" cy="1569660"/>
          </a:xfrm>
          <a:prstGeom prst="rect">
            <a:avLst/>
          </a:prstGeom>
          <a:noFill/>
        </p:spPr>
        <p:txBody>
          <a:bodyPr wrap="none" rtlCol="0">
            <a:spAutoFit/>
          </a:bodyPr>
          <a:lstStyle/>
          <a:p>
            <a:pPr marL="285750" indent="-285750">
              <a:buFont typeface="Wingdings" panose="05000000000000000000" pitchFamily="2" charset="2"/>
              <a:buChar char="Ø"/>
            </a:pPr>
            <a:r>
              <a:rPr lang="en-US" sz="1600" dirty="0" smtClean="0"/>
              <a:t>From dataset of VCDB, list of “Threat” objects and list of “Asset” object, a list</a:t>
            </a:r>
            <a:br>
              <a:rPr lang="en-US" sz="1600" dirty="0" smtClean="0"/>
            </a:br>
            <a:r>
              <a:rPr lang="en-US" sz="1600" dirty="0" smtClean="0"/>
              <a:t>of “</a:t>
            </a:r>
            <a:r>
              <a:rPr lang="en-US" sz="1600" dirty="0" err="1" smtClean="0"/>
              <a:t>Threat_Attacks_Asset</a:t>
            </a:r>
            <a:r>
              <a:rPr lang="en-US" sz="1600" dirty="0" smtClean="0"/>
              <a:t>” will be drawn that will map “Threat” entities to “Asset” </a:t>
            </a:r>
            <a:br>
              <a:rPr lang="en-US" sz="1600" dirty="0" smtClean="0"/>
            </a:br>
            <a:r>
              <a:rPr lang="en-US" sz="1600" dirty="0" smtClean="0"/>
              <a:t>entities with probability. 	</a:t>
            </a:r>
            <a:endParaRPr lang="en-US" sz="1600" dirty="0"/>
          </a:p>
          <a:p>
            <a:pPr marL="285750" indent="-285750">
              <a:buFont typeface="Wingdings" panose="05000000000000000000" pitchFamily="2" charset="2"/>
              <a:buChar char="Ø"/>
            </a:pPr>
            <a:endParaRPr lang="en-US" sz="1600" dirty="0" smtClean="0"/>
          </a:p>
          <a:p>
            <a:pPr lvl="1"/>
            <a:r>
              <a:rPr lang="en-US" sz="1600" dirty="0" smtClean="0"/>
              <a:t/>
            </a:r>
            <a:br>
              <a:rPr lang="en-US" sz="1600" dirty="0" smtClean="0"/>
            </a:br>
            <a:endParaRPr lang="en-US" sz="1600" dirty="0"/>
          </a:p>
        </p:txBody>
      </p:sp>
      <p:graphicFrame>
        <p:nvGraphicFramePr>
          <p:cNvPr id="4" name="Table 3"/>
          <p:cNvGraphicFramePr>
            <a:graphicFrameLocks noGrp="1"/>
          </p:cNvGraphicFramePr>
          <p:nvPr>
            <p:extLst/>
          </p:nvPr>
        </p:nvGraphicFramePr>
        <p:xfrm>
          <a:off x="3152553" y="1981200"/>
          <a:ext cx="2791047" cy="1371600"/>
        </p:xfrm>
        <a:graphic>
          <a:graphicData uri="http://schemas.openxmlformats.org/drawingml/2006/table">
            <a:tbl>
              <a:tblPr firstRow="1" bandRow="1">
                <a:tableStyleId>{7DF18680-E054-41AD-8BC1-D1AEF772440D}</a:tableStyleId>
              </a:tblPr>
              <a:tblGrid>
                <a:gridCol w="857250">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1076547">
                  <a:extLst>
                    <a:ext uri="{9D8B030D-6E8A-4147-A177-3AD203B41FA5}">
                      <a16:colId xmlns:a16="http://schemas.microsoft.com/office/drawing/2014/main" val="20002"/>
                    </a:ext>
                  </a:extLst>
                </a:gridCol>
              </a:tblGrid>
              <a:tr h="273745">
                <a:tc>
                  <a:txBody>
                    <a:bodyPr/>
                    <a:lstStyle/>
                    <a:p>
                      <a:pPr algn="ctr"/>
                      <a:r>
                        <a:rPr lang="en-US" sz="1200" dirty="0" err="1" smtClean="0"/>
                        <a:t>Threat_Id</a:t>
                      </a:r>
                      <a:endParaRPr lang="en-US" sz="1200" dirty="0"/>
                    </a:p>
                  </a:txBody>
                  <a:tcPr/>
                </a:tc>
                <a:tc>
                  <a:txBody>
                    <a:bodyPr/>
                    <a:lstStyle/>
                    <a:p>
                      <a:pPr algn="ctr"/>
                      <a:r>
                        <a:rPr lang="en-US" sz="1200" dirty="0" err="1" smtClean="0"/>
                        <a:t>Asset_Id</a:t>
                      </a:r>
                      <a:endParaRPr lang="en-US" sz="1200" dirty="0"/>
                    </a:p>
                  </a:txBody>
                  <a:tcPr/>
                </a:tc>
                <a:tc>
                  <a:txBody>
                    <a:bodyPr/>
                    <a:lstStyle/>
                    <a:p>
                      <a:pPr algn="ctr"/>
                      <a:r>
                        <a:rPr lang="en-US" sz="1200" dirty="0" smtClean="0"/>
                        <a:t>Likelihood</a:t>
                      </a:r>
                      <a:endParaRPr lang="en-US" sz="1200" dirty="0"/>
                    </a:p>
                  </a:txBody>
                  <a:tcPr/>
                </a:tc>
                <a:extLst>
                  <a:ext uri="{0D108BD9-81ED-4DB2-BD59-A6C34878D82A}">
                    <a16:rowId xmlns:a16="http://schemas.microsoft.com/office/drawing/2014/main" val="10000"/>
                  </a:ext>
                </a:extLst>
              </a:tr>
              <a:tr h="273745">
                <a:tc>
                  <a:txBody>
                    <a:bodyPr/>
                    <a:lstStyle/>
                    <a:p>
                      <a:pPr algn="ctr"/>
                      <a:r>
                        <a:rPr lang="en-US" sz="1200" dirty="0" smtClean="0"/>
                        <a:t>1</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.38</a:t>
                      </a:r>
                      <a:endParaRPr lang="en-US" sz="1200" dirty="0"/>
                    </a:p>
                  </a:txBody>
                  <a:tcPr/>
                </a:tc>
                <a:extLst>
                  <a:ext uri="{0D108BD9-81ED-4DB2-BD59-A6C34878D82A}">
                    <a16:rowId xmlns:a16="http://schemas.microsoft.com/office/drawing/2014/main" val="10001"/>
                  </a:ext>
                </a:extLst>
              </a:tr>
              <a:tr h="273745">
                <a:tc>
                  <a:txBody>
                    <a:bodyPr/>
                    <a:lstStyle/>
                    <a:p>
                      <a:pPr algn="ctr"/>
                      <a:r>
                        <a:rPr lang="en-US" sz="1200" dirty="0" smtClean="0"/>
                        <a:t>2</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.25</a:t>
                      </a:r>
                      <a:endParaRPr lang="en-US" sz="1200" dirty="0"/>
                    </a:p>
                  </a:txBody>
                  <a:tcPr/>
                </a:tc>
                <a:extLst>
                  <a:ext uri="{0D108BD9-81ED-4DB2-BD59-A6C34878D82A}">
                    <a16:rowId xmlns:a16="http://schemas.microsoft.com/office/drawing/2014/main" val="10002"/>
                  </a:ext>
                </a:extLst>
              </a:tr>
              <a:tr h="273745">
                <a:tc>
                  <a:txBody>
                    <a:bodyPr/>
                    <a:lstStyle/>
                    <a:p>
                      <a:pPr algn="ctr"/>
                      <a:r>
                        <a:rPr lang="en-US" sz="1200" dirty="0" smtClean="0"/>
                        <a:t>3</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.10</a:t>
                      </a:r>
                      <a:endParaRPr lang="en-US" sz="1200" dirty="0"/>
                    </a:p>
                  </a:txBody>
                  <a:tcPr/>
                </a:tc>
                <a:extLst>
                  <a:ext uri="{0D108BD9-81ED-4DB2-BD59-A6C34878D82A}">
                    <a16:rowId xmlns:a16="http://schemas.microsoft.com/office/drawing/2014/main" val="10003"/>
                  </a:ext>
                </a:extLst>
              </a:tr>
              <a:tr h="273745">
                <a:tc>
                  <a:txBody>
                    <a:bodyPr/>
                    <a:lstStyle/>
                    <a:p>
                      <a:pPr algn="ctr"/>
                      <a:r>
                        <a:rPr lang="en-US" sz="1200" dirty="0" smtClean="0"/>
                        <a:t>4</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.05</a:t>
                      </a:r>
                      <a:endParaRPr lang="en-US" sz="1200"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57201" y="3429000"/>
            <a:ext cx="8137114" cy="3170099"/>
          </a:xfrm>
          <a:prstGeom prst="rect">
            <a:avLst/>
          </a:prstGeom>
          <a:noFill/>
        </p:spPr>
        <p:txBody>
          <a:bodyPr wrap="square" rtlCol="0">
            <a:spAutoFit/>
          </a:bodyPr>
          <a:lstStyle/>
          <a:p>
            <a:pPr marL="742950" lvl="1" indent="-285750">
              <a:buFont typeface="Wingdings" panose="05000000000000000000" pitchFamily="2" charset="2"/>
              <a:buChar char="Ø"/>
            </a:pPr>
            <a:r>
              <a:rPr lang="en-US" sz="1600" dirty="0" smtClean="0"/>
              <a:t>We will choose or prioritize threats based on defined threshold of probability.</a:t>
            </a:r>
          </a:p>
          <a:p>
            <a:pPr marL="742950" lvl="1" indent="-285750">
              <a:buFont typeface="Wingdings" panose="05000000000000000000" pitchFamily="2" charset="2"/>
              <a:buChar char="Ø"/>
            </a:pPr>
            <a:r>
              <a:rPr lang="en-US" sz="1600" dirty="0" smtClean="0"/>
              <a:t>Let’s assume, </a:t>
            </a:r>
            <a:r>
              <a:rPr lang="en-US" sz="1600" dirty="0" err="1" smtClean="0"/>
              <a:t>Threat_Obj</a:t>
            </a:r>
            <a:r>
              <a:rPr lang="en-US" sz="1600" dirty="0" smtClean="0"/>
              <a:t> {1,2} will attack our asset.</a:t>
            </a:r>
          </a:p>
          <a:p>
            <a:pPr marL="285750" indent="-285750">
              <a:buFont typeface="Arial" panose="020B0604020202020204" pitchFamily="34" charset="0"/>
              <a:buChar char="•"/>
            </a:pPr>
            <a:endParaRPr lang="en-US" sz="1600" b="1" u="sng" dirty="0" smtClean="0"/>
          </a:p>
          <a:p>
            <a:pPr marL="285750" indent="-285750">
              <a:buFont typeface="Arial" panose="020B0604020202020204" pitchFamily="34" charset="0"/>
              <a:buChar char="•"/>
            </a:pPr>
            <a:r>
              <a:rPr lang="en-US" sz="1600" b="1" u="sng" dirty="0" smtClean="0"/>
              <a:t>Security Control (SC) Selection:</a:t>
            </a:r>
          </a:p>
          <a:p>
            <a:pPr marL="742950" lvl="1" indent="-285750">
              <a:buFont typeface="Wingdings" panose="05000000000000000000" pitchFamily="2" charset="2"/>
              <a:buChar char="Ø"/>
            </a:pPr>
            <a:r>
              <a:rPr lang="en-US" sz="1600" dirty="0" smtClean="0"/>
              <a:t>Which security controls will defend these threats against the asset?</a:t>
            </a:r>
          </a:p>
          <a:p>
            <a:pPr marL="742950" lvl="1" indent="-285750">
              <a:buFont typeface="Wingdings" panose="05000000000000000000" pitchFamily="2" charset="2"/>
              <a:buChar char="Ø"/>
            </a:pPr>
            <a:r>
              <a:rPr lang="en-US" sz="1600" dirty="0" smtClean="0"/>
              <a:t>From mapping of SC </a:t>
            </a:r>
            <a:r>
              <a:rPr lang="en-US" sz="1600" dirty="0"/>
              <a:t>to Threats and </a:t>
            </a:r>
            <a:r>
              <a:rPr lang="en-US" sz="1600" dirty="0" smtClean="0"/>
              <a:t>Kill-Chain-Phase, we </a:t>
            </a:r>
            <a:r>
              <a:rPr lang="en-US" sz="1600" dirty="0"/>
              <a:t>will </a:t>
            </a:r>
            <a:r>
              <a:rPr lang="en-US" sz="1600" dirty="0" smtClean="0"/>
              <a:t>have a </a:t>
            </a:r>
            <a:r>
              <a:rPr lang="en-US" sz="1600" dirty="0"/>
              <a:t>list of </a:t>
            </a:r>
            <a:br>
              <a:rPr lang="en-US" sz="1600" dirty="0"/>
            </a:br>
            <a:r>
              <a:rPr lang="en-US" sz="1600" dirty="0"/>
              <a:t>“</a:t>
            </a:r>
            <a:r>
              <a:rPr lang="en-US" sz="1600" dirty="0" err="1"/>
              <a:t>SC_Defends_Threat</a:t>
            </a:r>
            <a:r>
              <a:rPr lang="en-US" sz="1600" dirty="0" smtClean="0"/>
              <a:t>”.</a:t>
            </a:r>
          </a:p>
          <a:p>
            <a:pPr lvl="1"/>
            <a:endParaRPr lang="en-US" dirty="0" smtClean="0"/>
          </a:p>
          <a:p>
            <a:pPr marL="742950" lvl="1" indent="-285750">
              <a:buFont typeface="Wingdings" panose="05000000000000000000" pitchFamily="2" charset="2"/>
              <a:buChar char="Ø"/>
            </a:pPr>
            <a:endParaRPr lang="en-US" dirty="0" smtClean="0"/>
          </a:p>
          <a:p>
            <a:pPr lvl="1"/>
            <a:endParaRPr lang="en-US" dirty="0" smtClean="0"/>
          </a:p>
          <a:p>
            <a:pPr lvl="1"/>
            <a:endParaRPr lang="en-US" dirty="0"/>
          </a:p>
          <a:p>
            <a:pPr marL="742950" lvl="1" indent="-285750">
              <a:buFont typeface="Wingdings" panose="05000000000000000000" pitchFamily="2" charset="2"/>
              <a:buChar char="Ø"/>
            </a:pPr>
            <a:r>
              <a:rPr lang="en-US" sz="1600" dirty="0" err="1" smtClean="0"/>
              <a:t>SC_Obj</a:t>
            </a:r>
            <a:r>
              <a:rPr lang="en-US" sz="1600" dirty="0" smtClean="0"/>
              <a:t> </a:t>
            </a:r>
            <a:r>
              <a:rPr lang="en-US" sz="1600" dirty="0"/>
              <a:t>{1,2} will defend threats </a:t>
            </a:r>
            <a:r>
              <a:rPr lang="en-US" sz="1600" dirty="0" smtClean="0"/>
              <a:t>.</a:t>
            </a:r>
            <a:endParaRPr lang="en-US" sz="1600" dirty="0"/>
          </a:p>
        </p:txBody>
      </p:sp>
      <p:graphicFrame>
        <p:nvGraphicFramePr>
          <p:cNvPr id="25" name="Table 24"/>
          <p:cNvGraphicFramePr>
            <a:graphicFrameLocks noGrp="1"/>
          </p:cNvGraphicFramePr>
          <p:nvPr>
            <p:extLst/>
          </p:nvPr>
        </p:nvGraphicFramePr>
        <p:xfrm>
          <a:off x="2057400" y="5257800"/>
          <a:ext cx="5943600" cy="9601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20040">
                <a:tc>
                  <a:txBody>
                    <a:bodyPr/>
                    <a:lstStyle/>
                    <a:p>
                      <a:pPr algn="ctr"/>
                      <a:r>
                        <a:rPr lang="en-US" sz="1200" dirty="0" err="1" smtClean="0"/>
                        <a:t>Threat_Id</a:t>
                      </a:r>
                      <a:endParaRPr lang="en-US" sz="1200" dirty="0"/>
                    </a:p>
                  </a:txBody>
                  <a:tcPr/>
                </a:tc>
                <a:tc>
                  <a:txBody>
                    <a:bodyPr/>
                    <a:lstStyle/>
                    <a:p>
                      <a:pPr algn="ctr"/>
                      <a:r>
                        <a:rPr lang="en-US" sz="1200" dirty="0" err="1" smtClean="0"/>
                        <a:t>SC_Id</a:t>
                      </a:r>
                      <a:endParaRPr lang="en-US" sz="1200" dirty="0"/>
                    </a:p>
                  </a:txBody>
                  <a:tcPr/>
                </a:tc>
                <a:tc>
                  <a:txBody>
                    <a:bodyPr/>
                    <a:lstStyle/>
                    <a:p>
                      <a:pPr algn="ctr"/>
                      <a:r>
                        <a:rPr lang="en-US" sz="1200" dirty="0" smtClean="0"/>
                        <a:t>KC Phase</a:t>
                      </a:r>
                      <a:endParaRPr lang="en-US" sz="1200" dirty="0"/>
                    </a:p>
                  </a:txBody>
                  <a:tcPr/>
                </a:tc>
                <a:extLst>
                  <a:ext uri="{0D108BD9-81ED-4DB2-BD59-A6C34878D82A}">
                    <a16:rowId xmlns:a16="http://schemas.microsoft.com/office/drawing/2014/main" val="10000"/>
                  </a:ext>
                </a:extLst>
              </a:tr>
              <a:tr h="320040">
                <a:tc>
                  <a:txBody>
                    <a:bodyPr/>
                    <a:lstStyle/>
                    <a:p>
                      <a:pPr algn="ctr"/>
                      <a:r>
                        <a:rPr lang="en-US" sz="1200" dirty="0" smtClean="0"/>
                        <a:t>1</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baseline="0" dirty="0" smtClean="0"/>
                        <a:t>Control</a:t>
                      </a:r>
                      <a:endParaRPr lang="en-US" sz="1200" dirty="0"/>
                    </a:p>
                  </a:txBody>
                  <a:tcPr/>
                </a:tc>
                <a:extLst>
                  <a:ext uri="{0D108BD9-81ED-4DB2-BD59-A6C34878D82A}">
                    <a16:rowId xmlns:a16="http://schemas.microsoft.com/office/drawing/2014/main" val="10001"/>
                  </a:ext>
                </a:extLst>
              </a:tr>
              <a:tr h="320040">
                <a:tc>
                  <a:txBody>
                    <a:bodyPr/>
                    <a:lstStyle/>
                    <a:p>
                      <a:pPr algn="ctr"/>
                      <a:r>
                        <a:rPr lang="en-US" sz="1200" dirty="0" smtClean="0"/>
                        <a:t>2</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err="1" smtClean="0"/>
                        <a:t>Weaponize</a:t>
                      </a:r>
                      <a:endParaRPr lang="en-US" sz="1200" dirty="0"/>
                    </a:p>
                  </a:txBody>
                  <a:tcPr/>
                </a:tc>
                <a:extLst>
                  <a:ext uri="{0D108BD9-81ED-4DB2-BD59-A6C34878D82A}">
                    <a16:rowId xmlns:a16="http://schemas.microsoft.com/office/drawing/2014/main" val="10002"/>
                  </a:ext>
                </a:extLst>
              </a:tr>
            </a:tbl>
          </a:graphicData>
        </a:graphic>
      </p:graphicFrame>
      <p:sp>
        <p:nvSpPr>
          <p:cNvPr id="26" name="TextBox 25"/>
          <p:cNvSpPr txBox="1"/>
          <p:nvPr/>
        </p:nvSpPr>
        <p:spPr>
          <a:xfrm>
            <a:off x="3962400" y="762000"/>
            <a:ext cx="1269899" cy="461665"/>
          </a:xfrm>
          <a:prstGeom prst="rect">
            <a:avLst/>
          </a:prstGeom>
          <a:noFill/>
        </p:spPr>
        <p:txBody>
          <a:bodyPr wrap="none" rtlCol="0">
            <a:spAutoFit/>
          </a:bodyPr>
          <a:lstStyle/>
          <a:p>
            <a:r>
              <a:rPr lang="en-US" sz="2400" b="1" i="1" u="sng" dirty="0" smtClean="0">
                <a:latin typeface="+mj-lt"/>
              </a:rPr>
              <a:t>Example</a:t>
            </a:r>
            <a:endParaRPr lang="en-US" sz="2400" b="1" i="1" u="sng" dirty="0">
              <a:latin typeface="+mj-lt"/>
            </a:endParaRPr>
          </a:p>
        </p:txBody>
      </p:sp>
    </p:spTree>
    <p:extLst>
      <p:ext uri="{BB962C8B-B14F-4D97-AF65-F5344CB8AC3E}">
        <p14:creationId xmlns:p14="http://schemas.microsoft.com/office/powerpoint/2010/main" val="168685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F13DAA-1CB3-4913-BEF0-E8CDE2DCC800}" type="slidenum">
              <a:rPr lang="en-US" smtClean="0"/>
              <a:pPr/>
              <a:t>67</a:t>
            </a:fld>
            <a:endParaRPr lang="en-US" dirty="0"/>
          </a:p>
        </p:txBody>
      </p:sp>
      <p:sp>
        <p:nvSpPr>
          <p:cNvPr id="4" name="TextBox 3"/>
          <p:cNvSpPr txBox="1"/>
          <p:nvPr/>
        </p:nvSpPr>
        <p:spPr>
          <a:xfrm>
            <a:off x="1143000" y="1219200"/>
            <a:ext cx="2460482" cy="861774"/>
          </a:xfrm>
          <a:prstGeom prst="rect">
            <a:avLst/>
          </a:prstGeom>
          <a:noFill/>
        </p:spPr>
        <p:txBody>
          <a:bodyPr wrap="none" rtlCol="0">
            <a:spAutoFit/>
          </a:bodyPr>
          <a:lstStyle/>
          <a:p>
            <a:pPr marL="285750" lvl="1" indent="-285750">
              <a:buFont typeface="Wingdings" panose="05000000000000000000" pitchFamily="2" charset="2"/>
              <a:buChar char="Ø"/>
            </a:pPr>
            <a:r>
              <a:rPr lang="en-US" sz="1600" dirty="0" smtClean="0"/>
              <a:t>Security </a:t>
            </a:r>
            <a:r>
              <a:rPr lang="en-US" sz="1600" dirty="0"/>
              <a:t>Control Object:</a:t>
            </a:r>
          </a:p>
          <a:p>
            <a:endParaRPr lang="en-US" sz="1600" dirty="0" smtClean="0"/>
          </a:p>
          <a:p>
            <a:r>
              <a:rPr lang="en-US" dirty="0"/>
              <a:t>	</a:t>
            </a:r>
            <a:r>
              <a:rPr lang="en-US" dirty="0" smtClean="0"/>
              <a:t> </a:t>
            </a:r>
            <a:endParaRPr lang="en-US" dirty="0"/>
          </a:p>
        </p:txBody>
      </p:sp>
      <p:grpSp>
        <p:nvGrpSpPr>
          <p:cNvPr id="8" name="Group 7"/>
          <p:cNvGrpSpPr/>
          <p:nvPr/>
        </p:nvGrpSpPr>
        <p:grpSpPr>
          <a:xfrm>
            <a:off x="2286000" y="1600200"/>
            <a:ext cx="2438400" cy="1600200"/>
            <a:chOff x="1447800" y="5126892"/>
            <a:chExt cx="2438400" cy="1273908"/>
          </a:xfrm>
        </p:grpSpPr>
        <p:sp>
          <p:nvSpPr>
            <p:cNvPr id="9" name="Rectangle 8"/>
            <p:cNvSpPr/>
            <p:nvPr/>
          </p:nvSpPr>
          <p:spPr>
            <a:xfrm>
              <a:off x="1447800" y="5129094"/>
              <a:ext cx="2438400" cy="12717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447800" y="5496223"/>
              <a:ext cx="24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12076" y="5126892"/>
              <a:ext cx="857927" cy="243079"/>
            </a:xfrm>
            <a:prstGeom prst="rect">
              <a:avLst/>
            </a:prstGeom>
            <a:noFill/>
          </p:spPr>
          <p:txBody>
            <a:bodyPr wrap="none" rtlCol="0">
              <a:spAutoFit/>
            </a:bodyPr>
            <a:lstStyle/>
            <a:p>
              <a:r>
                <a:rPr lang="en-US" dirty="0" err="1" smtClean="0"/>
                <a:t>SC_Obj</a:t>
              </a:r>
              <a:endParaRPr lang="en-US" dirty="0"/>
            </a:p>
          </p:txBody>
        </p:sp>
        <p:sp>
          <p:nvSpPr>
            <p:cNvPr id="12" name="TextBox 11"/>
            <p:cNvSpPr txBox="1"/>
            <p:nvPr/>
          </p:nvSpPr>
          <p:spPr>
            <a:xfrm>
              <a:off x="1524000" y="5562600"/>
              <a:ext cx="2202847" cy="759558"/>
            </a:xfrm>
            <a:prstGeom prst="rect">
              <a:avLst/>
            </a:prstGeom>
            <a:noFill/>
          </p:spPr>
          <p:txBody>
            <a:bodyPr wrap="none" rtlCol="0">
              <a:spAutoFit/>
            </a:bodyPr>
            <a:lstStyle/>
            <a:p>
              <a:r>
                <a:rPr lang="en-US" sz="1400" dirty="0" err="1" smtClean="0"/>
                <a:t>SC_Id</a:t>
              </a:r>
              <a:r>
                <a:rPr lang="en-US" sz="1400" dirty="0" smtClean="0"/>
                <a:t> = 1</a:t>
              </a:r>
            </a:p>
            <a:p>
              <a:r>
                <a:rPr lang="en-US" sz="1400" dirty="0" err="1" smtClean="0"/>
                <a:t>SC_Name</a:t>
              </a:r>
              <a:r>
                <a:rPr lang="en-US" sz="1400" dirty="0" smtClean="0"/>
                <a:t> = </a:t>
              </a:r>
              <a:r>
                <a:rPr lang="en-US" sz="1400" dirty="0" err="1" smtClean="0"/>
                <a:t>URL_Filter</a:t>
              </a:r>
              <a:r>
                <a:rPr lang="en-US" sz="1400" dirty="0" smtClean="0"/>
                <a:t/>
              </a:r>
              <a:br>
                <a:rPr lang="en-US" sz="1400" dirty="0" smtClean="0"/>
              </a:br>
              <a:r>
                <a:rPr lang="en-US" sz="1400" dirty="0" err="1" smtClean="0"/>
                <a:t>Security_Function</a:t>
              </a:r>
              <a:r>
                <a:rPr lang="en-US" sz="1400" dirty="0" smtClean="0"/>
                <a:t> = Protect</a:t>
              </a:r>
            </a:p>
            <a:p>
              <a:r>
                <a:rPr lang="en-US" sz="1400" dirty="0" err="1"/>
                <a:t>EF_Level</a:t>
              </a:r>
              <a:r>
                <a:rPr lang="en-US" sz="1400" dirty="0"/>
                <a:t> = </a:t>
              </a:r>
              <a:r>
                <a:rPr lang="en-US" sz="1400" dirty="0" smtClean="0"/>
                <a:t>Network</a:t>
              </a:r>
            </a:p>
          </p:txBody>
        </p:sp>
      </p:grpSp>
      <p:grpSp>
        <p:nvGrpSpPr>
          <p:cNvPr id="13" name="Group 12"/>
          <p:cNvGrpSpPr/>
          <p:nvPr/>
        </p:nvGrpSpPr>
        <p:grpSpPr>
          <a:xfrm>
            <a:off x="5105400" y="1600200"/>
            <a:ext cx="2438400" cy="1676400"/>
            <a:chOff x="1447800" y="5126892"/>
            <a:chExt cx="2438400" cy="1273908"/>
          </a:xfrm>
        </p:grpSpPr>
        <p:sp>
          <p:nvSpPr>
            <p:cNvPr id="14" name="Rectangle 13"/>
            <p:cNvSpPr/>
            <p:nvPr/>
          </p:nvSpPr>
          <p:spPr>
            <a:xfrm>
              <a:off x="1447800" y="5129094"/>
              <a:ext cx="2438400" cy="12717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1447800" y="5480950"/>
              <a:ext cx="24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12076" y="5126892"/>
              <a:ext cx="857927" cy="243079"/>
            </a:xfrm>
            <a:prstGeom prst="rect">
              <a:avLst/>
            </a:prstGeom>
            <a:noFill/>
          </p:spPr>
          <p:txBody>
            <a:bodyPr wrap="none" rtlCol="0">
              <a:spAutoFit/>
            </a:bodyPr>
            <a:lstStyle/>
            <a:p>
              <a:r>
                <a:rPr lang="en-US" dirty="0" err="1" smtClean="0"/>
                <a:t>SC_Obj</a:t>
              </a:r>
              <a:endParaRPr lang="en-US" dirty="0"/>
            </a:p>
          </p:txBody>
        </p:sp>
        <p:sp>
          <p:nvSpPr>
            <p:cNvPr id="17" name="TextBox 16"/>
            <p:cNvSpPr txBox="1"/>
            <p:nvPr/>
          </p:nvSpPr>
          <p:spPr>
            <a:xfrm>
              <a:off x="1488531" y="5474321"/>
              <a:ext cx="2321469" cy="888750"/>
            </a:xfrm>
            <a:prstGeom prst="rect">
              <a:avLst/>
            </a:prstGeom>
            <a:noFill/>
          </p:spPr>
          <p:txBody>
            <a:bodyPr wrap="none" rtlCol="0">
              <a:spAutoFit/>
            </a:bodyPr>
            <a:lstStyle/>
            <a:p>
              <a:r>
                <a:rPr lang="en-US" sz="1400" dirty="0" err="1" smtClean="0"/>
                <a:t>SC_Id</a:t>
              </a:r>
              <a:r>
                <a:rPr lang="en-US" sz="1400" dirty="0" smtClean="0"/>
                <a:t> = 2</a:t>
              </a:r>
            </a:p>
            <a:p>
              <a:r>
                <a:rPr lang="en-US" sz="1400" dirty="0" err="1" smtClean="0"/>
                <a:t>SC_Name</a:t>
              </a:r>
              <a:r>
                <a:rPr lang="en-US" sz="1400" dirty="0" smtClean="0"/>
                <a:t> = </a:t>
              </a:r>
              <a:r>
                <a:rPr lang="en-US" sz="1400" dirty="0" err="1" smtClean="0"/>
                <a:t>Anomaly_Based</a:t>
              </a:r>
              <a:r>
                <a:rPr lang="en-US" sz="1400" dirty="0" smtClean="0"/>
                <a:t>_</a:t>
              </a:r>
              <a:br>
                <a:rPr lang="en-US" sz="1400" dirty="0" smtClean="0"/>
              </a:br>
              <a:r>
                <a:rPr lang="en-US" sz="1400" dirty="0" smtClean="0"/>
                <a:t>	Detection</a:t>
              </a:r>
              <a:br>
                <a:rPr lang="en-US" sz="1400" dirty="0" smtClean="0"/>
              </a:br>
              <a:r>
                <a:rPr lang="en-US" sz="1400" dirty="0" err="1" smtClean="0"/>
                <a:t>Security_Function</a:t>
              </a:r>
              <a:r>
                <a:rPr lang="en-US" sz="1400" dirty="0" smtClean="0"/>
                <a:t> = Detect</a:t>
              </a:r>
            </a:p>
            <a:p>
              <a:r>
                <a:rPr lang="en-US" sz="1400" dirty="0" err="1" smtClean="0"/>
                <a:t>EF_Level</a:t>
              </a:r>
              <a:r>
                <a:rPr lang="en-US" sz="1400" dirty="0" smtClean="0"/>
                <a:t> </a:t>
              </a:r>
              <a:r>
                <a:rPr lang="en-US" sz="1400" dirty="0"/>
                <a:t>= </a:t>
              </a:r>
              <a:r>
                <a:rPr lang="en-US" sz="1400" dirty="0" smtClean="0"/>
                <a:t>Device</a:t>
              </a:r>
            </a:p>
          </p:txBody>
        </p:sp>
      </p:grpSp>
      <p:sp>
        <p:nvSpPr>
          <p:cNvPr id="19" name="TextBox 18"/>
          <p:cNvSpPr txBox="1"/>
          <p:nvPr/>
        </p:nvSpPr>
        <p:spPr>
          <a:xfrm>
            <a:off x="533272" y="3276600"/>
            <a:ext cx="7162928" cy="3293209"/>
          </a:xfrm>
          <a:prstGeom prst="rect">
            <a:avLst/>
          </a:prstGeom>
          <a:noFill/>
        </p:spPr>
        <p:txBody>
          <a:bodyPr wrap="square" rtlCol="0">
            <a:spAutoFit/>
          </a:bodyPr>
          <a:lstStyle/>
          <a:p>
            <a:pPr marL="285750" indent="-285750">
              <a:buFont typeface="Arial" panose="020B0604020202020204" pitchFamily="34" charset="0"/>
              <a:buChar char="•"/>
            </a:pPr>
            <a:endParaRPr lang="en-US" sz="1600" b="1" u="sng" dirty="0" smtClean="0"/>
          </a:p>
          <a:p>
            <a:pPr marL="285750" indent="-285750">
              <a:buFont typeface="Arial" panose="020B0604020202020204" pitchFamily="34" charset="0"/>
              <a:buChar char="•"/>
            </a:pPr>
            <a:r>
              <a:rPr lang="en-US" sz="1600" b="1" u="sng" dirty="0" smtClean="0"/>
              <a:t>Finding Technologies:</a:t>
            </a:r>
          </a:p>
          <a:p>
            <a:pPr marL="742950" lvl="1" indent="-285750">
              <a:buFont typeface="Wingdings" panose="05000000000000000000" pitchFamily="2" charset="2"/>
              <a:buChar char="Ø"/>
            </a:pPr>
            <a:r>
              <a:rPr lang="en-US" sz="1600" dirty="0" smtClean="0"/>
              <a:t>Which technologies implement these security controls?</a:t>
            </a:r>
          </a:p>
          <a:p>
            <a:pPr marL="742950" lvl="1" indent="-285750">
              <a:buFont typeface="Wingdings" panose="05000000000000000000" pitchFamily="2" charset="2"/>
              <a:buChar char="Ø"/>
            </a:pPr>
            <a:r>
              <a:rPr lang="en-US" sz="1600" dirty="0" err="1" smtClean="0"/>
              <a:t>Technology_Implements_SC</a:t>
            </a:r>
            <a:r>
              <a:rPr lang="en-US" sz="1600" dirty="0" smtClean="0"/>
              <a:t> Entities:</a:t>
            </a:r>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r>
              <a:rPr lang="en-US" sz="1600" dirty="0" smtClean="0"/>
              <a:t>So </a:t>
            </a:r>
            <a:r>
              <a:rPr lang="en-US" sz="1600" dirty="0" err="1" smtClean="0"/>
              <a:t>Technology_Obj</a:t>
            </a:r>
            <a:r>
              <a:rPr lang="en-US" sz="1600" dirty="0" smtClean="0"/>
              <a:t>{1,2,3} have defense against </a:t>
            </a:r>
            <a:r>
              <a:rPr lang="en-US" sz="1600" dirty="0" err="1" smtClean="0"/>
              <a:t>Threat_Obj</a:t>
            </a:r>
            <a:r>
              <a:rPr lang="en-US" sz="1600" dirty="0" smtClean="0"/>
              <a:t>{1,2}.</a:t>
            </a:r>
          </a:p>
        </p:txBody>
      </p:sp>
      <p:graphicFrame>
        <p:nvGraphicFramePr>
          <p:cNvPr id="20" name="Table 19"/>
          <p:cNvGraphicFramePr>
            <a:graphicFrameLocks noGrp="1"/>
          </p:cNvGraphicFramePr>
          <p:nvPr>
            <p:extLst/>
          </p:nvPr>
        </p:nvGraphicFramePr>
        <p:xfrm>
          <a:off x="1828800" y="4450080"/>
          <a:ext cx="5090583" cy="1483360"/>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20000"/>
                    </a:ext>
                  </a:extLst>
                </a:gridCol>
                <a:gridCol w="2441188">
                  <a:extLst>
                    <a:ext uri="{9D8B030D-6E8A-4147-A177-3AD203B41FA5}">
                      <a16:colId xmlns:a16="http://schemas.microsoft.com/office/drawing/2014/main" val="20001"/>
                    </a:ext>
                  </a:extLst>
                </a:gridCol>
                <a:gridCol w="1239695">
                  <a:extLst>
                    <a:ext uri="{9D8B030D-6E8A-4147-A177-3AD203B41FA5}">
                      <a16:colId xmlns:a16="http://schemas.microsoft.com/office/drawing/2014/main" val="20002"/>
                    </a:ext>
                  </a:extLst>
                </a:gridCol>
              </a:tblGrid>
              <a:tr h="370840">
                <a:tc>
                  <a:txBody>
                    <a:bodyPr/>
                    <a:lstStyle/>
                    <a:p>
                      <a:pPr algn="ctr"/>
                      <a:r>
                        <a:rPr lang="en-US" sz="1400" dirty="0" err="1" smtClean="0"/>
                        <a:t>SC_Id</a:t>
                      </a:r>
                      <a:endParaRPr lang="en-US" sz="1400" dirty="0"/>
                    </a:p>
                  </a:txBody>
                  <a:tcPr/>
                </a:tc>
                <a:tc>
                  <a:txBody>
                    <a:bodyPr/>
                    <a:lstStyle/>
                    <a:p>
                      <a:pPr algn="ctr"/>
                      <a:r>
                        <a:rPr lang="en-US" sz="1400" dirty="0" err="1" smtClean="0"/>
                        <a:t>Technology_Id</a:t>
                      </a:r>
                      <a:endParaRPr lang="en-US" sz="1400" dirty="0"/>
                    </a:p>
                  </a:txBody>
                  <a:tcPr/>
                </a:tc>
                <a:tc>
                  <a:txBody>
                    <a:bodyPr/>
                    <a:lstStyle/>
                    <a:p>
                      <a:pPr algn="ctr"/>
                      <a:r>
                        <a:rPr lang="en-US" sz="1400" dirty="0" smtClean="0"/>
                        <a:t>Effectiveness</a:t>
                      </a:r>
                      <a:endParaRPr lang="en-US" sz="1400" dirty="0"/>
                    </a:p>
                  </a:txBody>
                  <a:tcPr/>
                </a:tc>
                <a:extLst>
                  <a:ext uri="{0D108BD9-81ED-4DB2-BD59-A6C34878D82A}">
                    <a16:rowId xmlns:a16="http://schemas.microsoft.com/office/drawing/2014/main" val="10000"/>
                  </a:ext>
                </a:extLst>
              </a:tr>
              <a:tr h="370840">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0.9</a:t>
                      </a:r>
                      <a:endParaRPr lang="en-US" sz="1400" dirty="0"/>
                    </a:p>
                  </a:txBody>
                  <a:tcPr/>
                </a:tc>
                <a:extLst>
                  <a:ext uri="{0D108BD9-81ED-4DB2-BD59-A6C34878D82A}">
                    <a16:rowId xmlns:a16="http://schemas.microsoft.com/office/drawing/2014/main" val="10001"/>
                  </a:ext>
                </a:extLst>
              </a:tr>
              <a:tr h="370840">
                <a:tc>
                  <a:txBody>
                    <a:bodyPr/>
                    <a:lstStyle/>
                    <a:p>
                      <a:pPr algn="ctr"/>
                      <a:r>
                        <a:rPr lang="en-US" sz="1400" dirty="0" smtClean="0"/>
                        <a:t>2</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0.65</a:t>
                      </a:r>
                    </a:p>
                  </a:txBody>
                  <a:tcPr/>
                </a:tc>
                <a:extLst>
                  <a:ext uri="{0D108BD9-81ED-4DB2-BD59-A6C34878D82A}">
                    <a16:rowId xmlns:a16="http://schemas.microsoft.com/office/drawing/2014/main" val="10002"/>
                  </a:ext>
                </a:extLst>
              </a:tr>
              <a:tr h="370840">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0.2</a:t>
                      </a:r>
                      <a:endParaRPr lang="en-US" sz="1400" dirty="0"/>
                    </a:p>
                  </a:txBody>
                  <a:tcPr/>
                </a:tc>
                <a:extLst>
                  <a:ext uri="{0D108BD9-81ED-4DB2-BD59-A6C34878D82A}">
                    <a16:rowId xmlns:a16="http://schemas.microsoft.com/office/drawing/2014/main" val="10003"/>
                  </a:ext>
                </a:extLst>
              </a:tr>
            </a:tbl>
          </a:graphicData>
        </a:graphic>
      </p:graphicFrame>
      <p:sp>
        <p:nvSpPr>
          <p:cNvPr id="21" name="TextBox 20"/>
          <p:cNvSpPr txBox="1"/>
          <p:nvPr/>
        </p:nvSpPr>
        <p:spPr>
          <a:xfrm>
            <a:off x="4108822" y="914400"/>
            <a:ext cx="1269899" cy="461665"/>
          </a:xfrm>
          <a:prstGeom prst="rect">
            <a:avLst/>
          </a:prstGeom>
          <a:noFill/>
        </p:spPr>
        <p:txBody>
          <a:bodyPr wrap="none" rtlCol="0">
            <a:spAutoFit/>
          </a:bodyPr>
          <a:lstStyle/>
          <a:p>
            <a:r>
              <a:rPr lang="en-US" sz="2400" b="1" i="1" u="sng" dirty="0" smtClean="0"/>
              <a:t>Example</a:t>
            </a:r>
            <a:endParaRPr lang="en-US" sz="2400" b="1" i="1" u="sng" dirty="0"/>
          </a:p>
        </p:txBody>
      </p:sp>
    </p:spTree>
    <p:extLst>
      <p:ext uri="{BB962C8B-B14F-4D97-AF65-F5344CB8AC3E}">
        <p14:creationId xmlns:p14="http://schemas.microsoft.com/office/powerpoint/2010/main" val="362647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F13DAA-1CB3-4913-BEF0-E8CDE2DCC800}" type="slidenum">
              <a:rPr lang="en-US" smtClean="0"/>
              <a:pPr/>
              <a:t>68</a:t>
            </a:fld>
            <a:endParaRPr lang="en-US" dirty="0"/>
          </a:p>
        </p:txBody>
      </p:sp>
      <p:sp>
        <p:nvSpPr>
          <p:cNvPr id="3" name="TextBox 2"/>
          <p:cNvSpPr txBox="1"/>
          <p:nvPr/>
        </p:nvSpPr>
        <p:spPr>
          <a:xfrm>
            <a:off x="1447800" y="1371600"/>
            <a:ext cx="2398221"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Technology Entities</a:t>
            </a:r>
            <a:r>
              <a:rPr lang="en-US" b="1" dirty="0" smtClean="0"/>
              <a:t> :</a:t>
            </a:r>
            <a:endParaRPr lang="en-US" b="1" u="sng" dirty="0"/>
          </a:p>
        </p:txBody>
      </p:sp>
      <p:grpSp>
        <p:nvGrpSpPr>
          <p:cNvPr id="17" name="Group 16"/>
          <p:cNvGrpSpPr/>
          <p:nvPr/>
        </p:nvGrpSpPr>
        <p:grpSpPr>
          <a:xfrm>
            <a:off x="1600201" y="1828801"/>
            <a:ext cx="3352799" cy="1768414"/>
            <a:chOff x="1600201" y="3505200"/>
            <a:chExt cx="3352799" cy="1937300"/>
          </a:xfrm>
        </p:grpSpPr>
        <p:sp>
          <p:nvSpPr>
            <p:cNvPr id="6" name="TextBox 5"/>
            <p:cNvSpPr txBox="1"/>
            <p:nvPr/>
          </p:nvSpPr>
          <p:spPr>
            <a:xfrm>
              <a:off x="2404401" y="3505200"/>
              <a:ext cx="1862799" cy="369332"/>
            </a:xfrm>
            <a:prstGeom prst="rect">
              <a:avLst/>
            </a:prstGeom>
            <a:noFill/>
          </p:spPr>
          <p:txBody>
            <a:bodyPr wrap="square" rtlCol="0">
              <a:spAutoFit/>
            </a:bodyPr>
            <a:lstStyle/>
            <a:p>
              <a:r>
                <a:rPr lang="en-US" dirty="0" err="1" smtClean="0"/>
                <a:t>Technology_Obj</a:t>
              </a:r>
              <a:endParaRPr lang="en-US" dirty="0"/>
            </a:p>
          </p:txBody>
        </p:sp>
        <p:grpSp>
          <p:nvGrpSpPr>
            <p:cNvPr id="5" name="Group 4"/>
            <p:cNvGrpSpPr/>
            <p:nvPr/>
          </p:nvGrpSpPr>
          <p:grpSpPr>
            <a:xfrm>
              <a:off x="1600201" y="3505200"/>
              <a:ext cx="3352799" cy="1828800"/>
              <a:chOff x="1600200" y="5410200"/>
              <a:chExt cx="1371600" cy="1295400"/>
            </a:xfrm>
          </p:grpSpPr>
          <p:sp>
            <p:nvSpPr>
              <p:cNvPr id="8" name="Rectangle 7"/>
              <p:cNvSpPr/>
              <p:nvPr/>
            </p:nvSpPr>
            <p:spPr>
              <a:xfrm>
                <a:off x="1600200" y="5410200"/>
                <a:ext cx="1371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600200" y="5656943"/>
                <a:ext cx="1371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752600" y="3859649"/>
              <a:ext cx="3103153" cy="1582851"/>
            </a:xfrm>
            <a:prstGeom prst="rect">
              <a:avLst/>
            </a:prstGeom>
            <a:noFill/>
          </p:spPr>
          <p:txBody>
            <a:bodyPr wrap="square" rtlCol="0">
              <a:spAutoFit/>
            </a:bodyPr>
            <a:lstStyle/>
            <a:p>
              <a:r>
                <a:rPr lang="en-US" sz="1400" dirty="0" err="1" smtClean="0"/>
                <a:t>Technology_Id</a:t>
              </a:r>
              <a:r>
                <a:rPr lang="en-US" sz="1400" dirty="0" smtClean="0"/>
                <a:t> = 2</a:t>
              </a:r>
            </a:p>
            <a:p>
              <a:r>
                <a:rPr lang="en-US" sz="1400" dirty="0" err="1" smtClean="0"/>
                <a:t>Technology_Name</a:t>
              </a:r>
              <a:r>
                <a:rPr lang="en-US" sz="1400" dirty="0" smtClean="0"/>
                <a:t> = Websense Web 		               Filter &amp; Security</a:t>
              </a:r>
            </a:p>
            <a:p>
              <a:r>
                <a:rPr lang="en-US" sz="1400" dirty="0" err="1" smtClean="0"/>
                <a:t>Security_Function</a:t>
              </a:r>
              <a:r>
                <a:rPr lang="en-US" sz="1400" dirty="0" smtClean="0"/>
                <a:t> </a:t>
              </a:r>
              <a:r>
                <a:rPr lang="en-US" sz="1400" dirty="0"/>
                <a:t>= </a:t>
              </a:r>
              <a:r>
                <a:rPr lang="en-US" sz="1400" dirty="0" smtClean="0"/>
                <a:t>Protect</a:t>
              </a:r>
            </a:p>
            <a:p>
              <a:r>
                <a:rPr lang="en-US" sz="1400" dirty="0" err="1"/>
                <a:t>EF_Level</a:t>
              </a:r>
              <a:r>
                <a:rPr lang="en-US" sz="1400" dirty="0"/>
                <a:t> = </a:t>
              </a:r>
              <a:r>
                <a:rPr lang="en-US" sz="1400" dirty="0" smtClean="0"/>
                <a:t>Network</a:t>
              </a:r>
              <a:br>
                <a:rPr lang="en-US" sz="1400" dirty="0" smtClean="0"/>
              </a:br>
              <a:r>
                <a:rPr lang="en-US" sz="1400" dirty="0" smtClean="0"/>
                <a:t>Cost = 700</a:t>
              </a:r>
            </a:p>
          </p:txBody>
        </p:sp>
      </p:grpSp>
      <p:grpSp>
        <p:nvGrpSpPr>
          <p:cNvPr id="18" name="Group 17"/>
          <p:cNvGrpSpPr/>
          <p:nvPr/>
        </p:nvGrpSpPr>
        <p:grpSpPr>
          <a:xfrm>
            <a:off x="5181601" y="1828800"/>
            <a:ext cx="3352799" cy="1794293"/>
            <a:chOff x="1600201" y="3505200"/>
            <a:chExt cx="3352799" cy="1937300"/>
          </a:xfrm>
        </p:grpSpPr>
        <p:sp>
          <p:nvSpPr>
            <p:cNvPr id="19" name="TextBox 18"/>
            <p:cNvSpPr txBox="1"/>
            <p:nvPr/>
          </p:nvSpPr>
          <p:spPr>
            <a:xfrm>
              <a:off x="2404401" y="3505200"/>
              <a:ext cx="1862799" cy="369332"/>
            </a:xfrm>
            <a:prstGeom prst="rect">
              <a:avLst/>
            </a:prstGeom>
            <a:noFill/>
          </p:spPr>
          <p:txBody>
            <a:bodyPr wrap="square" rtlCol="0">
              <a:spAutoFit/>
            </a:bodyPr>
            <a:lstStyle/>
            <a:p>
              <a:r>
                <a:rPr lang="en-US" dirty="0" err="1" smtClean="0"/>
                <a:t>Technology_Obj</a:t>
              </a:r>
              <a:endParaRPr lang="en-US" dirty="0"/>
            </a:p>
          </p:txBody>
        </p:sp>
        <p:grpSp>
          <p:nvGrpSpPr>
            <p:cNvPr id="20" name="Group 19"/>
            <p:cNvGrpSpPr/>
            <p:nvPr/>
          </p:nvGrpSpPr>
          <p:grpSpPr>
            <a:xfrm>
              <a:off x="1600201" y="3505200"/>
              <a:ext cx="3352799" cy="1828800"/>
              <a:chOff x="1600200" y="5410200"/>
              <a:chExt cx="1371600" cy="1295400"/>
            </a:xfrm>
          </p:grpSpPr>
          <p:sp>
            <p:nvSpPr>
              <p:cNvPr id="22" name="Rectangle 21"/>
              <p:cNvSpPr/>
              <p:nvPr/>
            </p:nvSpPr>
            <p:spPr>
              <a:xfrm>
                <a:off x="1600200" y="5410200"/>
                <a:ext cx="1371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600200" y="5656943"/>
                <a:ext cx="1371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752600" y="3859649"/>
              <a:ext cx="3103153" cy="1582851"/>
            </a:xfrm>
            <a:prstGeom prst="rect">
              <a:avLst/>
            </a:prstGeom>
            <a:noFill/>
          </p:spPr>
          <p:txBody>
            <a:bodyPr wrap="square" rtlCol="0">
              <a:spAutoFit/>
            </a:bodyPr>
            <a:lstStyle/>
            <a:p>
              <a:r>
                <a:rPr lang="en-US" sz="1400" dirty="0" err="1" smtClean="0"/>
                <a:t>Technology_Id</a:t>
              </a:r>
              <a:r>
                <a:rPr lang="en-US" sz="1400" dirty="0" smtClean="0"/>
                <a:t> = 1</a:t>
              </a:r>
            </a:p>
            <a:p>
              <a:r>
                <a:rPr lang="en-US" sz="1400" dirty="0" err="1" smtClean="0"/>
                <a:t>Technology_Name</a:t>
              </a:r>
              <a:r>
                <a:rPr lang="en-US" sz="1400" dirty="0" smtClean="0"/>
                <a:t> = </a:t>
              </a:r>
              <a:r>
                <a:rPr lang="en-US" sz="1400" dirty="0" err="1" smtClean="0"/>
                <a:t>AlienVault</a:t>
              </a:r>
              <a:r>
                <a:rPr lang="en-US" sz="1400" dirty="0" smtClean="0"/>
                <a:t> Unified </a:t>
              </a:r>
              <a:r>
                <a:rPr lang="en-US" sz="1400" dirty="0"/>
                <a:t/>
              </a:r>
              <a:br>
                <a:rPr lang="en-US" sz="1400" dirty="0"/>
              </a:br>
              <a:r>
                <a:rPr lang="en-US" sz="1400" dirty="0" smtClean="0"/>
                <a:t>	               Security Mgmt.</a:t>
              </a:r>
              <a:br>
                <a:rPr lang="en-US" sz="1400" dirty="0" smtClean="0"/>
              </a:br>
              <a:r>
                <a:rPr lang="en-US" sz="1400" dirty="0" err="1" smtClean="0"/>
                <a:t>Security_Function</a:t>
              </a:r>
              <a:r>
                <a:rPr lang="en-US" sz="1400" dirty="0" smtClean="0"/>
                <a:t> </a:t>
              </a:r>
              <a:r>
                <a:rPr lang="en-US" sz="1400" dirty="0"/>
                <a:t>= </a:t>
              </a:r>
              <a:r>
                <a:rPr lang="en-US" sz="1400" dirty="0" smtClean="0"/>
                <a:t>Detect</a:t>
              </a:r>
              <a:r>
                <a:rPr lang="en-US" sz="1400" dirty="0"/>
                <a:t/>
              </a:r>
              <a:br>
                <a:rPr lang="en-US" sz="1400" dirty="0"/>
              </a:br>
              <a:r>
                <a:rPr lang="en-US" sz="1400" dirty="0" err="1" smtClean="0"/>
                <a:t>EF_Level</a:t>
              </a:r>
              <a:r>
                <a:rPr lang="en-US" sz="1400" dirty="0" smtClean="0"/>
                <a:t> = Device</a:t>
              </a:r>
            </a:p>
            <a:p>
              <a:r>
                <a:rPr lang="en-US" sz="1400" dirty="0"/>
                <a:t>Cost = </a:t>
              </a:r>
              <a:r>
                <a:rPr lang="en-US" sz="1400" dirty="0" smtClean="0"/>
                <a:t>1000</a:t>
              </a:r>
            </a:p>
          </p:txBody>
        </p:sp>
      </p:grpSp>
      <p:sp>
        <p:nvSpPr>
          <p:cNvPr id="24" name="TextBox 23"/>
          <p:cNvSpPr txBox="1"/>
          <p:nvPr/>
        </p:nvSpPr>
        <p:spPr>
          <a:xfrm>
            <a:off x="457200" y="3505200"/>
            <a:ext cx="8534400" cy="3231654"/>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t>Input to </a:t>
            </a:r>
            <a:r>
              <a:rPr lang="en-US" b="1" u="sng" dirty="0" err="1" smtClean="0"/>
              <a:t>CyberARM</a:t>
            </a:r>
            <a:r>
              <a:rPr lang="en-US" b="1" u="sng" dirty="0" smtClean="0"/>
              <a:t> :-</a:t>
            </a:r>
            <a:endParaRPr lang="en-US" b="1" u="sng" dirty="0"/>
          </a:p>
          <a:p>
            <a:pPr marL="742950" lvl="1" indent="-285750">
              <a:buFont typeface="Wingdings" panose="05000000000000000000" pitchFamily="2" charset="2"/>
              <a:buChar char="Ø"/>
            </a:pPr>
            <a:r>
              <a:rPr lang="en-US" sz="1600" dirty="0" smtClean="0"/>
              <a:t>Now we have a list like this</a:t>
            </a:r>
            <a:r>
              <a:rPr lang="en-US" dirty="0" smtClean="0"/>
              <a:t>:</a:t>
            </a:r>
          </a:p>
          <a:p>
            <a:pPr lvl="2"/>
            <a:endParaRPr lang="en-US" dirty="0" smtClean="0"/>
          </a:p>
          <a:p>
            <a:pPr lvl="2"/>
            <a:endParaRPr lang="en-US" dirty="0"/>
          </a:p>
          <a:p>
            <a:pPr lvl="2"/>
            <a:endParaRPr lang="en-US" dirty="0" smtClean="0"/>
          </a:p>
          <a:p>
            <a:pPr lvl="2"/>
            <a:endParaRPr lang="en-US" dirty="0" smtClean="0"/>
          </a:p>
          <a:p>
            <a:pPr marL="742950" lvl="1"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r>
              <a:rPr lang="en-US" sz="1600" dirty="0" smtClean="0"/>
              <a:t>From </a:t>
            </a:r>
            <a:r>
              <a:rPr lang="en-US" sz="1600" dirty="0" err="1" smtClean="0"/>
              <a:t>Technology_obj</a:t>
            </a:r>
            <a:r>
              <a:rPr lang="en-US" sz="1600" dirty="0" smtClean="0"/>
              <a:t>{1,2,3}, our </a:t>
            </a:r>
            <a:r>
              <a:rPr lang="en-US" sz="1600" dirty="0" err="1" smtClean="0"/>
              <a:t>CyberARM</a:t>
            </a:r>
            <a:r>
              <a:rPr lang="en-US" sz="1600" dirty="0" smtClean="0"/>
              <a:t> will choose set of technologies that will minimize risk for our given asset within a given budget.</a:t>
            </a:r>
          </a:p>
          <a:p>
            <a:pPr lvl="1"/>
            <a:r>
              <a:rPr lang="en-US" sz="1600" dirty="0" smtClean="0"/>
              <a:t>  </a:t>
            </a:r>
          </a:p>
          <a:p>
            <a:pPr marL="742950" lvl="1" indent="-285750">
              <a:buFont typeface="Wingdings" panose="05000000000000000000" pitchFamily="2" charset="2"/>
              <a:buChar char="Ø"/>
            </a:pPr>
            <a:r>
              <a:rPr lang="en-US" sz="1600" dirty="0" smtClean="0"/>
              <a:t>Optimized CDM is the subset of CDM. It will only contain “SC” entities that have been implemented by these “Technology” entities.</a:t>
            </a:r>
          </a:p>
        </p:txBody>
      </p:sp>
      <p:graphicFrame>
        <p:nvGraphicFramePr>
          <p:cNvPr id="25" name="Table 24"/>
          <p:cNvGraphicFramePr>
            <a:graphicFrameLocks noGrp="1"/>
          </p:cNvGraphicFramePr>
          <p:nvPr>
            <p:extLst/>
          </p:nvPr>
        </p:nvGraphicFramePr>
        <p:xfrm>
          <a:off x="228599" y="4191000"/>
          <a:ext cx="8839200" cy="1036320"/>
        </p:xfrm>
        <a:graphic>
          <a:graphicData uri="http://schemas.openxmlformats.org/drawingml/2006/table">
            <a:tbl>
              <a:tblPr firstRow="1" bandRow="1">
                <a:tableStyleId>{5C22544A-7EE6-4342-B048-85BDC9FD1C3A}</a:tableStyleId>
              </a:tblPr>
              <a:tblGrid>
                <a:gridCol w="725030">
                  <a:extLst>
                    <a:ext uri="{9D8B030D-6E8A-4147-A177-3AD203B41FA5}">
                      <a16:colId xmlns:a16="http://schemas.microsoft.com/office/drawing/2014/main" val="20000"/>
                    </a:ext>
                  </a:extLst>
                </a:gridCol>
                <a:gridCol w="886144">
                  <a:extLst>
                    <a:ext uri="{9D8B030D-6E8A-4147-A177-3AD203B41FA5}">
                      <a16:colId xmlns:a16="http://schemas.microsoft.com/office/drawing/2014/main" val="20001"/>
                    </a:ext>
                  </a:extLst>
                </a:gridCol>
                <a:gridCol w="1127821">
                  <a:extLst>
                    <a:ext uri="{9D8B030D-6E8A-4147-A177-3AD203B41FA5}">
                      <a16:colId xmlns:a16="http://schemas.microsoft.com/office/drawing/2014/main" val="20002"/>
                    </a:ext>
                  </a:extLst>
                </a:gridCol>
                <a:gridCol w="483352">
                  <a:extLst>
                    <a:ext uri="{9D8B030D-6E8A-4147-A177-3AD203B41FA5}">
                      <a16:colId xmlns:a16="http://schemas.microsoft.com/office/drawing/2014/main" val="20003"/>
                    </a:ext>
                  </a:extLst>
                </a:gridCol>
                <a:gridCol w="1125193">
                  <a:extLst>
                    <a:ext uri="{9D8B030D-6E8A-4147-A177-3AD203B41FA5}">
                      <a16:colId xmlns:a16="http://schemas.microsoft.com/office/drawing/2014/main" val="20004"/>
                    </a:ext>
                  </a:extLst>
                </a:gridCol>
                <a:gridCol w="1003279">
                  <a:extLst>
                    <a:ext uri="{9D8B030D-6E8A-4147-A177-3AD203B41FA5}">
                      <a16:colId xmlns:a16="http://schemas.microsoft.com/office/drawing/2014/main" val="20005"/>
                    </a:ext>
                  </a:extLst>
                </a:gridCol>
                <a:gridCol w="919671">
                  <a:extLst>
                    <a:ext uri="{9D8B030D-6E8A-4147-A177-3AD203B41FA5}">
                      <a16:colId xmlns:a16="http://schemas.microsoft.com/office/drawing/2014/main" val="20006"/>
                    </a:ext>
                  </a:extLst>
                </a:gridCol>
                <a:gridCol w="1140906">
                  <a:extLst>
                    <a:ext uri="{9D8B030D-6E8A-4147-A177-3AD203B41FA5}">
                      <a16:colId xmlns:a16="http://schemas.microsoft.com/office/drawing/2014/main" val="20007"/>
                    </a:ext>
                  </a:extLst>
                </a:gridCol>
                <a:gridCol w="894405">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451143">
                <a:tc>
                  <a:txBody>
                    <a:bodyPr/>
                    <a:lstStyle/>
                    <a:p>
                      <a:pPr algn="ctr"/>
                      <a:r>
                        <a:rPr lang="en-US" sz="1400" dirty="0" err="1" smtClean="0"/>
                        <a:t>Threat_Id</a:t>
                      </a:r>
                      <a:endParaRPr lang="en-US" sz="1400" dirty="0"/>
                    </a:p>
                  </a:txBody>
                  <a:tcPr/>
                </a:tc>
                <a:tc>
                  <a:txBody>
                    <a:bodyPr/>
                    <a:lstStyle/>
                    <a:p>
                      <a:pPr algn="ctr"/>
                      <a:r>
                        <a:rPr lang="en-US" sz="1400" dirty="0" smtClean="0"/>
                        <a:t>Threat</a:t>
                      </a:r>
                      <a:endParaRPr lang="en-US" sz="1400" dirty="0"/>
                    </a:p>
                  </a:txBody>
                  <a:tcPr/>
                </a:tc>
                <a:tc>
                  <a:txBody>
                    <a:bodyPr/>
                    <a:lstStyle/>
                    <a:p>
                      <a:pPr algn="ctr"/>
                      <a:r>
                        <a:rPr lang="en-US" sz="1400" dirty="0" smtClean="0"/>
                        <a:t>Technique</a:t>
                      </a:r>
                      <a:endParaRPr lang="en-US" sz="1400" dirty="0"/>
                    </a:p>
                  </a:txBody>
                  <a:tcPr/>
                </a:tc>
                <a:tc>
                  <a:txBody>
                    <a:bodyPr/>
                    <a:lstStyle/>
                    <a:p>
                      <a:pPr algn="ctr"/>
                      <a:r>
                        <a:rPr lang="en-US" sz="1400" dirty="0" smtClean="0"/>
                        <a:t>SC_</a:t>
                      </a:r>
                      <a:br>
                        <a:rPr lang="en-US" sz="1400" dirty="0" smtClean="0"/>
                      </a:br>
                      <a:r>
                        <a:rPr lang="en-US" sz="1400" dirty="0" smtClean="0"/>
                        <a:t>Id</a:t>
                      </a:r>
                      <a:endParaRPr lang="en-US" sz="1400" dirty="0"/>
                    </a:p>
                  </a:txBody>
                  <a:tcPr/>
                </a:tc>
                <a:tc>
                  <a:txBody>
                    <a:bodyPr/>
                    <a:lstStyle/>
                    <a:p>
                      <a:pPr algn="ctr"/>
                      <a:r>
                        <a:rPr lang="en-US" sz="1400" dirty="0" err="1" smtClean="0"/>
                        <a:t>Technology_Id</a:t>
                      </a:r>
                      <a:endParaRPr lang="en-US" sz="1400" dirty="0"/>
                    </a:p>
                  </a:txBody>
                  <a:tcPr/>
                </a:tc>
                <a:tc>
                  <a:txBody>
                    <a:bodyPr/>
                    <a:lstStyle/>
                    <a:p>
                      <a:pPr algn="ctr"/>
                      <a:r>
                        <a:rPr lang="en-US" sz="1400" dirty="0" smtClean="0"/>
                        <a:t>Security_</a:t>
                      </a:r>
                      <a:br>
                        <a:rPr lang="en-US" sz="1400" dirty="0" smtClean="0"/>
                      </a:br>
                      <a:r>
                        <a:rPr lang="en-US" sz="1400" dirty="0" smtClean="0"/>
                        <a:t>Function</a:t>
                      </a:r>
                      <a:endParaRPr lang="en-US" sz="1400" dirty="0"/>
                    </a:p>
                  </a:txBody>
                  <a:tcPr/>
                </a:tc>
                <a:tc>
                  <a:txBody>
                    <a:bodyPr/>
                    <a:lstStyle/>
                    <a:p>
                      <a:pPr algn="ctr"/>
                      <a:r>
                        <a:rPr lang="en-US" sz="1400" dirty="0" err="1" smtClean="0"/>
                        <a:t>EF_Level</a:t>
                      </a:r>
                      <a:endParaRPr lang="en-US" sz="1400" dirty="0"/>
                    </a:p>
                  </a:txBody>
                  <a:tcPr/>
                </a:tc>
                <a:tc>
                  <a:txBody>
                    <a:bodyPr/>
                    <a:lstStyle/>
                    <a:p>
                      <a:pPr algn="ctr"/>
                      <a:r>
                        <a:rPr lang="en-US" sz="1400" dirty="0" smtClean="0"/>
                        <a:t>KC Phase</a:t>
                      </a:r>
                      <a:endParaRPr lang="en-US" sz="1400" dirty="0"/>
                    </a:p>
                  </a:txBody>
                  <a:tcPr/>
                </a:tc>
                <a:tc>
                  <a:txBody>
                    <a:bodyPr/>
                    <a:lstStyle/>
                    <a:p>
                      <a:pPr algn="ctr"/>
                      <a:r>
                        <a:rPr lang="en-US" sz="1400" dirty="0" smtClean="0"/>
                        <a:t>Effectiveness</a:t>
                      </a:r>
                      <a:endParaRPr lang="en-US" sz="1400" dirty="0"/>
                    </a:p>
                  </a:txBody>
                  <a:tcPr/>
                </a:tc>
                <a:tc>
                  <a:txBody>
                    <a:bodyPr/>
                    <a:lstStyle/>
                    <a:p>
                      <a:pPr algn="ctr"/>
                      <a:r>
                        <a:rPr lang="en-US" sz="1400" dirty="0" smtClean="0"/>
                        <a:t>Cost</a:t>
                      </a:r>
                      <a:endParaRPr lang="en-US" sz="1400" dirty="0"/>
                    </a:p>
                  </a:txBody>
                  <a:tcPr/>
                </a:tc>
                <a:extLst>
                  <a:ext uri="{0D108BD9-81ED-4DB2-BD59-A6C34878D82A}">
                    <a16:rowId xmlns:a16="http://schemas.microsoft.com/office/drawing/2014/main" val="10000"/>
                  </a:ext>
                </a:extLst>
              </a:tr>
              <a:tr h="451143">
                <a:tc>
                  <a:txBody>
                    <a:bodyPr/>
                    <a:lstStyle/>
                    <a:p>
                      <a:pPr algn="ctr"/>
                      <a:r>
                        <a:rPr lang="en-US" sz="1400" dirty="0" smtClean="0"/>
                        <a:t>1</a:t>
                      </a:r>
                      <a:endParaRPr lang="en-US" sz="1400" dirty="0"/>
                    </a:p>
                  </a:txBody>
                  <a:tcPr/>
                </a:tc>
                <a:tc>
                  <a:txBody>
                    <a:bodyPr/>
                    <a:lstStyle/>
                    <a:p>
                      <a:pPr algn="ctr"/>
                      <a:r>
                        <a:rPr lang="en-US" sz="1400" dirty="0" smtClean="0"/>
                        <a:t>Social_</a:t>
                      </a:r>
                      <a:br>
                        <a:rPr lang="en-US" sz="1400" dirty="0" smtClean="0"/>
                      </a:br>
                      <a:r>
                        <a:rPr lang="en-US" sz="1400" dirty="0" err="1" smtClean="0"/>
                        <a:t>Eng</a:t>
                      </a:r>
                      <a:endParaRPr lang="en-US" sz="1400" dirty="0"/>
                    </a:p>
                  </a:txBody>
                  <a:tcPr/>
                </a:tc>
                <a:tc>
                  <a:txBody>
                    <a:bodyPr/>
                    <a:lstStyle/>
                    <a:p>
                      <a:r>
                        <a:rPr lang="en-US" sz="1400" dirty="0" smtClean="0"/>
                        <a:t>E-mail</a:t>
                      </a:r>
                      <a:br>
                        <a:rPr lang="en-US" sz="1400" dirty="0" smtClean="0"/>
                      </a:br>
                      <a:r>
                        <a:rPr lang="en-US" sz="1400" dirty="0" smtClean="0"/>
                        <a:t>Attachment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Protect</a:t>
                      </a:r>
                      <a:endParaRPr lang="en-US" sz="1400" dirty="0"/>
                    </a:p>
                  </a:txBody>
                  <a:tcPr/>
                </a:tc>
                <a:tc>
                  <a:txBody>
                    <a:bodyPr/>
                    <a:lstStyle/>
                    <a:p>
                      <a:pPr algn="ctr"/>
                      <a:r>
                        <a:rPr lang="en-US" sz="1400" dirty="0" smtClean="0"/>
                        <a:t>Network</a:t>
                      </a:r>
                      <a:endParaRPr lang="en-US" sz="1400" dirty="0"/>
                    </a:p>
                  </a:txBody>
                  <a:tcPr/>
                </a:tc>
                <a:tc>
                  <a:txBody>
                    <a:bodyPr/>
                    <a:lstStyle/>
                    <a:p>
                      <a:pPr algn="ctr"/>
                      <a:r>
                        <a:rPr lang="en-US" sz="1400" dirty="0" err="1" smtClean="0"/>
                        <a:t>Weaponize</a:t>
                      </a:r>
                      <a:endParaRPr lang="en-US" sz="1400" dirty="0"/>
                    </a:p>
                  </a:txBody>
                  <a:tcPr/>
                </a:tc>
                <a:tc>
                  <a:txBody>
                    <a:bodyPr/>
                    <a:lstStyle/>
                    <a:p>
                      <a:pPr algn="ctr"/>
                      <a:r>
                        <a:rPr lang="en-US" sz="1400" dirty="0" smtClean="0"/>
                        <a:t>.65</a:t>
                      </a:r>
                      <a:endParaRPr lang="en-US" sz="1400" dirty="0"/>
                    </a:p>
                  </a:txBody>
                  <a:tcPr/>
                </a:tc>
                <a:tc>
                  <a:txBody>
                    <a:bodyPr/>
                    <a:lstStyle/>
                    <a:p>
                      <a:pPr algn="ctr"/>
                      <a:r>
                        <a:rPr lang="en-US" sz="1400" dirty="0" smtClean="0"/>
                        <a:t>700</a:t>
                      </a:r>
                      <a:endParaRPr lang="en-US" sz="1400" dirty="0"/>
                    </a:p>
                  </a:txBody>
                  <a:tcPr/>
                </a:tc>
                <a:extLst>
                  <a:ext uri="{0D108BD9-81ED-4DB2-BD59-A6C34878D82A}">
                    <a16:rowId xmlns:a16="http://schemas.microsoft.com/office/drawing/2014/main" val="10001"/>
                  </a:ext>
                </a:extLst>
              </a:tr>
            </a:tbl>
          </a:graphicData>
        </a:graphic>
      </p:graphicFrame>
      <p:sp>
        <p:nvSpPr>
          <p:cNvPr id="26" name="TextBox 25"/>
          <p:cNvSpPr txBox="1"/>
          <p:nvPr/>
        </p:nvSpPr>
        <p:spPr>
          <a:xfrm>
            <a:off x="4108822" y="990600"/>
            <a:ext cx="1269899" cy="461665"/>
          </a:xfrm>
          <a:prstGeom prst="rect">
            <a:avLst/>
          </a:prstGeom>
          <a:noFill/>
        </p:spPr>
        <p:txBody>
          <a:bodyPr wrap="none" rtlCol="0">
            <a:spAutoFit/>
          </a:bodyPr>
          <a:lstStyle/>
          <a:p>
            <a:r>
              <a:rPr lang="en-US" sz="2400" b="1" i="1" u="sng" dirty="0" smtClean="0"/>
              <a:t>Example</a:t>
            </a:r>
            <a:endParaRPr lang="en-US" sz="2400" b="1" i="1" u="sng" dirty="0"/>
          </a:p>
        </p:txBody>
      </p:sp>
    </p:spTree>
    <p:extLst>
      <p:ext uri="{BB962C8B-B14F-4D97-AF65-F5344CB8AC3E}">
        <p14:creationId xmlns:p14="http://schemas.microsoft.com/office/powerpoint/2010/main" val="361315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Proactive Connection Blocking based on Cyber Threat Intelligence</a:t>
            </a:r>
          </a:p>
        </p:txBody>
      </p:sp>
      <p:sp>
        <p:nvSpPr>
          <p:cNvPr id="3" name="Subtitle 2"/>
          <p:cNvSpPr>
            <a:spLocks noGrp="1"/>
          </p:cNvSpPr>
          <p:nvPr>
            <p:ph type="subTitle" idx="1"/>
          </p:nvPr>
        </p:nvSpPr>
        <p:spPr>
          <a:xfrm>
            <a:off x="1371600" y="4419600"/>
            <a:ext cx="6400800" cy="1752600"/>
          </a:xfrm>
        </p:spPr>
        <p:txBody>
          <a:bodyPr>
            <a:normAutofit fontScale="85000" lnSpcReduction="20000"/>
          </a:bodyPr>
          <a:lstStyle/>
          <a:p>
            <a:r>
              <a:rPr lang="en-US" dirty="0" smtClean="0"/>
              <a:t>By</a:t>
            </a:r>
            <a:r>
              <a:rPr lang="en-US" dirty="0"/>
              <a:t>: </a:t>
            </a:r>
            <a:r>
              <a:rPr lang="en-US" dirty="0" err="1" smtClean="0"/>
              <a:t>Amirreza</a:t>
            </a:r>
            <a:r>
              <a:rPr lang="en-US" dirty="0" smtClean="0"/>
              <a:t> </a:t>
            </a:r>
            <a:r>
              <a:rPr lang="en-US" dirty="0" err="1" smtClean="0"/>
              <a:t>Niakanlahiji</a:t>
            </a:r>
            <a:endParaRPr lang="en-US" dirty="0" smtClean="0"/>
          </a:p>
          <a:p>
            <a:r>
              <a:rPr lang="en-US" dirty="0" smtClean="0"/>
              <a:t>Mir </a:t>
            </a:r>
            <a:r>
              <a:rPr lang="en-US" dirty="0" err="1" smtClean="0"/>
              <a:t>Mehedi</a:t>
            </a:r>
            <a:r>
              <a:rPr lang="en-US" dirty="0" smtClean="0"/>
              <a:t> </a:t>
            </a:r>
            <a:r>
              <a:rPr lang="en-US" dirty="0" err="1" smtClean="0"/>
              <a:t>Pritom</a:t>
            </a:r>
            <a:endParaRPr lang="en-US" dirty="0" smtClean="0"/>
          </a:p>
          <a:p>
            <a:r>
              <a:rPr lang="en-US" dirty="0" smtClean="0"/>
              <a:t>Bill Chu</a:t>
            </a:r>
          </a:p>
          <a:p>
            <a:r>
              <a:rPr lang="en-US" dirty="0" err="1" smtClean="0"/>
              <a:t>Ehab</a:t>
            </a:r>
            <a:r>
              <a:rPr lang="en-US" dirty="0" smtClean="0"/>
              <a:t> Al-</a:t>
            </a:r>
            <a:r>
              <a:rPr lang="en-US" dirty="0" err="1" smtClean="0"/>
              <a:t>Shaer</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69</a:t>
            </a:fld>
            <a:endParaRPr lang="en-US" dirty="0"/>
          </a:p>
        </p:txBody>
      </p:sp>
    </p:spTree>
    <p:extLst>
      <p:ext uri="{BB962C8B-B14F-4D97-AF65-F5344CB8AC3E}">
        <p14:creationId xmlns:p14="http://schemas.microsoft.com/office/powerpoint/2010/main" val="116740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F13DAA-1CB3-4913-BEF0-E8CDE2DCC800}" type="slidenum">
              <a:rPr lang="en-US" smtClean="0"/>
              <a:pPr/>
              <a:t>7</a:t>
            </a:fld>
            <a:endParaRPr lang="en-US" dirty="0"/>
          </a:p>
        </p:txBody>
      </p:sp>
      <p:sp>
        <p:nvSpPr>
          <p:cNvPr id="6" name="Subtitle 2"/>
          <p:cNvSpPr txBox="1">
            <a:spLocks/>
          </p:cNvSpPr>
          <p:nvPr/>
        </p:nvSpPr>
        <p:spPr>
          <a:xfrm>
            <a:off x="1295926" y="3505200"/>
            <a:ext cx="6629400" cy="2286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accent3">
                  <a:lumMod val="50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Title 4"/>
          <p:cNvSpPr>
            <a:spLocks noGrp="1"/>
          </p:cNvSpPr>
          <p:nvPr>
            <p:ph type="ctrTitle"/>
          </p:nvPr>
        </p:nvSpPr>
        <p:spPr>
          <a:xfrm>
            <a:off x="685800" y="2809000"/>
            <a:ext cx="7772400" cy="2289175"/>
          </a:xfrm>
        </p:spPr>
        <p:txBody>
          <a:bodyPr/>
          <a:lstStyle/>
          <a:p>
            <a:r>
              <a:rPr lang="en-US" sz="3600" dirty="0" smtClean="0"/>
              <a:t>Academic-Industry-Government Consortium for Advancing Cybersecurity Intelligence, Resiliency and Management</a:t>
            </a:r>
            <a:r>
              <a:rPr lang="en-US" dirty="0" smtClean="0"/>
              <a:t/>
            </a:r>
            <a:br>
              <a:rPr lang="en-US" dirty="0" smtClean="0"/>
            </a:br>
            <a:endParaRPr lang="en-US" dirty="0"/>
          </a:p>
        </p:txBody>
      </p:sp>
      <p:sp>
        <p:nvSpPr>
          <p:cNvPr id="7" name="TextBox 6"/>
          <p:cNvSpPr txBox="1"/>
          <p:nvPr/>
        </p:nvSpPr>
        <p:spPr>
          <a:xfrm>
            <a:off x="1524000" y="5124271"/>
            <a:ext cx="6660670" cy="830997"/>
          </a:xfrm>
          <a:prstGeom prst="rect">
            <a:avLst/>
          </a:prstGeom>
          <a:noFill/>
        </p:spPr>
        <p:txBody>
          <a:bodyPr wrap="none" rtlCol="0">
            <a:spAutoFit/>
          </a:bodyPr>
          <a:lstStyle/>
          <a:p>
            <a:r>
              <a:rPr lang="en-US" sz="2400" b="1" dirty="0" smtClean="0">
                <a:solidFill>
                  <a:schemeClr val="accent3">
                    <a:lumMod val="50000"/>
                  </a:schemeClr>
                </a:solidFill>
              </a:rPr>
              <a:t>Information Slides to Encourage Your Organization </a:t>
            </a:r>
          </a:p>
          <a:p>
            <a:pPr algn="ctr"/>
            <a:r>
              <a:rPr lang="en-US" sz="2400" b="1" dirty="0" smtClean="0">
                <a:solidFill>
                  <a:schemeClr val="accent3">
                    <a:lumMod val="50000"/>
                  </a:schemeClr>
                </a:solidFill>
              </a:rPr>
              <a:t>to Join Us in CCAA</a:t>
            </a:r>
            <a:endParaRPr lang="en-US" sz="2400" b="1" dirty="0">
              <a:solidFill>
                <a:schemeClr val="accent3">
                  <a:lumMod val="50000"/>
                </a:schemeClr>
              </a:solidFill>
            </a:endParaRPr>
          </a:p>
        </p:txBody>
      </p:sp>
      <p:sp>
        <p:nvSpPr>
          <p:cNvPr id="9" name="Title 1"/>
          <p:cNvSpPr txBox="1">
            <a:spLocks/>
          </p:cNvSpPr>
          <p:nvPr/>
        </p:nvSpPr>
        <p:spPr>
          <a:xfrm>
            <a:off x="0" y="1219200"/>
            <a:ext cx="9144000" cy="1318975"/>
          </a:xfrm>
          <a:prstGeom prst="rect">
            <a:avLst/>
          </a:prstGeom>
        </p:spPr>
        <p:txBody>
          <a:bodyPr lIns="0" rIns="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NSF IUCRC Center for Configuration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Analytics &amp; Automation (CCAA)  </a:t>
            </a:r>
            <a:br>
              <a:rPr lang="en-US" sz="3600" b="1" dirty="0" smtClean="0">
                <a:effectLst>
                  <a:outerShdw blurRad="38100" dist="38100" dir="2700000" algn="tl">
                    <a:srgbClr val="000000">
                      <a:alpha val="43137"/>
                    </a:srgbClr>
                  </a:outerShdw>
                </a:effectLst>
              </a:rPr>
            </a:br>
            <a:endParaRPr lang="en-US" sz="2400" dirty="0">
              <a:solidFill>
                <a:schemeClr val="accent6">
                  <a:lumMod val="50000"/>
                </a:schemeClr>
              </a:solidFill>
              <a:effectLst>
                <a:outerShdw blurRad="38100" dist="38100" dir="2700000" algn="tl">
                  <a:srgbClr val="000000">
                    <a:alpha val="43137"/>
                  </a:srgbClr>
                </a:outerShdw>
              </a:effectLst>
              <a:latin typeface="+mn-lt"/>
            </a:endParaRPr>
          </a:p>
        </p:txBody>
      </p:sp>
      <p:sp>
        <p:nvSpPr>
          <p:cNvPr id="8" name="TextBox 7"/>
          <p:cNvSpPr txBox="1"/>
          <p:nvPr/>
        </p:nvSpPr>
        <p:spPr>
          <a:xfrm>
            <a:off x="2057400" y="6457890"/>
            <a:ext cx="5357108" cy="400110"/>
          </a:xfrm>
          <a:prstGeom prst="rect">
            <a:avLst/>
          </a:prstGeom>
          <a:solidFill>
            <a:srgbClr val="FFFF00"/>
          </a:solidFill>
        </p:spPr>
        <p:txBody>
          <a:bodyPr wrap="none" rtlCol="0">
            <a:spAutoFit/>
          </a:bodyPr>
          <a:lstStyle/>
          <a:p>
            <a:r>
              <a:rPr lang="en-US" sz="2000" dirty="0" smtClean="0">
                <a:solidFill>
                  <a:schemeClr val="tx1">
                    <a:lumMod val="85000"/>
                    <a:lumOff val="15000"/>
                  </a:schemeClr>
                </a:solidFill>
              </a:rPr>
              <a:t>Check CCAA websites @ </a:t>
            </a:r>
            <a:r>
              <a:rPr lang="en-US" sz="2000" dirty="0" smtClean="0">
                <a:solidFill>
                  <a:schemeClr val="tx1">
                    <a:lumMod val="85000"/>
                    <a:lumOff val="15000"/>
                  </a:schemeClr>
                </a:solidFill>
                <a:hlinkClick r:id="rId2"/>
              </a:rPr>
              <a:t>http://www.ccaa-nsf.org</a:t>
            </a:r>
            <a:r>
              <a:rPr lang="en-US" sz="2000" dirty="0" smtClean="0">
                <a:solidFill>
                  <a:schemeClr val="tx1">
                    <a:lumMod val="85000"/>
                    <a:lumOff val="15000"/>
                  </a:schemeClr>
                </a:solidFill>
              </a:rPr>
              <a:t> </a:t>
            </a:r>
          </a:p>
        </p:txBody>
      </p:sp>
    </p:spTree>
    <p:extLst>
      <p:ext uri="{BB962C8B-B14F-4D97-AF65-F5344CB8AC3E}">
        <p14:creationId xmlns:p14="http://schemas.microsoft.com/office/powerpoint/2010/main" val="28094681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58200" cy="427038"/>
          </a:xfrm>
        </p:spPr>
        <p:txBody>
          <a:bodyPr/>
          <a:lstStyle/>
          <a:p>
            <a:r>
              <a:rPr lang="en-US" b="1" i="1" dirty="0"/>
              <a:t>What we did?</a:t>
            </a:r>
          </a:p>
        </p:txBody>
      </p:sp>
      <p:sp>
        <p:nvSpPr>
          <p:cNvPr id="3" name="Content Placeholder 2"/>
          <p:cNvSpPr>
            <a:spLocks noGrp="1"/>
          </p:cNvSpPr>
          <p:nvPr>
            <p:ph idx="1"/>
          </p:nvPr>
        </p:nvSpPr>
        <p:spPr>
          <a:xfrm>
            <a:off x="457200" y="1600200"/>
            <a:ext cx="8382000" cy="4525963"/>
          </a:xfrm>
        </p:spPr>
        <p:txBody>
          <a:bodyPr>
            <a:normAutofit/>
          </a:bodyPr>
          <a:lstStyle/>
          <a:p>
            <a:r>
              <a:rPr lang="en-US" dirty="0" smtClean="0"/>
              <a:t>Techniques for malware to evade tracking</a:t>
            </a:r>
            <a:endParaRPr lang="en-US" dirty="0"/>
          </a:p>
          <a:p>
            <a:pPr lvl="1"/>
            <a:r>
              <a:rPr lang="en-US" dirty="0" smtClean="0"/>
              <a:t>Using </a:t>
            </a:r>
            <a:r>
              <a:rPr lang="en-US" dirty="0"/>
              <a:t>DGA algorithm</a:t>
            </a:r>
          </a:p>
          <a:p>
            <a:pPr lvl="1"/>
            <a:r>
              <a:rPr lang="en-US" dirty="0"/>
              <a:t>DNS Fast Fluxing </a:t>
            </a:r>
          </a:p>
          <a:p>
            <a:pPr lvl="1"/>
            <a:r>
              <a:rPr lang="en-US" dirty="0" smtClean="0"/>
              <a:t>Detection algorithm based on malware traffic trace</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80F13DAA-1CB3-4913-BEF0-E8CDE2DCC800}" type="slidenum">
              <a:rPr lang="en-US" smtClean="0"/>
              <a:pPr/>
              <a:t>70</a:t>
            </a:fld>
            <a:endParaRPr lang="en-US" dirty="0"/>
          </a:p>
        </p:txBody>
      </p:sp>
    </p:spTree>
    <p:extLst>
      <p:ext uri="{BB962C8B-B14F-4D97-AF65-F5344CB8AC3E}">
        <p14:creationId xmlns:p14="http://schemas.microsoft.com/office/powerpoint/2010/main" val="5679227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Current Objective</a:t>
            </a:r>
            <a:endParaRPr lang="en-US" b="1" i="1" dirty="0"/>
          </a:p>
        </p:txBody>
      </p:sp>
      <p:sp>
        <p:nvSpPr>
          <p:cNvPr id="3" name="Content Placeholder 2"/>
          <p:cNvSpPr>
            <a:spLocks noGrp="1"/>
          </p:cNvSpPr>
          <p:nvPr>
            <p:ph idx="1"/>
          </p:nvPr>
        </p:nvSpPr>
        <p:spPr/>
        <p:txBody>
          <a:bodyPr>
            <a:normAutofit/>
          </a:bodyPr>
          <a:lstStyle/>
          <a:p>
            <a:endParaRPr lang="en-US" dirty="0" smtClean="0"/>
          </a:p>
          <a:p>
            <a:endParaRPr lang="en-US" dirty="0"/>
          </a:p>
          <a:p>
            <a:r>
              <a:rPr lang="en-US" sz="2800" dirty="0" smtClean="0"/>
              <a:t>Neutralize </a:t>
            </a:r>
            <a:r>
              <a:rPr lang="en-US" sz="2800" dirty="0"/>
              <a:t>malwares by proactively blocking C2 connections</a:t>
            </a:r>
          </a:p>
          <a:p>
            <a:r>
              <a:rPr lang="en-US" sz="2800" dirty="0" smtClean="0"/>
              <a:t>Minimal impact </a:t>
            </a:r>
            <a:r>
              <a:rPr lang="en-US" sz="2800" dirty="0"/>
              <a:t>on normal operation</a:t>
            </a:r>
          </a:p>
          <a:p>
            <a:pPr lvl="1"/>
            <a:r>
              <a:rPr lang="en-US" sz="2400" dirty="0" smtClean="0"/>
              <a:t>Low </a:t>
            </a:r>
            <a:r>
              <a:rPr lang="en-US" sz="2400" dirty="0"/>
              <a:t>false positive</a:t>
            </a:r>
          </a:p>
          <a:p>
            <a:pPr lvl="1"/>
            <a:r>
              <a:rPr lang="en-US" sz="2400" dirty="0"/>
              <a:t>Mission critical destinations should not be blocked</a:t>
            </a:r>
          </a:p>
          <a:p>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71</a:t>
            </a:fld>
            <a:endParaRPr lang="en-US" dirty="0"/>
          </a:p>
        </p:txBody>
      </p:sp>
      <p:grpSp>
        <p:nvGrpSpPr>
          <p:cNvPr id="6" name="Group 5"/>
          <p:cNvGrpSpPr/>
          <p:nvPr/>
        </p:nvGrpSpPr>
        <p:grpSpPr>
          <a:xfrm>
            <a:off x="609600" y="1676400"/>
            <a:ext cx="7655465" cy="803056"/>
            <a:chOff x="1107535" y="1825625"/>
            <a:chExt cx="9833811" cy="882431"/>
          </a:xfrm>
        </p:grpSpPr>
        <p:pic>
          <p:nvPicPr>
            <p:cNvPr id="7" name="Picture 6"/>
            <p:cNvPicPr>
              <a:picLocks noChangeAspect="1"/>
            </p:cNvPicPr>
            <p:nvPr/>
          </p:nvPicPr>
          <p:blipFill>
            <a:blip r:embed="rId2"/>
            <a:stretch>
              <a:fillRect/>
            </a:stretch>
          </p:blipFill>
          <p:spPr>
            <a:xfrm>
              <a:off x="1107535" y="1825625"/>
              <a:ext cx="9833811" cy="882431"/>
            </a:xfrm>
            <a:prstGeom prst="rect">
              <a:avLst/>
            </a:prstGeom>
          </p:spPr>
        </p:pic>
        <p:sp>
          <p:nvSpPr>
            <p:cNvPr id="8" name="Chevron 7"/>
            <p:cNvSpPr/>
            <p:nvPr/>
          </p:nvSpPr>
          <p:spPr>
            <a:xfrm>
              <a:off x="7953352" y="1897411"/>
              <a:ext cx="1661987" cy="666680"/>
            </a:xfrm>
            <a:prstGeom prst="chevron">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3483026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58200" cy="427038"/>
          </a:xfrm>
        </p:spPr>
        <p:txBody>
          <a:bodyPr/>
          <a:lstStyle/>
          <a:p>
            <a:r>
              <a:rPr lang="en-US" b="1" i="1" dirty="0"/>
              <a:t>Hypothesis</a:t>
            </a:r>
          </a:p>
        </p:txBody>
      </p:sp>
      <p:sp>
        <p:nvSpPr>
          <p:cNvPr id="3" name="Content Placeholder 2"/>
          <p:cNvSpPr>
            <a:spLocks noGrp="1"/>
          </p:cNvSpPr>
          <p:nvPr>
            <p:ph idx="1"/>
          </p:nvPr>
        </p:nvSpPr>
        <p:spPr>
          <a:xfrm>
            <a:off x="457200" y="1600200"/>
            <a:ext cx="8382000" cy="4525963"/>
          </a:xfrm>
        </p:spPr>
        <p:txBody>
          <a:bodyPr>
            <a:normAutofit/>
          </a:bodyPr>
          <a:lstStyle/>
          <a:p>
            <a:r>
              <a:rPr lang="en-US" dirty="0"/>
              <a:t>Command and control systems are not scattered uniformly on Internet</a:t>
            </a:r>
          </a:p>
          <a:p>
            <a:pPr lvl="1"/>
            <a:r>
              <a:rPr lang="en-US" dirty="0"/>
              <a:t>They tend to be close to each other</a:t>
            </a:r>
          </a:p>
          <a:p>
            <a:pPr lvl="2"/>
            <a:r>
              <a:rPr lang="en-US" dirty="0"/>
              <a:t>Reusing infrastructure</a:t>
            </a:r>
          </a:p>
          <a:p>
            <a:pPr lvl="2"/>
            <a:r>
              <a:rPr lang="en-US" dirty="0"/>
              <a:t>Negligence of service providers</a:t>
            </a:r>
          </a:p>
          <a:p>
            <a:pPr lvl="2"/>
            <a:r>
              <a:rPr lang="en-US" dirty="0"/>
              <a:t>Different jurisdictions </a:t>
            </a:r>
          </a:p>
          <a:p>
            <a:pPr lvl="3"/>
            <a:r>
              <a:rPr lang="en-US" dirty="0"/>
              <a:t>lack of laws about cyber-attacks</a:t>
            </a:r>
          </a:p>
          <a:p>
            <a:pPr lvl="2"/>
            <a:r>
              <a:rPr lang="en-US" dirty="0"/>
              <a:t>…..</a:t>
            </a:r>
          </a:p>
          <a:p>
            <a:pPr marL="0" indent="0">
              <a:buNone/>
            </a:pPr>
            <a:endParaRPr lang="en-US" dirty="0" smtClean="0"/>
          </a:p>
        </p:txBody>
      </p:sp>
      <p:sp>
        <p:nvSpPr>
          <p:cNvPr id="4" name="Slide Number Placeholder 3"/>
          <p:cNvSpPr>
            <a:spLocks noGrp="1"/>
          </p:cNvSpPr>
          <p:nvPr>
            <p:ph type="sldNum" sz="quarter" idx="12"/>
          </p:nvPr>
        </p:nvSpPr>
        <p:spPr/>
        <p:txBody>
          <a:bodyPr/>
          <a:lstStyle/>
          <a:p>
            <a:fld id="{80F13DAA-1CB3-4913-BEF0-E8CDE2DCC800}" type="slidenum">
              <a:rPr lang="en-US" smtClean="0"/>
              <a:pPr/>
              <a:t>72</a:t>
            </a:fld>
            <a:endParaRPr lang="en-US" dirty="0"/>
          </a:p>
        </p:txBody>
      </p:sp>
    </p:spTree>
    <p:extLst>
      <p:ext uri="{BB962C8B-B14F-4D97-AF65-F5344CB8AC3E}">
        <p14:creationId xmlns:p14="http://schemas.microsoft.com/office/powerpoint/2010/main" val="9872406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Feature – Shared hosting</a:t>
            </a:r>
          </a:p>
        </p:txBody>
      </p:sp>
      <p:sp>
        <p:nvSpPr>
          <p:cNvPr id="3" name="Content Placeholder 2"/>
          <p:cNvSpPr>
            <a:spLocks noGrp="1"/>
          </p:cNvSpPr>
          <p:nvPr>
            <p:ph idx="1"/>
          </p:nvPr>
        </p:nvSpPr>
        <p:spPr>
          <a:xfrm>
            <a:off x="440913" y="1447883"/>
            <a:ext cx="8229600" cy="4525963"/>
          </a:xfrm>
        </p:spPr>
        <p:txBody>
          <a:bodyPr/>
          <a:lstStyle/>
          <a:p>
            <a:r>
              <a:rPr lang="en-US" sz="2000" dirty="0"/>
              <a:t>Private vs shared hosting</a:t>
            </a:r>
          </a:p>
          <a:p>
            <a:pPr lvl="1"/>
            <a:r>
              <a:rPr lang="en-US" sz="1800" dirty="0"/>
              <a:t>Shared hosting means more than one domain names are associated to the IP address of the host</a:t>
            </a:r>
          </a:p>
          <a:p>
            <a:pPr lvl="1"/>
            <a:r>
              <a:rPr lang="en-US" sz="1800" dirty="0"/>
              <a:t>35 percent of hosts on Internet are shared hosts</a:t>
            </a:r>
          </a:p>
          <a:p>
            <a:pPr lvl="1"/>
            <a:r>
              <a:rPr lang="en-US" sz="1800" dirty="0"/>
              <a:t>86 percent of C&amp;C servers are on shared </a:t>
            </a:r>
            <a:r>
              <a:rPr lang="en-US" sz="1800" dirty="0" smtClean="0"/>
              <a:t>hosts</a:t>
            </a:r>
          </a:p>
          <a:p>
            <a:pPr lvl="1"/>
            <a:r>
              <a:rPr lang="en-US" sz="1800" dirty="0"/>
              <a:t>TLD zone files</a:t>
            </a:r>
          </a:p>
          <a:p>
            <a:pPr lvl="2"/>
            <a:r>
              <a:rPr lang="en-US" sz="1400" dirty="0"/>
              <a:t>From Verisign</a:t>
            </a:r>
          </a:p>
          <a:p>
            <a:pPr lvl="2"/>
            <a:r>
              <a:rPr lang="en-US" sz="1400" dirty="0"/>
              <a:t>For .com and </a:t>
            </a:r>
            <a:r>
              <a:rPr lang="en-US" sz="1400" dirty="0" err="1"/>
              <a:t>.net</a:t>
            </a:r>
            <a:r>
              <a:rPr lang="en-US" sz="1400" dirty="0"/>
              <a:t> TLDs</a:t>
            </a:r>
          </a:p>
          <a:p>
            <a:pPr lvl="2"/>
            <a:r>
              <a:rPr lang="en-US" sz="1400" dirty="0"/>
              <a:t>Contain DNS ns records</a:t>
            </a:r>
          </a:p>
          <a:p>
            <a:pPr lvl="1"/>
            <a:endParaRPr lang="en-US" sz="1800" dirty="0" smtClean="0"/>
          </a:p>
          <a:p>
            <a:pPr lvl="1"/>
            <a:endParaRPr lang="en-US" sz="1800" dirty="0" smtClean="0"/>
          </a:p>
          <a:p>
            <a:pPr lvl="1"/>
            <a:endParaRPr lang="en-US" sz="1800" dirty="0" smtClean="0"/>
          </a:p>
          <a:p>
            <a:pPr lvl="1"/>
            <a:endParaRPr lang="en-US" sz="1800" dirty="0"/>
          </a:p>
          <a:p>
            <a:pPr marL="685800" lvl="2" indent="0">
              <a:buNone/>
            </a:pPr>
            <a:endParaRPr lang="en-US" dirty="0" smtClean="0"/>
          </a:p>
          <a:p>
            <a:pPr lvl="1"/>
            <a:endParaRPr lang="en-US" dirty="0" smtClean="0"/>
          </a:p>
        </p:txBody>
      </p:sp>
      <p:graphicFrame>
        <p:nvGraphicFramePr>
          <p:cNvPr id="4" name="Chart 3"/>
          <p:cNvGraphicFramePr/>
          <p:nvPr>
            <p:extLst/>
          </p:nvPr>
        </p:nvGraphicFramePr>
        <p:xfrm>
          <a:off x="4555713" y="3353552"/>
          <a:ext cx="4456611" cy="2773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nvPr>
        </p:nvGraphicFramePr>
        <p:xfrm>
          <a:off x="1976880" y="3361697"/>
          <a:ext cx="4569451" cy="2773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65154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Blocking </a:t>
            </a:r>
            <a:r>
              <a:rPr lang="en-US" b="1" i="1" dirty="0" smtClean="0"/>
              <a:t>strategy Overview</a:t>
            </a:r>
            <a:endParaRPr lang="en-US" b="1" i="1" dirty="0"/>
          </a:p>
        </p:txBody>
      </p:sp>
      <p:sp>
        <p:nvSpPr>
          <p:cNvPr id="3" name="Content Placeholder 2"/>
          <p:cNvSpPr>
            <a:spLocks noGrp="1"/>
          </p:cNvSpPr>
          <p:nvPr>
            <p:ph idx="1"/>
          </p:nvPr>
        </p:nvSpPr>
        <p:spPr/>
        <p:txBody>
          <a:bodyPr/>
          <a:lstStyle/>
          <a:p>
            <a:r>
              <a:rPr lang="en-US" dirty="0" smtClean="0"/>
              <a:t>Block /24 subnets </a:t>
            </a:r>
          </a:p>
          <a:p>
            <a:pPr lvl="1"/>
            <a:r>
              <a:rPr lang="en-US" dirty="0" smtClean="0"/>
              <a:t>With at least one known previous connection request from a malware within past x days</a:t>
            </a:r>
          </a:p>
          <a:p>
            <a:pPr lvl="1"/>
            <a:r>
              <a:rPr lang="en-US" dirty="0" smtClean="0"/>
              <a:t>Destination IP is known as shared host server</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74</a:t>
            </a:fld>
            <a:endParaRPr lang="en-US" dirty="0"/>
          </a:p>
        </p:txBody>
      </p:sp>
    </p:spTree>
    <p:extLst>
      <p:ext uri="{BB962C8B-B14F-4D97-AF65-F5344CB8AC3E}">
        <p14:creationId xmlns:p14="http://schemas.microsoft.com/office/powerpoint/2010/main" val="26912803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58200" cy="427038"/>
          </a:xfrm>
        </p:spPr>
        <p:txBody>
          <a:bodyPr/>
          <a:lstStyle/>
          <a:p>
            <a:r>
              <a:rPr lang="en-US" b="1" i="1" dirty="0" smtClean="0"/>
              <a:t>Preliminary Evaluation</a:t>
            </a:r>
            <a:endParaRPr lang="en-US" b="1" i="1" dirty="0"/>
          </a:p>
        </p:txBody>
      </p:sp>
      <p:sp>
        <p:nvSpPr>
          <p:cNvPr id="3" name="Content Placeholder 2"/>
          <p:cNvSpPr>
            <a:spLocks noGrp="1"/>
          </p:cNvSpPr>
          <p:nvPr>
            <p:ph idx="1"/>
          </p:nvPr>
        </p:nvSpPr>
        <p:spPr>
          <a:xfrm>
            <a:off x="457200" y="1600200"/>
            <a:ext cx="8382000" cy="4525963"/>
          </a:xfrm>
        </p:spPr>
        <p:txBody>
          <a:bodyPr>
            <a:normAutofit lnSpcReduction="10000"/>
          </a:bodyPr>
          <a:lstStyle/>
          <a:p>
            <a:r>
              <a:rPr lang="en-US" dirty="0"/>
              <a:t>Malware Dataset</a:t>
            </a:r>
          </a:p>
          <a:p>
            <a:pPr lvl="1"/>
            <a:r>
              <a:rPr lang="en-US" dirty="0"/>
              <a:t>Georgia Tech Malware dataset</a:t>
            </a:r>
          </a:p>
          <a:p>
            <a:pPr lvl="2"/>
            <a:r>
              <a:rPr lang="en-US" dirty="0"/>
              <a:t>1st Jan 2016 to 31st May 2016 (5 months)</a:t>
            </a:r>
          </a:p>
          <a:p>
            <a:pPr lvl="2"/>
            <a:r>
              <a:rPr lang="en-US" dirty="0"/>
              <a:t>We get data on a daily basis </a:t>
            </a:r>
          </a:p>
          <a:p>
            <a:pPr lvl="1"/>
            <a:r>
              <a:rPr lang="en-US" dirty="0"/>
              <a:t>The dataset contains </a:t>
            </a:r>
          </a:p>
          <a:p>
            <a:pPr lvl="2"/>
            <a:r>
              <a:rPr lang="en-US" dirty="0"/>
              <a:t>Hash  -&gt; Hash of the malware instance</a:t>
            </a:r>
          </a:p>
          <a:p>
            <a:pPr lvl="2"/>
            <a:r>
              <a:rPr lang="en-US" dirty="0"/>
              <a:t>domain  -&gt; The domain that the malware tried to connect</a:t>
            </a:r>
          </a:p>
          <a:p>
            <a:pPr lvl="2"/>
            <a:r>
              <a:rPr lang="en-US" dirty="0"/>
              <a:t>IP -&gt; resolved IP address of the attempted domain</a:t>
            </a:r>
          </a:p>
          <a:p>
            <a:pPr lvl="1"/>
            <a:r>
              <a:rPr lang="en-US" dirty="0"/>
              <a:t>~8.3 million instances of malware</a:t>
            </a:r>
          </a:p>
          <a:p>
            <a:pPr marL="0" indent="0">
              <a:buNone/>
            </a:pPr>
            <a:endParaRPr lang="en-US" dirty="0" smtClean="0"/>
          </a:p>
        </p:txBody>
      </p:sp>
      <p:sp>
        <p:nvSpPr>
          <p:cNvPr id="4" name="Slide Number Placeholder 3"/>
          <p:cNvSpPr>
            <a:spLocks noGrp="1"/>
          </p:cNvSpPr>
          <p:nvPr>
            <p:ph type="sldNum" sz="quarter" idx="12"/>
          </p:nvPr>
        </p:nvSpPr>
        <p:spPr/>
        <p:txBody>
          <a:bodyPr/>
          <a:lstStyle/>
          <a:p>
            <a:fld id="{80F13DAA-1CB3-4913-BEF0-E8CDE2DCC800}" type="slidenum">
              <a:rPr lang="en-US" smtClean="0"/>
              <a:pPr/>
              <a:t>75</a:t>
            </a:fld>
            <a:endParaRPr lang="en-US" dirty="0"/>
          </a:p>
        </p:txBody>
      </p:sp>
    </p:spTree>
    <p:extLst>
      <p:ext uri="{BB962C8B-B14F-4D97-AF65-F5344CB8AC3E}">
        <p14:creationId xmlns:p14="http://schemas.microsoft.com/office/powerpoint/2010/main" val="10276645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58200" cy="427038"/>
          </a:xfrm>
        </p:spPr>
        <p:txBody>
          <a:bodyPr/>
          <a:lstStyle/>
          <a:p>
            <a:r>
              <a:rPr lang="en-US" b="1" i="1" dirty="0"/>
              <a:t>Enriching Verisign Dataset</a:t>
            </a:r>
          </a:p>
        </p:txBody>
      </p:sp>
      <p:sp>
        <p:nvSpPr>
          <p:cNvPr id="3" name="Content Placeholder 2"/>
          <p:cNvSpPr>
            <a:spLocks noGrp="1"/>
          </p:cNvSpPr>
          <p:nvPr>
            <p:ph idx="1"/>
          </p:nvPr>
        </p:nvSpPr>
        <p:spPr>
          <a:xfrm>
            <a:off x="457200" y="1600200"/>
            <a:ext cx="8382000" cy="4525963"/>
          </a:xfrm>
        </p:spPr>
        <p:txBody>
          <a:bodyPr>
            <a:normAutofit/>
          </a:bodyPr>
          <a:lstStyle/>
          <a:p>
            <a:r>
              <a:rPr lang="en-US" dirty="0"/>
              <a:t>Obtaining DNS records of subdomains</a:t>
            </a:r>
          </a:p>
          <a:p>
            <a:pPr lvl="1"/>
            <a:r>
              <a:rPr lang="en-US" dirty="0" err="1"/>
              <a:t>BulkDNSResolver</a:t>
            </a:r>
            <a:endParaRPr lang="en-US" dirty="0"/>
          </a:p>
          <a:p>
            <a:pPr lvl="2"/>
            <a:r>
              <a:rPr lang="en-US" dirty="0"/>
              <a:t>Written in Java</a:t>
            </a:r>
          </a:p>
          <a:p>
            <a:pPr lvl="2"/>
            <a:r>
              <a:rPr lang="en-US" dirty="0"/>
              <a:t>~ 1000 request per second </a:t>
            </a:r>
          </a:p>
          <a:p>
            <a:pPr lvl="3"/>
            <a:r>
              <a:rPr lang="en-US" dirty="0"/>
              <a:t>Can resolve ~85million .com subdomain names in one day</a:t>
            </a:r>
          </a:p>
          <a:p>
            <a:pPr lvl="2"/>
            <a:r>
              <a:rPr lang="en-US" dirty="0"/>
              <a:t>Extracts IP Address(</a:t>
            </a:r>
            <a:r>
              <a:rPr lang="en-US" dirty="0" err="1"/>
              <a:t>es</a:t>
            </a:r>
            <a:r>
              <a:rPr lang="en-US" dirty="0"/>
              <a:t>), TTL for each subdomains</a:t>
            </a:r>
          </a:p>
          <a:p>
            <a:pPr marL="0" indent="0">
              <a:buNone/>
            </a:pPr>
            <a:endParaRPr lang="en-US" dirty="0" smtClean="0"/>
          </a:p>
        </p:txBody>
      </p:sp>
      <p:sp>
        <p:nvSpPr>
          <p:cNvPr id="4" name="Slide Number Placeholder 3"/>
          <p:cNvSpPr>
            <a:spLocks noGrp="1"/>
          </p:cNvSpPr>
          <p:nvPr>
            <p:ph type="sldNum" sz="quarter" idx="12"/>
          </p:nvPr>
        </p:nvSpPr>
        <p:spPr/>
        <p:txBody>
          <a:bodyPr/>
          <a:lstStyle/>
          <a:p>
            <a:fld id="{80F13DAA-1CB3-4913-BEF0-E8CDE2DCC800}" type="slidenum">
              <a:rPr lang="en-US" smtClean="0"/>
              <a:pPr/>
              <a:t>76</a:t>
            </a:fld>
            <a:endParaRPr lang="en-US" dirty="0"/>
          </a:p>
        </p:txBody>
      </p:sp>
    </p:spTree>
    <p:extLst>
      <p:ext uri="{BB962C8B-B14F-4D97-AF65-F5344CB8AC3E}">
        <p14:creationId xmlns:p14="http://schemas.microsoft.com/office/powerpoint/2010/main" val="21286701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58200" cy="427038"/>
          </a:xfrm>
        </p:spPr>
        <p:txBody>
          <a:bodyPr/>
          <a:lstStyle/>
          <a:p>
            <a:r>
              <a:rPr lang="en-US" b="1" i="1" dirty="0" smtClean="0"/>
              <a:t>Evaluation algorithm</a:t>
            </a:r>
            <a:endParaRPr lang="en-US" b="1" i="1"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77</a:t>
            </a:fld>
            <a:endParaRPr lang="en-US" dirty="0"/>
          </a:p>
        </p:txBody>
      </p:sp>
      <p:grpSp>
        <p:nvGrpSpPr>
          <p:cNvPr id="6" name="Group 5"/>
          <p:cNvGrpSpPr/>
          <p:nvPr/>
        </p:nvGrpSpPr>
        <p:grpSpPr>
          <a:xfrm>
            <a:off x="838200" y="1823378"/>
            <a:ext cx="7696200" cy="2901022"/>
            <a:chOff x="838200" y="1823378"/>
            <a:chExt cx="10944514" cy="3332822"/>
          </a:xfrm>
        </p:grpSpPr>
        <p:sp>
          <p:nvSpPr>
            <p:cNvPr id="7" name="Rounded Rectangle 6"/>
            <p:cNvSpPr/>
            <p:nvPr/>
          </p:nvSpPr>
          <p:spPr>
            <a:xfrm>
              <a:off x="838200" y="2491354"/>
              <a:ext cx="2315028" cy="1087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For each day, determine the list of unique IP addresses</a:t>
              </a:r>
              <a:endParaRPr lang="en-US" sz="1400" dirty="0"/>
            </a:p>
          </p:txBody>
        </p:sp>
        <p:sp>
          <p:nvSpPr>
            <p:cNvPr id="8" name="Rounded Rectangle 7"/>
            <p:cNvSpPr/>
            <p:nvPr/>
          </p:nvSpPr>
          <p:spPr>
            <a:xfrm>
              <a:off x="838200" y="3954203"/>
              <a:ext cx="2315028" cy="1087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For each IP address, determine </a:t>
              </a:r>
              <a:r>
                <a:rPr lang="en-US" sz="1400" dirty="0" smtClean="0"/>
                <a:t>/24 subnet id</a:t>
              </a:r>
              <a:endParaRPr lang="en-US" sz="1400" dirty="0"/>
            </a:p>
          </p:txBody>
        </p:sp>
        <p:sp>
          <p:nvSpPr>
            <p:cNvPr id="9" name="Flowchart: Decision 8"/>
            <p:cNvSpPr/>
            <p:nvPr/>
          </p:nvSpPr>
          <p:spPr>
            <a:xfrm>
              <a:off x="3567629" y="3838633"/>
              <a:ext cx="2797009" cy="1317567"/>
            </a:xfrm>
            <a:prstGeom prst="flowChartDecis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Is </a:t>
              </a:r>
              <a:r>
                <a:rPr lang="en-US" sz="1400" dirty="0" smtClean="0"/>
                <a:t>subnet id in </a:t>
              </a:r>
              <a:r>
                <a:rPr lang="en-US" sz="1400" dirty="0"/>
                <a:t>the history list</a:t>
              </a:r>
            </a:p>
          </p:txBody>
        </p:sp>
        <p:sp>
          <p:nvSpPr>
            <p:cNvPr id="10" name="Rounded Rectangle 9"/>
            <p:cNvSpPr/>
            <p:nvPr/>
          </p:nvSpPr>
          <p:spPr>
            <a:xfrm>
              <a:off x="9953914" y="3927893"/>
              <a:ext cx="1828800" cy="1189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Add the IP and </a:t>
              </a:r>
              <a:r>
                <a:rPr lang="en-US" sz="1400" dirty="0" smtClean="0"/>
                <a:t>subnet id to </a:t>
              </a:r>
              <a:r>
                <a:rPr lang="en-US" sz="1400" dirty="0"/>
                <a:t>the history</a:t>
              </a:r>
            </a:p>
          </p:txBody>
        </p:sp>
        <p:cxnSp>
          <p:nvCxnSpPr>
            <p:cNvPr id="11" name="Straight Arrow Connector 10"/>
            <p:cNvCxnSpPr>
              <a:stCxn id="7" idx="2"/>
              <a:endCxn id="8" idx="0"/>
            </p:cNvCxnSpPr>
            <p:nvPr/>
          </p:nvCxnSpPr>
          <p:spPr>
            <a:xfrm>
              <a:off x="1995714" y="3578471"/>
              <a:ext cx="0" cy="3757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9" idx="1"/>
            </p:cNvCxnSpPr>
            <p:nvPr/>
          </p:nvCxnSpPr>
          <p:spPr>
            <a:xfrm flipV="1">
              <a:off x="3153227" y="4497417"/>
              <a:ext cx="414402" cy="34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7344324" y="3940593"/>
              <a:ext cx="2162798" cy="1153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Update counts</a:t>
              </a:r>
              <a:endParaRPr lang="en-US" sz="1400" dirty="0"/>
            </a:p>
          </p:txBody>
        </p:sp>
        <p:cxnSp>
          <p:nvCxnSpPr>
            <p:cNvPr id="14" name="Straight Arrow Connector 13"/>
            <p:cNvCxnSpPr>
              <a:stCxn id="9" idx="3"/>
              <a:endCxn id="13" idx="1"/>
            </p:cNvCxnSpPr>
            <p:nvPr/>
          </p:nvCxnSpPr>
          <p:spPr>
            <a:xfrm>
              <a:off x="6364638" y="4497417"/>
              <a:ext cx="979686" cy="198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3"/>
              <a:endCxn id="10" idx="1"/>
            </p:cNvCxnSpPr>
            <p:nvPr/>
          </p:nvCxnSpPr>
          <p:spPr>
            <a:xfrm>
              <a:off x="9507122" y="4517266"/>
              <a:ext cx="446792" cy="52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 name="Flowchart: Decision 15"/>
            <p:cNvSpPr/>
            <p:nvPr/>
          </p:nvSpPr>
          <p:spPr>
            <a:xfrm>
              <a:off x="5172661" y="1823378"/>
              <a:ext cx="3034123" cy="1371958"/>
            </a:xfrm>
            <a:prstGeom prst="flowChartDecis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Is the IP address already in the history</a:t>
              </a:r>
            </a:p>
          </p:txBody>
        </p:sp>
        <p:cxnSp>
          <p:nvCxnSpPr>
            <p:cNvPr id="17" name="Elbow Connector 16"/>
            <p:cNvCxnSpPr>
              <a:stCxn id="9" idx="0"/>
              <a:endCxn id="16" idx="1"/>
            </p:cNvCxnSpPr>
            <p:nvPr/>
          </p:nvCxnSpPr>
          <p:spPr>
            <a:xfrm rot="5400000" flipH="1" flipV="1">
              <a:off x="4404760" y="3070732"/>
              <a:ext cx="1329276" cy="206527"/>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endCxn id="13" idx="0"/>
            </p:cNvCxnSpPr>
            <p:nvPr/>
          </p:nvCxnSpPr>
          <p:spPr>
            <a:xfrm rot="16200000" flipH="1">
              <a:off x="7481141" y="2996009"/>
              <a:ext cx="1431236" cy="457930"/>
            </a:xfrm>
            <a:prstGeom prst="bentConnector3">
              <a:avLst>
                <a:gd name="adj1" fmla="val -33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87528" y="4031431"/>
              <a:ext cx="455574" cy="369332"/>
            </a:xfrm>
            <a:prstGeom prst="rect">
              <a:avLst/>
            </a:prstGeom>
            <a:noFill/>
          </p:spPr>
          <p:txBody>
            <a:bodyPr wrap="none" rtlCol="0">
              <a:spAutoFit/>
            </a:bodyPr>
            <a:lstStyle/>
            <a:p>
              <a:r>
                <a:rPr lang="en-US" dirty="0" smtClean="0"/>
                <a:t>No</a:t>
              </a:r>
              <a:endParaRPr lang="en-US" dirty="0"/>
            </a:p>
          </p:txBody>
        </p:sp>
        <p:sp>
          <p:nvSpPr>
            <p:cNvPr id="20" name="TextBox 19"/>
            <p:cNvSpPr txBox="1"/>
            <p:nvPr/>
          </p:nvSpPr>
          <p:spPr>
            <a:xfrm>
              <a:off x="4955084" y="3073970"/>
              <a:ext cx="485518" cy="369332"/>
            </a:xfrm>
            <a:prstGeom prst="rect">
              <a:avLst/>
            </a:prstGeom>
            <a:noFill/>
          </p:spPr>
          <p:txBody>
            <a:bodyPr wrap="none" rtlCol="0">
              <a:spAutoFit/>
            </a:bodyPr>
            <a:lstStyle/>
            <a:p>
              <a:r>
                <a:rPr lang="en-US" dirty="0" smtClean="0"/>
                <a:t>Yes</a:t>
              </a:r>
              <a:endParaRPr lang="en-US" dirty="0"/>
            </a:p>
          </p:txBody>
        </p:sp>
        <p:sp>
          <p:nvSpPr>
            <p:cNvPr id="21" name="TextBox 20"/>
            <p:cNvSpPr txBox="1"/>
            <p:nvPr/>
          </p:nvSpPr>
          <p:spPr>
            <a:xfrm>
              <a:off x="8371079" y="3073970"/>
              <a:ext cx="455574" cy="369332"/>
            </a:xfrm>
            <a:prstGeom prst="rect">
              <a:avLst/>
            </a:prstGeom>
            <a:noFill/>
          </p:spPr>
          <p:txBody>
            <a:bodyPr wrap="none" rtlCol="0">
              <a:spAutoFit/>
            </a:bodyPr>
            <a:lstStyle/>
            <a:p>
              <a:r>
                <a:rPr lang="en-US" dirty="0" smtClean="0"/>
                <a:t>No</a:t>
              </a:r>
              <a:endParaRPr lang="en-US" dirty="0"/>
            </a:p>
          </p:txBody>
        </p:sp>
      </p:grpSp>
      <p:sp>
        <p:nvSpPr>
          <p:cNvPr id="22" name="TextBox 21"/>
          <p:cNvSpPr txBox="1"/>
          <p:nvPr/>
        </p:nvSpPr>
        <p:spPr>
          <a:xfrm>
            <a:off x="896696" y="5159950"/>
            <a:ext cx="7104303" cy="338554"/>
          </a:xfrm>
          <a:prstGeom prst="rect">
            <a:avLst/>
          </a:prstGeom>
          <a:noFill/>
        </p:spPr>
        <p:txBody>
          <a:bodyPr wrap="square" rtlCol="0">
            <a:spAutoFit/>
          </a:bodyPr>
          <a:lstStyle/>
          <a:p>
            <a:r>
              <a:rPr lang="en-US" sz="1600" dirty="0" smtClean="0"/>
              <a:t>* Initialize the history with the first day</a:t>
            </a:r>
            <a:endParaRPr lang="en-US" sz="1600" dirty="0"/>
          </a:p>
        </p:txBody>
      </p:sp>
      <p:sp>
        <p:nvSpPr>
          <p:cNvPr id="23" name="TextBox 22"/>
          <p:cNvSpPr txBox="1"/>
          <p:nvPr/>
        </p:nvSpPr>
        <p:spPr>
          <a:xfrm>
            <a:off x="898873" y="5563472"/>
            <a:ext cx="7707147" cy="338554"/>
          </a:xfrm>
          <a:prstGeom prst="rect">
            <a:avLst/>
          </a:prstGeom>
          <a:noFill/>
        </p:spPr>
        <p:txBody>
          <a:bodyPr wrap="square" rtlCol="0">
            <a:spAutoFit/>
          </a:bodyPr>
          <a:lstStyle/>
          <a:p>
            <a:r>
              <a:rPr lang="en-US" sz="1600" dirty="0" smtClean="0"/>
              <a:t>* Expire a record in history if the IP address has not been seen in the last 7 days</a:t>
            </a:r>
            <a:endParaRPr lang="en-US" sz="1600" dirty="0"/>
          </a:p>
        </p:txBody>
      </p:sp>
    </p:spTree>
    <p:extLst>
      <p:ext uri="{BB962C8B-B14F-4D97-AF65-F5344CB8AC3E}">
        <p14:creationId xmlns:p14="http://schemas.microsoft.com/office/powerpoint/2010/main" val="1019534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58200" cy="427038"/>
          </a:xfrm>
        </p:spPr>
        <p:txBody>
          <a:bodyPr/>
          <a:lstStyle/>
          <a:p>
            <a:r>
              <a:rPr lang="en-US" b="1" i="1" dirty="0" smtClean="0"/>
              <a:t>Preliminary Evaluating </a:t>
            </a:r>
            <a:r>
              <a:rPr lang="en-US" b="1" i="1" dirty="0"/>
              <a:t>the Prediction Power</a:t>
            </a:r>
          </a:p>
        </p:txBody>
      </p:sp>
      <p:sp>
        <p:nvSpPr>
          <p:cNvPr id="3" name="Content Placeholder 2"/>
          <p:cNvSpPr>
            <a:spLocks noGrp="1"/>
          </p:cNvSpPr>
          <p:nvPr>
            <p:ph idx="1"/>
          </p:nvPr>
        </p:nvSpPr>
        <p:spPr>
          <a:xfrm>
            <a:off x="457200" y="1600200"/>
            <a:ext cx="8382000" cy="4525963"/>
          </a:xfrm>
        </p:spPr>
        <p:txBody>
          <a:bodyPr>
            <a:normAutofit/>
          </a:bodyPr>
          <a:lstStyle/>
          <a:p>
            <a:r>
              <a:rPr lang="en-US" sz="2000" dirty="0"/>
              <a:t>Timeline- 1</a:t>
            </a:r>
            <a:r>
              <a:rPr lang="en-US" sz="2000" baseline="30000" dirty="0"/>
              <a:t>st</a:t>
            </a:r>
            <a:r>
              <a:rPr lang="en-US" sz="2000" dirty="0"/>
              <a:t> Jan 2016 to 31</a:t>
            </a:r>
            <a:r>
              <a:rPr lang="en-US" sz="2000" baseline="30000" dirty="0"/>
              <a:t>st</a:t>
            </a:r>
            <a:r>
              <a:rPr lang="en-US" sz="2000" dirty="0"/>
              <a:t> May 2016 (5 Months)</a:t>
            </a:r>
          </a:p>
          <a:p>
            <a:r>
              <a:rPr lang="en-US" sz="2000" dirty="0"/>
              <a:t>Total Malware Instance= </a:t>
            </a:r>
            <a:r>
              <a:rPr lang="en-US" sz="2000" dirty="0" smtClean="0"/>
              <a:t>8,333,737</a:t>
            </a:r>
            <a:endParaRPr lang="en-US" sz="2000" dirty="0"/>
          </a:p>
          <a:p>
            <a:r>
              <a:rPr lang="en-US" sz="2000" dirty="0"/>
              <a:t>Initial Historical Bad IP Address= </a:t>
            </a:r>
            <a:r>
              <a:rPr lang="en-US" sz="2000" dirty="0" smtClean="0"/>
              <a:t>11,631 (first day); </a:t>
            </a:r>
            <a:r>
              <a:rPr lang="en-US" sz="2000" dirty="0"/>
              <a:t>Bad Network= </a:t>
            </a:r>
            <a:r>
              <a:rPr lang="en-US" sz="2000" dirty="0" smtClean="0"/>
              <a:t>3,776</a:t>
            </a:r>
          </a:p>
          <a:p>
            <a:r>
              <a:rPr lang="en-US" sz="2000" dirty="0" smtClean="0"/>
              <a:t>Less than 0.02 percent of Internet space was affected for 5 month</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80F13DAA-1CB3-4913-BEF0-E8CDE2DCC800}" type="slidenum">
              <a:rPr lang="en-US" smtClean="0"/>
              <a:pPr/>
              <a:t>78</a:t>
            </a:fld>
            <a:endParaRPr lang="en-US" dirty="0"/>
          </a:p>
        </p:txBody>
      </p:sp>
      <p:graphicFrame>
        <p:nvGraphicFramePr>
          <p:cNvPr id="5" name="Table 4"/>
          <p:cNvGraphicFramePr>
            <a:graphicFrameLocks noGrp="1"/>
          </p:cNvGraphicFramePr>
          <p:nvPr>
            <p:extLst/>
          </p:nvPr>
        </p:nvGraphicFramePr>
        <p:xfrm>
          <a:off x="531762" y="3533820"/>
          <a:ext cx="8127999" cy="1084218"/>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7184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Total # of unique IP address  requested by malware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Total # of predicted IP address (</a:t>
                      </a:r>
                      <a:r>
                        <a:rPr lang="en-US" sz="1600" dirty="0" err="1" smtClean="0"/>
                        <a:t>blockList</a:t>
                      </a:r>
                      <a:r>
                        <a:rPr lang="en-US" sz="1600" dirty="0" smtClean="0"/>
                        <a:t>)</a:t>
                      </a:r>
                    </a:p>
                  </a:txBody>
                  <a:tcPr/>
                </a:tc>
                <a:tc>
                  <a:txBody>
                    <a:bodyPr/>
                    <a:lstStyle/>
                    <a:p>
                      <a:r>
                        <a:rPr lang="en-US" sz="1600" dirty="0" smtClean="0"/>
                        <a:t>Percentage</a:t>
                      </a:r>
                      <a:r>
                        <a:rPr lang="en-US" sz="1600" baseline="0" dirty="0" smtClean="0"/>
                        <a:t> of prediction</a:t>
                      </a:r>
                      <a:endParaRPr lang="en-US" sz="1600" dirty="0"/>
                    </a:p>
                  </a:txBody>
                  <a:tcPr/>
                </a:tc>
                <a:extLst>
                  <a:ext uri="{0D108BD9-81ED-4DB2-BD59-A6C34878D82A}">
                    <a16:rowId xmlns:a16="http://schemas.microsoft.com/office/drawing/2014/main" val="10000"/>
                  </a:ext>
                </a:extLst>
              </a:tr>
              <a:tr h="0">
                <a:tc>
                  <a:txBody>
                    <a:bodyPr/>
                    <a:lstStyle/>
                    <a:p>
                      <a:r>
                        <a:rPr lang="en-US" dirty="0" smtClean="0"/>
                        <a:t>133,065</a:t>
                      </a:r>
                      <a:endParaRPr lang="en-US" dirty="0"/>
                    </a:p>
                  </a:txBody>
                  <a:tcPr/>
                </a:tc>
                <a:tc>
                  <a:txBody>
                    <a:bodyPr/>
                    <a:lstStyle/>
                    <a:p>
                      <a:r>
                        <a:rPr lang="en-US" dirty="0" smtClean="0"/>
                        <a:t>28,697</a:t>
                      </a:r>
                      <a:endParaRPr lang="en-US" dirty="0"/>
                    </a:p>
                  </a:txBody>
                  <a:tcPr/>
                </a:tc>
                <a:tc>
                  <a:txBody>
                    <a:bodyPr/>
                    <a:lstStyle/>
                    <a:p>
                      <a:r>
                        <a:rPr lang="en-US" dirty="0" smtClean="0"/>
                        <a:t>~21.5%</a:t>
                      </a:r>
                      <a:endParaRPr lang="en-US"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nvPr>
        </p:nvGraphicFramePr>
        <p:xfrm>
          <a:off x="544052" y="4800600"/>
          <a:ext cx="8127999" cy="1020536"/>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654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Total # of unique</a:t>
                      </a:r>
                      <a:r>
                        <a:rPr lang="en-US" sz="1600" baseline="0" dirty="0" smtClean="0"/>
                        <a:t> subnets </a:t>
                      </a:r>
                      <a:r>
                        <a:rPr lang="en-US" sz="1600" dirty="0" smtClean="0"/>
                        <a:t>(/24)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Total # of predicted subnets (</a:t>
                      </a:r>
                      <a:r>
                        <a:rPr lang="en-US" sz="1600" dirty="0" err="1" smtClean="0"/>
                        <a:t>blockList</a:t>
                      </a:r>
                      <a:r>
                        <a:rPr lang="en-US" sz="1600" dirty="0" smtClean="0"/>
                        <a:t>)</a:t>
                      </a:r>
                      <a:endParaRPr lang="en-US" sz="1600" dirty="0"/>
                    </a:p>
                  </a:txBody>
                  <a:tcPr/>
                </a:tc>
                <a:tc>
                  <a:txBody>
                    <a:bodyPr/>
                    <a:lstStyle/>
                    <a:p>
                      <a:r>
                        <a:rPr lang="en-US" sz="1600" dirty="0" smtClean="0"/>
                        <a:t>Percentage</a:t>
                      </a:r>
                      <a:r>
                        <a:rPr lang="en-US" sz="1600" baseline="0" dirty="0" smtClean="0"/>
                        <a:t> of prediction</a:t>
                      </a:r>
                      <a:endParaRPr lang="en-US" sz="1600" dirty="0"/>
                    </a:p>
                  </a:txBody>
                  <a:tcPr/>
                </a:tc>
                <a:extLst>
                  <a:ext uri="{0D108BD9-81ED-4DB2-BD59-A6C34878D82A}">
                    <a16:rowId xmlns:a16="http://schemas.microsoft.com/office/drawing/2014/main" val="10000"/>
                  </a:ext>
                </a:extLst>
              </a:tr>
              <a:tr h="219446">
                <a:tc>
                  <a:txBody>
                    <a:bodyPr/>
                    <a:lstStyle/>
                    <a:p>
                      <a:r>
                        <a:rPr lang="en-US" sz="1800" b="0" i="0" kern="1200" dirty="0" smtClean="0">
                          <a:solidFill>
                            <a:schemeClr val="dk1"/>
                          </a:solidFill>
                          <a:effectLst/>
                          <a:latin typeface="+mn-lt"/>
                          <a:ea typeface="+mn-ea"/>
                          <a:cs typeface="+mn-cs"/>
                        </a:rPr>
                        <a:t>67,940</a:t>
                      </a:r>
                      <a:endParaRPr lang="en-US" dirty="0"/>
                    </a:p>
                  </a:txBody>
                  <a:tcPr/>
                </a:tc>
                <a:tc>
                  <a:txBody>
                    <a:bodyPr/>
                    <a:lstStyle/>
                    <a:p>
                      <a:r>
                        <a:rPr lang="en-US" dirty="0" smtClean="0"/>
                        <a:t>5,704</a:t>
                      </a:r>
                      <a:endParaRPr lang="en-US" dirty="0"/>
                    </a:p>
                  </a:txBody>
                  <a:tcPr/>
                </a:tc>
                <a:tc>
                  <a:txBody>
                    <a:bodyPr/>
                    <a:lstStyle/>
                    <a:p>
                      <a:r>
                        <a:rPr lang="en-US" dirty="0" smtClean="0"/>
                        <a:t>~8.4%</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8613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Evaluating the Prediction Power</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79</a:t>
            </a:fld>
            <a:endParaRPr lang="en-US" dirty="0"/>
          </a:p>
        </p:txBody>
      </p:sp>
      <p:graphicFrame>
        <p:nvGraphicFramePr>
          <p:cNvPr id="19" name="Chart 18"/>
          <p:cNvGraphicFramePr>
            <a:graphicFrameLocks/>
          </p:cNvGraphicFramePr>
          <p:nvPr>
            <p:extLst/>
          </p:nvPr>
        </p:nvGraphicFramePr>
        <p:xfrm>
          <a:off x="228600" y="1828800"/>
          <a:ext cx="87630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2526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Background</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3429000" cy="2057400"/>
          </a:xfrm>
          <a:solidFill>
            <a:schemeClr val="accent6">
              <a:lumMod val="20000"/>
              <a:lumOff val="80000"/>
            </a:schemeClr>
          </a:solidFill>
          <a:ln>
            <a:solidFill>
              <a:schemeClr val="accent3">
                <a:lumMod val="75000"/>
              </a:schemeClr>
            </a:solidFill>
          </a:ln>
        </p:spPr>
        <p:txBody>
          <a:bodyPr/>
          <a:lstStyle/>
          <a:p>
            <a:pPr marL="0" indent="0" algn="ctr">
              <a:buNone/>
            </a:pPr>
            <a:r>
              <a:rPr lang="en-US" dirty="0"/>
              <a:t>In May </a:t>
            </a:r>
            <a:r>
              <a:rPr lang="en-US" dirty="0" smtClean="0"/>
              <a:t>2013 the National </a:t>
            </a:r>
            <a:r>
              <a:rPr lang="en-US" dirty="0"/>
              <a:t>Science Foundation (NSF) </a:t>
            </a:r>
            <a:r>
              <a:rPr lang="en-US" dirty="0" smtClean="0"/>
              <a:t>established</a:t>
            </a:r>
            <a:endParaRPr lang="en-US" dirty="0"/>
          </a:p>
          <a:p>
            <a:pPr marL="0" indent="0">
              <a:buNone/>
            </a:pPr>
            <a:endParaRPr lang="en-US" dirty="0"/>
          </a:p>
        </p:txBody>
      </p:sp>
      <p:sp>
        <p:nvSpPr>
          <p:cNvPr id="5" name="Right Arrow 4"/>
          <p:cNvSpPr/>
          <p:nvPr/>
        </p:nvSpPr>
        <p:spPr>
          <a:xfrm>
            <a:off x="4191000" y="2272284"/>
            <a:ext cx="978408" cy="484632"/>
          </a:xfrm>
          <a:prstGeom prst="rightArrow">
            <a:avLst/>
          </a:prstGeom>
          <a:solidFill>
            <a:srgbClr val="4F6228"/>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6228"/>
              </a:solidFill>
            </a:endParaRPr>
          </a:p>
        </p:txBody>
      </p:sp>
      <p:sp>
        <p:nvSpPr>
          <p:cNvPr id="6" name="TextBox 5"/>
          <p:cNvSpPr txBox="1"/>
          <p:nvPr/>
        </p:nvSpPr>
        <p:spPr>
          <a:xfrm>
            <a:off x="5562600" y="1828800"/>
            <a:ext cx="2819400" cy="1323439"/>
          </a:xfrm>
          <a:prstGeom prst="rect">
            <a:avLst/>
          </a:prstGeom>
          <a:noFill/>
        </p:spPr>
        <p:txBody>
          <a:bodyPr wrap="square" rtlCol="0">
            <a:spAutoFit/>
          </a:bodyPr>
          <a:lstStyle/>
          <a:p>
            <a:pPr algn="ctr"/>
            <a:r>
              <a:rPr lang="en-US" sz="2000" b="1" i="1" dirty="0" smtClean="0">
                <a:solidFill>
                  <a:srgbClr val="4F6228"/>
                </a:solidFill>
              </a:rPr>
              <a:t>NSF Industry/University* Center for Configuration Analytics and Automation (CCAA)</a:t>
            </a:r>
            <a:endParaRPr lang="en-US" sz="2000" b="1" i="1" dirty="0">
              <a:solidFill>
                <a:srgbClr val="4F6228"/>
              </a:solidFill>
            </a:endParaRPr>
          </a:p>
        </p:txBody>
      </p:sp>
      <p:sp>
        <p:nvSpPr>
          <p:cNvPr id="7" name="TextBox 6"/>
          <p:cNvSpPr txBox="1"/>
          <p:nvPr/>
        </p:nvSpPr>
        <p:spPr>
          <a:xfrm>
            <a:off x="457200" y="3962400"/>
            <a:ext cx="8229600" cy="2154436"/>
          </a:xfrm>
          <a:prstGeom prst="rect">
            <a:avLst/>
          </a:prstGeom>
          <a:solidFill>
            <a:srgbClr val="EBF1EC"/>
          </a:solidFill>
          <a:ln>
            <a:solidFill>
              <a:schemeClr val="accent3">
                <a:lumMod val="50000"/>
              </a:schemeClr>
            </a:solidFill>
          </a:ln>
        </p:spPr>
        <p:txBody>
          <a:bodyPr wrap="square" rtlCol="0">
            <a:spAutoFit/>
          </a:bodyPr>
          <a:lstStyle/>
          <a:p>
            <a:r>
              <a:rPr lang="en-US" b="1" dirty="0" smtClean="0"/>
              <a:t>CCAA Vision: </a:t>
            </a:r>
          </a:p>
          <a:p>
            <a:endParaRPr lang="en-US" dirty="0" smtClean="0"/>
          </a:p>
          <a:p>
            <a:pPr algn="just"/>
            <a:r>
              <a:rPr lang="en-US" sz="2000" dirty="0" smtClean="0"/>
              <a:t>The </a:t>
            </a:r>
            <a:r>
              <a:rPr lang="en-US" sz="2000" dirty="0"/>
              <a:t>Center for Configurations Analytics and Automation (CCAA) </a:t>
            </a:r>
            <a:r>
              <a:rPr lang="en-US" sz="2000" dirty="0" smtClean="0"/>
              <a:t>vision is </a:t>
            </a:r>
            <a:r>
              <a:rPr lang="en-US" sz="2000" dirty="0"/>
              <a:t>to build the critical mass of inter-disciplinary academic researchers and industry partnerships to undertake pre-competitive research that addresses the current and future challenges of </a:t>
            </a:r>
            <a:r>
              <a:rPr lang="en-US" sz="2000" dirty="0" smtClean="0"/>
              <a:t>enterprise analytics </a:t>
            </a:r>
            <a:r>
              <a:rPr lang="en-US" sz="2000" dirty="0"/>
              <a:t>and automation. </a:t>
            </a:r>
          </a:p>
          <a:p>
            <a:endParaRPr lang="en-US" dirty="0"/>
          </a:p>
        </p:txBody>
      </p:sp>
      <p:sp>
        <p:nvSpPr>
          <p:cNvPr id="8" name="TextBox 7"/>
          <p:cNvSpPr txBox="1"/>
          <p:nvPr/>
        </p:nvSpPr>
        <p:spPr>
          <a:xfrm>
            <a:off x="457200" y="6400800"/>
            <a:ext cx="7082195" cy="492443"/>
          </a:xfrm>
          <a:prstGeom prst="rect">
            <a:avLst/>
          </a:prstGeom>
          <a:noFill/>
        </p:spPr>
        <p:txBody>
          <a:bodyPr wrap="none" rtlCol="0">
            <a:spAutoFit/>
          </a:bodyPr>
          <a:lstStyle/>
          <a:p>
            <a:r>
              <a:rPr lang="en-US" sz="1200" dirty="0" smtClean="0"/>
              <a:t>* See information on this and other NSF national  I/UCRC research efforts  </a:t>
            </a:r>
            <a:r>
              <a:rPr lang="en-US" sz="1200" dirty="0"/>
              <a:t>at </a:t>
            </a:r>
            <a:r>
              <a:rPr lang="en-US" sz="1200" dirty="0">
                <a:hlinkClick r:id="rId2"/>
              </a:rPr>
              <a:t>http://www.nsf.gov/eng/iip/iucrc</a:t>
            </a:r>
            <a:r>
              <a:rPr lang="en-US" sz="1200" dirty="0" smtClean="0">
                <a:hlinkClick r:id="rId2"/>
              </a:rPr>
              <a:t>/</a:t>
            </a:r>
            <a:endParaRPr lang="en-US" sz="1200" dirty="0" smtClean="0"/>
          </a:p>
          <a:p>
            <a:pPr marL="285750" indent="-285750">
              <a:buFont typeface="Arial" charset="0"/>
              <a:buChar char="•"/>
            </a:pPr>
            <a:endParaRPr lang="en-US" sz="1400" dirty="0"/>
          </a:p>
        </p:txBody>
      </p:sp>
    </p:spTree>
    <p:extLst>
      <p:ext uri="{BB962C8B-B14F-4D97-AF65-F5344CB8AC3E}">
        <p14:creationId xmlns:p14="http://schemas.microsoft.com/office/powerpoint/2010/main" val="12216910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58200" cy="427038"/>
          </a:xfrm>
        </p:spPr>
        <p:txBody>
          <a:bodyPr/>
          <a:lstStyle/>
          <a:p>
            <a:r>
              <a:rPr lang="en-US" b="1" i="1" dirty="0"/>
              <a:t>Evaluating the Prediction Power</a:t>
            </a:r>
          </a:p>
        </p:txBody>
      </p:sp>
      <p:sp>
        <p:nvSpPr>
          <p:cNvPr id="4" name="Slide Number Placeholder 3"/>
          <p:cNvSpPr>
            <a:spLocks noGrp="1"/>
          </p:cNvSpPr>
          <p:nvPr>
            <p:ph type="sldNum" sz="quarter" idx="12"/>
          </p:nvPr>
        </p:nvSpPr>
        <p:spPr/>
        <p:txBody>
          <a:bodyPr/>
          <a:lstStyle/>
          <a:p>
            <a:fld id="{80F13DAA-1CB3-4913-BEF0-E8CDE2DCC800}" type="slidenum">
              <a:rPr lang="en-US" smtClean="0"/>
              <a:pPr/>
              <a:t>80</a:t>
            </a:fld>
            <a:endParaRPr lang="en-US" dirty="0"/>
          </a:p>
        </p:txBody>
      </p:sp>
      <p:graphicFrame>
        <p:nvGraphicFramePr>
          <p:cNvPr id="7" name="Content Placeholder 3"/>
          <p:cNvGraphicFramePr>
            <a:graphicFrameLocks/>
          </p:cNvGraphicFramePr>
          <p:nvPr>
            <p:extLst/>
          </p:nvPr>
        </p:nvGraphicFramePr>
        <p:xfrm>
          <a:off x="457200" y="2819400"/>
          <a:ext cx="7924800" cy="2468880"/>
        </p:xfrm>
        <a:graphic>
          <a:graphicData uri="http://schemas.openxmlformats.org/drawingml/2006/table">
            <a:tbl>
              <a:tblPr firstRow="1" bandRow="1">
                <a:tableStyleId>{5C22544A-7EE6-4342-B048-85BDC9FD1C3A}</a:tableStyleId>
              </a:tblPr>
              <a:tblGrid>
                <a:gridCol w="2020168">
                  <a:extLst>
                    <a:ext uri="{9D8B030D-6E8A-4147-A177-3AD203B41FA5}">
                      <a16:colId xmlns:a16="http://schemas.microsoft.com/office/drawing/2014/main" val="20000"/>
                    </a:ext>
                  </a:extLst>
                </a:gridCol>
                <a:gridCol w="2781063">
                  <a:extLst>
                    <a:ext uri="{9D8B030D-6E8A-4147-A177-3AD203B41FA5}">
                      <a16:colId xmlns:a16="http://schemas.microsoft.com/office/drawing/2014/main" val="20001"/>
                    </a:ext>
                  </a:extLst>
                </a:gridCol>
                <a:gridCol w="3123569">
                  <a:extLst>
                    <a:ext uri="{9D8B030D-6E8A-4147-A177-3AD203B41FA5}">
                      <a16:colId xmlns:a16="http://schemas.microsoft.com/office/drawing/2014/main" val="20002"/>
                    </a:ext>
                  </a:extLst>
                </a:gridCol>
              </a:tblGrid>
              <a:tr h="267229">
                <a:tc>
                  <a:txBody>
                    <a:bodyPr/>
                    <a:lstStyle/>
                    <a:p>
                      <a:r>
                        <a:rPr lang="en-US" dirty="0" smtClean="0"/>
                        <a:t>Alexa Top Domains</a:t>
                      </a:r>
                      <a:endParaRPr lang="en-US" dirty="0"/>
                    </a:p>
                  </a:txBody>
                  <a:tcPr/>
                </a:tc>
                <a:tc>
                  <a:txBody>
                    <a:bodyPr/>
                    <a:lstStyle/>
                    <a:p>
                      <a:r>
                        <a:rPr lang="en-US" dirty="0" smtClean="0"/>
                        <a:t>#</a:t>
                      </a:r>
                      <a:r>
                        <a:rPr lang="en-US" baseline="0" dirty="0" smtClean="0"/>
                        <a:t> of IP Predicted for Blocking</a:t>
                      </a:r>
                      <a:endParaRPr lang="en-US" dirty="0"/>
                    </a:p>
                  </a:txBody>
                  <a:tcPr/>
                </a:tc>
                <a:tc>
                  <a:txBody>
                    <a:bodyPr/>
                    <a:lstStyle/>
                    <a:p>
                      <a:r>
                        <a:rPr lang="en-US" dirty="0" smtClean="0"/>
                        <a:t># of Network</a:t>
                      </a:r>
                      <a:r>
                        <a:rPr lang="en-US" baseline="0" dirty="0" smtClean="0"/>
                        <a:t>s Predicted for Blocking</a:t>
                      </a:r>
                      <a:endParaRPr lang="en-US" dirty="0"/>
                    </a:p>
                  </a:txBody>
                  <a:tcPr/>
                </a:tc>
                <a:extLst>
                  <a:ext uri="{0D108BD9-81ED-4DB2-BD59-A6C34878D82A}">
                    <a16:rowId xmlns:a16="http://schemas.microsoft.com/office/drawing/2014/main" val="10000"/>
                  </a:ext>
                </a:extLst>
              </a:tr>
              <a:tr h="267229">
                <a:tc>
                  <a:txBody>
                    <a:bodyPr/>
                    <a:lstStyle/>
                    <a:p>
                      <a:r>
                        <a:rPr lang="en-US" dirty="0" smtClean="0">
                          <a:solidFill>
                            <a:schemeClr val="tx1"/>
                          </a:solidFill>
                        </a:rPr>
                        <a:t>100</a:t>
                      </a:r>
                      <a:endParaRPr lang="en-US" dirty="0">
                        <a:solidFill>
                          <a:schemeClr val="tx1"/>
                        </a:solidFill>
                      </a:endParaRP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8</a:t>
                      </a:r>
                      <a:endParaRPr lang="en-US" dirty="0">
                        <a:solidFill>
                          <a:schemeClr val="tx1"/>
                        </a:solidFill>
                      </a:endParaRPr>
                    </a:p>
                  </a:txBody>
                  <a:tcPr/>
                </a:tc>
                <a:extLst>
                  <a:ext uri="{0D108BD9-81ED-4DB2-BD59-A6C34878D82A}">
                    <a16:rowId xmlns:a16="http://schemas.microsoft.com/office/drawing/2014/main" val="10001"/>
                  </a:ext>
                </a:extLst>
              </a:tr>
              <a:tr h="267229">
                <a:tc>
                  <a:txBody>
                    <a:bodyPr/>
                    <a:lstStyle/>
                    <a:p>
                      <a:r>
                        <a:rPr lang="en-US" dirty="0" smtClean="0">
                          <a:solidFill>
                            <a:schemeClr val="tx1"/>
                          </a:solidFill>
                        </a:rPr>
                        <a:t>1000</a:t>
                      </a:r>
                      <a:endParaRPr lang="en-US" dirty="0">
                        <a:solidFill>
                          <a:schemeClr val="tx1"/>
                        </a:solidFill>
                      </a:endParaRPr>
                    </a:p>
                  </a:txBody>
                  <a:tcPr/>
                </a:tc>
                <a:tc>
                  <a:txBody>
                    <a:bodyPr/>
                    <a:lstStyle/>
                    <a:p>
                      <a:r>
                        <a:rPr lang="en-US" dirty="0" smtClean="0">
                          <a:solidFill>
                            <a:schemeClr val="tx1"/>
                          </a:solidFill>
                        </a:rPr>
                        <a:t>36</a:t>
                      </a:r>
                      <a:endParaRPr lang="en-US" dirty="0">
                        <a:solidFill>
                          <a:schemeClr val="tx1"/>
                        </a:solidFill>
                      </a:endParaRPr>
                    </a:p>
                  </a:txBody>
                  <a:tcPr/>
                </a:tc>
                <a:tc>
                  <a:txBody>
                    <a:bodyPr/>
                    <a:lstStyle/>
                    <a:p>
                      <a:r>
                        <a:rPr lang="en-US" dirty="0" smtClean="0">
                          <a:solidFill>
                            <a:schemeClr val="tx1"/>
                          </a:solidFill>
                        </a:rPr>
                        <a:t>32</a:t>
                      </a:r>
                      <a:endParaRPr lang="en-US" dirty="0">
                        <a:solidFill>
                          <a:schemeClr val="tx1"/>
                        </a:solidFill>
                      </a:endParaRPr>
                    </a:p>
                  </a:txBody>
                  <a:tcPr/>
                </a:tc>
                <a:extLst>
                  <a:ext uri="{0D108BD9-81ED-4DB2-BD59-A6C34878D82A}">
                    <a16:rowId xmlns:a16="http://schemas.microsoft.com/office/drawing/2014/main" val="10002"/>
                  </a:ext>
                </a:extLst>
              </a:tr>
              <a:tr h="267229">
                <a:tc>
                  <a:txBody>
                    <a:bodyPr/>
                    <a:lstStyle/>
                    <a:p>
                      <a:r>
                        <a:rPr lang="en-US" dirty="0" smtClean="0">
                          <a:solidFill>
                            <a:schemeClr val="tx1"/>
                          </a:solidFill>
                        </a:rPr>
                        <a:t>10000</a:t>
                      </a:r>
                      <a:endParaRPr lang="en-US" dirty="0">
                        <a:solidFill>
                          <a:schemeClr val="tx1"/>
                        </a:solidFill>
                      </a:endParaRPr>
                    </a:p>
                  </a:txBody>
                  <a:tcPr/>
                </a:tc>
                <a:tc>
                  <a:txBody>
                    <a:bodyPr/>
                    <a:lstStyle/>
                    <a:p>
                      <a:r>
                        <a:rPr lang="en-US" dirty="0" smtClean="0">
                          <a:solidFill>
                            <a:schemeClr val="tx1"/>
                          </a:solidFill>
                        </a:rPr>
                        <a:t>229</a:t>
                      </a:r>
                      <a:endParaRPr lang="en-US" dirty="0">
                        <a:solidFill>
                          <a:schemeClr val="tx1"/>
                        </a:solidFill>
                      </a:endParaRPr>
                    </a:p>
                  </a:txBody>
                  <a:tcPr/>
                </a:tc>
                <a:tc>
                  <a:txBody>
                    <a:bodyPr/>
                    <a:lstStyle/>
                    <a:p>
                      <a:r>
                        <a:rPr lang="en-US" dirty="0" smtClean="0">
                          <a:solidFill>
                            <a:schemeClr val="tx1"/>
                          </a:solidFill>
                        </a:rPr>
                        <a:t>170</a:t>
                      </a:r>
                      <a:endParaRPr lang="en-US" dirty="0">
                        <a:solidFill>
                          <a:schemeClr val="tx1"/>
                        </a:solidFill>
                      </a:endParaRPr>
                    </a:p>
                  </a:txBody>
                  <a:tcPr/>
                </a:tc>
                <a:extLst>
                  <a:ext uri="{0D108BD9-81ED-4DB2-BD59-A6C34878D82A}">
                    <a16:rowId xmlns:a16="http://schemas.microsoft.com/office/drawing/2014/main" val="10003"/>
                  </a:ext>
                </a:extLst>
              </a:tr>
              <a:tr h="267229">
                <a:tc>
                  <a:txBody>
                    <a:bodyPr/>
                    <a:lstStyle/>
                    <a:p>
                      <a:r>
                        <a:rPr lang="en-US" dirty="0" smtClean="0">
                          <a:solidFill>
                            <a:schemeClr val="tx1"/>
                          </a:solidFill>
                        </a:rPr>
                        <a:t>100000</a:t>
                      </a:r>
                      <a:endParaRPr lang="en-US" dirty="0">
                        <a:solidFill>
                          <a:schemeClr val="tx1"/>
                        </a:solidFill>
                      </a:endParaRPr>
                    </a:p>
                  </a:txBody>
                  <a:tcPr/>
                </a:tc>
                <a:tc>
                  <a:txBody>
                    <a:bodyPr/>
                    <a:lstStyle/>
                    <a:p>
                      <a:r>
                        <a:rPr lang="en-US" dirty="0" smtClean="0">
                          <a:solidFill>
                            <a:schemeClr val="tx1"/>
                          </a:solidFill>
                        </a:rPr>
                        <a:t>2372</a:t>
                      </a:r>
                      <a:endParaRPr lang="en-US" dirty="0">
                        <a:solidFill>
                          <a:schemeClr val="tx1"/>
                        </a:solidFill>
                      </a:endParaRPr>
                    </a:p>
                  </a:txBody>
                  <a:tcPr/>
                </a:tc>
                <a:tc>
                  <a:txBody>
                    <a:bodyPr/>
                    <a:lstStyle/>
                    <a:p>
                      <a:r>
                        <a:rPr lang="en-US" dirty="0" smtClean="0">
                          <a:solidFill>
                            <a:schemeClr val="tx1"/>
                          </a:solidFill>
                        </a:rPr>
                        <a:t>870</a:t>
                      </a:r>
                      <a:endParaRPr lang="en-US" dirty="0">
                        <a:solidFill>
                          <a:schemeClr val="tx1"/>
                        </a:solidFill>
                      </a:endParaRPr>
                    </a:p>
                  </a:txBody>
                  <a:tcPr/>
                </a:tc>
                <a:extLst>
                  <a:ext uri="{0D108BD9-81ED-4DB2-BD59-A6C34878D82A}">
                    <a16:rowId xmlns:a16="http://schemas.microsoft.com/office/drawing/2014/main" val="10004"/>
                  </a:ext>
                </a:extLst>
              </a:tr>
              <a:tr h="267229">
                <a:tc>
                  <a:txBody>
                    <a:bodyPr/>
                    <a:lstStyle/>
                    <a:p>
                      <a:r>
                        <a:rPr lang="en-US" dirty="0" smtClean="0">
                          <a:solidFill>
                            <a:schemeClr val="tx1"/>
                          </a:solidFill>
                        </a:rPr>
                        <a:t>500000</a:t>
                      </a:r>
                      <a:endParaRPr lang="en-US" dirty="0">
                        <a:solidFill>
                          <a:schemeClr val="tx1"/>
                        </a:solidFill>
                      </a:endParaRPr>
                    </a:p>
                  </a:txBody>
                  <a:tcPr/>
                </a:tc>
                <a:tc>
                  <a:txBody>
                    <a:bodyPr/>
                    <a:lstStyle/>
                    <a:p>
                      <a:r>
                        <a:rPr lang="en-US" dirty="0" smtClean="0">
                          <a:solidFill>
                            <a:schemeClr val="tx1"/>
                          </a:solidFill>
                        </a:rPr>
                        <a:t>10074</a:t>
                      </a:r>
                      <a:endParaRPr lang="en-US" dirty="0">
                        <a:solidFill>
                          <a:schemeClr val="tx1"/>
                        </a:solidFill>
                      </a:endParaRPr>
                    </a:p>
                  </a:txBody>
                  <a:tcPr/>
                </a:tc>
                <a:tc>
                  <a:txBody>
                    <a:bodyPr/>
                    <a:lstStyle/>
                    <a:p>
                      <a:r>
                        <a:rPr lang="en-US" dirty="0" smtClean="0">
                          <a:solidFill>
                            <a:schemeClr val="tx1"/>
                          </a:solidFill>
                        </a:rPr>
                        <a:t>2186</a:t>
                      </a:r>
                      <a:endParaRPr lang="en-US" dirty="0">
                        <a:solidFill>
                          <a:schemeClr val="tx1"/>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64088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Evaluating the Prediction Power</a:t>
            </a:r>
            <a:endParaRPr lang="en-US" dirty="0"/>
          </a:p>
        </p:txBody>
      </p:sp>
      <p:sp>
        <p:nvSpPr>
          <p:cNvPr id="4" name="Slide Number Placeholder 3"/>
          <p:cNvSpPr>
            <a:spLocks noGrp="1"/>
          </p:cNvSpPr>
          <p:nvPr>
            <p:ph type="sldNum" sz="quarter" idx="12"/>
          </p:nvPr>
        </p:nvSpPr>
        <p:spPr/>
        <p:txBody>
          <a:bodyPr/>
          <a:lstStyle/>
          <a:p>
            <a:fld id="{80F13DAA-1CB3-4913-BEF0-E8CDE2DCC800}" type="slidenum">
              <a:rPr lang="en-US" smtClean="0"/>
              <a:pPr/>
              <a:t>81</a:t>
            </a:fld>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79297"/>
            <a:ext cx="6319082" cy="4697703"/>
          </a:xfrm>
        </p:spPr>
      </p:pic>
    </p:spTree>
    <p:extLst>
      <p:ext uri="{BB962C8B-B14F-4D97-AF65-F5344CB8AC3E}">
        <p14:creationId xmlns:p14="http://schemas.microsoft.com/office/powerpoint/2010/main" val="2827823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58200" cy="427038"/>
          </a:xfrm>
        </p:spPr>
        <p:txBody>
          <a:bodyPr/>
          <a:lstStyle/>
          <a:p>
            <a:r>
              <a:rPr lang="en-US" b="1" i="1" dirty="0"/>
              <a:t>Future work</a:t>
            </a:r>
          </a:p>
        </p:txBody>
      </p:sp>
      <p:sp>
        <p:nvSpPr>
          <p:cNvPr id="3" name="Content Placeholder 2"/>
          <p:cNvSpPr>
            <a:spLocks noGrp="1"/>
          </p:cNvSpPr>
          <p:nvPr>
            <p:ph idx="1"/>
          </p:nvPr>
        </p:nvSpPr>
        <p:spPr>
          <a:xfrm>
            <a:off x="457200" y="1600200"/>
            <a:ext cx="8382000" cy="4525963"/>
          </a:xfrm>
        </p:spPr>
        <p:txBody>
          <a:bodyPr>
            <a:normAutofit/>
          </a:bodyPr>
          <a:lstStyle/>
          <a:p>
            <a:r>
              <a:rPr lang="en-US" sz="2800" dirty="0"/>
              <a:t>Shrinking the blocking space while retaining the </a:t>
            </a:r>
            <a:r>
              <a:rPr lang="en-US" sz="2800" dirty="0" smtClean="0"/>
              <a:t>predictive </a:t>
            </a:r>
            <a:r>
              <a:rPr lang="en-US" sz="2800" dirty="0"/>
              <a:t>power</a:t>
            </a:r>
          </a:p>
          <a:p>
            <a:pPr lvl="1"/>
            <a:r>
              <a:rPr lang="en-US" sz="2400" dirty="0" smtClean="0"/>
              <a:t>Differentiate different types of shared host environments</a:t>
            </a:r>
          </a:p>
          <a:p>
            <a:pPr lvl="1"/>
            <a:r>
              <a:rPr lang="en-US" sz="2400" dirty="0" smtClean="0"/>
              <a:t>Examining </a:t>
            </a:r>
            <a:r>
              <a:rPr lang="en-US" sz="2400" dirty="0"/>
              <a:t>other </a:t>
            </a:r>
            <a:r>
              <a:rPr lang="en-US" sz="2400" dirty="0" smtClean="0"/>
              <a:t>metrics </a:t>
            </a:r>
            <a:r>
              <a:rPr lang="en-US" sz="2400" dirty="0"/>
              <a:t>such as TTL, Port Number, </a:t>
            </a:r>
            <a:r>
              <a:rPr lang="en-US" sz="2400" dirty="0" smtClean="0"/>
              <a:t>Protocol, </a:t>
            </a:r>
            <a:r>
              <a:rPr lang="en-US" sz="2400" dirty="0" err="1" smtClean="0"/>
              <a:t>WHOIS</a:t>
            </a:r>
            <a:endParaRPr lang="en-US" sz="2400" dirty="0" smtClean="0"/>
          </a:p>
          <a:p>
            <a:r>
              <a:rPr lang="en-US" sz="2800" dirty="0"/>
              <a:t>Creating a </a:t>
            </a:r>
            <a:r>
              <a:rPr lang="en-US" sz="2800" dirty="0" smtClean="0"/>
              <a:t>predictive model</a:t>
            </a:r>
            <a:endParaRPr lang="en-US" sz="28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80F13DAA-1CB3-4913-BEF0-E8CDE2DCC800}" type="slidenum">
              <a:rPr lang="en-US" smtClean="0"/>
              <a:pPr/>
              <a:t>82</a:t>
            </a:fld>
            <a:endParaRPr lang="en-US" dirty="0"/>
          </a:p>
        </p:txBody>
      </p:sp>
    </p:spTree>
    <p:extLst>
      <p:ext uri="{BB962C8B-B14F-4D97-AF65-F5344CB8AC3E}">
        <p14:creationId xmlns:p14="http://schemas.microsoft.com/office/powerpoint/2010/main" val="41888487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143125"/>
            <a:ext cx="7772400" cy="1362075"/>
          </a:xfrm>
        </p:spPr>
        <p:txBody>
          <a:bodyPr>
            <a:normAutofit fontScale="90000"/>
          </a:bodyPr>
          <a:lstStyle/>
          <a:p>
            <a:pPr algn="ctr"/>
            <a:r>
              <a:rPr lang="en-US" sz="3200" dirty="0" smtClean="0">
                <a:solidFill>
                  <a:schemeClr val="accent2"/>
                </a:solidFill>
              </a:rPr>
              <a:t>Overview Background Slides</a:t>
            </a:r>
            <a:r>
              <a:rPr lang="en-US" sz="3200" dirty="0" smtClean="0"/>
              <a:t/>
            </a:r>
            <a:br>
              <a:rPr lang="en-US" sz="3200" dirty="0" smtClean="0"/>
            </a:br>
            <a:r>
              <a:rPr lang="en-US" sz="3200" dirty="0" err="1" smtClean="0"/>
              <a:t>m</a:t>
            </a:r>
            <a:r>
              <a:rPr lang="en-US" sz="2600" dirty="0" err="1" smtClean="0"/>
              <a:t>ove</a:t>
            </a:r>
            <a:r>
              <a:rPr lang="en-US" sz="3200" dirty="0" err="1" smtClean="0"/>
              <a:t>n</a:t>
            </a:r>
            <a:r>
              <a:rPr lang="en-US" sz="2600" dirty="0" err="1" smtClean="0"/>
              <a:t>et</a:t>
            </a:r>
            <a:r>
              <a:rPr lang="en-US" sz="2600" dirty="0" smtClean="0"/>
              <a:t>:</a:t>
            </a:r>
            <a:r>
              <a:rPr lang="en-US" sz="3200" dirty="0"/>
              <a:t> </a:t>
            </a:r>
            <a:r>
              <a:rPr lang="en-US" sz="3200" dirty="0" smtClean="0"/>
              <a:t>A Cyber Agility Framework for Resilient </a:t>
            </a:r>
            <a:r>
              <a:rPr lang="en-US" sz="3200" dirty="0" err="1" smtClean="0"/>
              <a:t>sdn</a:t>
            </a:r>
            <a:r>
              <a:rPr lang="en-US" sz="3200" dirty="0" smtClean="0"/>
              <a:t>* </a:t>
            </a:r>
            <a:endParaRPr lang="en-US" sz="32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83</a:t>
            </a:fld>
            <a:endParaRPr lang="en-US"/>
          </a:p>
        </p:txBody>
      </p:sp>
      <p:sp>
        <p:nvSpPr>
          <p:cNvPr id="3" name="Text Placeholder 2"/>
          <p:cNvSpPr>
            <a:spLocks noGrp="1"/>
          </p:cNvSpPr>
          <p:nvPr>
            <p:ph type="body" idx="1"/>
          </p:nvPr>
        </p:nvSpPr>
        <p:spPr>
          <a:xfrm>
            <a:off x="685800" y="3810000"/>
            <a:ext cx="7772400" cy="1676400"/>
          </a:xfrm>
        </p:spPr>
        <p:txBody>
          <a:bodyPr>
            <a:normAutofit/>
          </a:bodyPr>
          <a:lstStyle/>
          <a:p>
            <a:pPr algn="ctr"/>
            <a:endParaRPr lang="en-US" sz="2400" dirty="0">
              <a:solidFill>
                <a:srgbClr val="002060"/>
              </a:solidFill>
            </a:endParaRPr>
          </a:p>
          <a:p>
            <a:pPr algn="ctr"/>
            <a:r>
              <a:rPr lang="en-US" dirty="0" smtClean="0">
                <a:solidFill>
                  <a:srgbClr val="002060"/>
                </a:solidFill>
              </a:rPr>
              <a:t>*The original architecture appeared IEEE INFOCOM 2015</a:t>
            </a:r>
            <a:endParaRPr lang="en-US" dirty="0">
              <a:solidFill>
                <a:srgbClr val="002060"/>
              </a:solidFill>
            </a:endParaRPr>
          </a:p>
        </p:txBody>
      </p:sp>
    </p:spTree>
    <p:extLst>
      <p:ext uri="{BB962C8B-B14F-4D97-AF65-F5344CB8AC3E}">
        <p14:creationId xmlns:p14="http://schemas.microsoft.com/office/powerpoint/2010/main" val="24348945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098" y="846496"/>
            <a:ext cx="4364873" cy="427038"/>
          </a:xfrm>
        </p:spPr>
        <p:txBody>
          <a:bodyPr/>
          <a:lstStyle/>
          <a:p>
            <a:r>
              <a:rPr lang="en-US" b="1" dirty="0" smtClean="0"/>
              <a:t>Multi-layer Auto-Resiliency Decision-Making-- </a:t>
            </a:r>
            <a:r>
              <a:rPr lang="en-US" b="1" dirty="0" smtClean="0">
                <a:solidFill>
                  <a:schemeClr val="accent1">
                    <a:lumMod val="75000"/>
                  </a:schemeClr>
                </a:solidFill>
              </a:rPr>
              <a:t>Strategies vs Tactics </a:t>
            </a:r>
            <a:endParaRPr lang="en-US" b="1" dirty="0">
              <a:solidFill>
                <a:schemeClr val="accent1">
                  <a:lumMod val="75000"/>
                </a:schemeClr>
              </a:solidFill>
            </a:endParaRPr>
          </a:p>
        </p:txBody>
      </p:sp>
      <p:sp>
        <p:nvSpPr>
          <p:cNvPr id="84" name="Oval 83"/>
          <p:cNvSpPr/>
          <p:nvPr/>
        </p:nvSpPr>
        <p:spPr>
          <a:xfrm>
            <a:off x="76200" y="682470"/>
            <a:ext cx="6107231" cy="6146955"/>
          </a:xfrm>
          <a:prstGeom prst="ellipse">
            <a:avLst/>
          </a:prstGeom>
          <a:solidFill>
            <a:srgbClr val="FF696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7" name="Oval 36"/>
          <p:cNvSpPr/>
          <p:nvPr/>
        </p:nvSpPr>
        <p:spPr>
          <a:xfrm>
            <a:off x="468431" y="1093329"/>
            <a:ext cx="5254243" cy="52788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1" name="Pie 100"/>
          <p:cNvSpPr/>
          <p:nvPr/>
        </p:nvSpPr>
        <p:spPr>
          <a:xfrm rot="10520712">
            <a:off x="503406" y="1089940"/>
            <a:ext cx="5172802" cy="5100205"/>
          </a:xfrm>
          <a:prstGeom prst="pie">
            <a:avLst>
              <a:gd name="adj1" fmla="val 4208539"/>
              <a:gd name="adj2" fmla="val 11094671"/>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cxnSp>
        <p:nvCxnSpPr>
          <p:cNvPr id="39" name="Straight Connector 38"/>
          <p:cNvCxnSpPr>
            <a:stCxn id="37" idx="0"/>
            <a:endCxn id="37" idx="4"/>
          </p:cNvCxnSpPr>
          <p:nvPr/>
        </p:nvCxnSpPr>
        <p:spPr>
          <a:xfrm>
            <a:off x="3095553" y="1093329"/>
            <a:ext cx="0" cy="52788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016063" y="1333721"/>
            <a:ext cx="2165650" cy="48099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Pie 92"/>
          <p:cNvSpPr/>
          <p:nvPr/>
        </p:nvSpPr>
        <p:spPr>
          <a:xfrm>
            <a:off x="480347" y="1093329"/>
            <a:ext cx="5242327" cy="5266186"/>
          </a:xfrm>
          <a:prstGeom prst="pie">
            <a:avLst>
              <a:gd name="adj1" fmla="val 6885485"/>
              <a:gd name="adj2" fmla="val 1470343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cxnSp>
        <p:nvCxnSpPr>
          <p:cNvPr id="52" name="Straight Connector 51"/>
          <p:cNvCxnSpPr/>
          <p:nvPr/>
        </p:nvCxnSpPr>
        <p:spPr>
          <a:xfrm flipH="1">
            <a:off x="746876" y="2521418"/>
            <a:ext cx="4750755" cy="239801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7" idx="6"/>
            <a:endCxn id="37" idx="2"/>
          </p:cNvCxnSpPr>
          <p:nvPr/>
        </p:nvCxnSpPr>
        <p:spPr>
          <a:xfrm flipH="1">
            <a:off x="468431" y="3732777"/>
            <a:ext cx="525424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1"/>
            <a:endCxn id="37" idx="5"/>
          </p:cNvCxnSpPr>
          <p:nvPr/>
        </p:nvCxnSpPr>
        <p:spPr>
          <a:xfrm>
            <a:off x="1237897" y="1866405"/>
            <a:ext cx="3715311" cy="373274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ie 17"/>
          <p:cNvSpPr/>
          <p:nvPr/>
        </p:nvSpPr>
        <p:spPr>
          <a:xfrm rot="20158713">
            <a:off x="970169" y="1546277"/>
            <a:ext cx="4285786" cy="4271780"/>
          </a:xfrm>
          <a:prstGeom prst="pie">
            <a:avLst>
              <a:gd name="adj1" fmla="val 21564628"/>
              <a:gd name="adj2" fmla="val 8238943"/>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6" name="Pie 15"/>
          <p:cNvSpPr/>
          <p:nvPr/>
        </p:nvSpPr>
        <p:spPr>
          <a:xfrm rot="7174074">
            <a:off x="936002" y="1616166"/>
            <a:ext cx="4178331" cy="4184677"/>
          </a:xfrm>
          <a:prstGeom prst="pie">
            <a:avLst>
              <a:gd name="adj1" fmla="val 21189051"/>
              <a:gd name="adj2" fmla="val 7658762"/>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7" name="Pie 16"/>
          <p:cNvSpPr/>
          <p:nvPr/>
        </p:nvSpPr>
        <p:spPr>
          <a:xfrm rot="14750784">
            <a:off x="1049840" y="1425918"/>
            <a:ext cx="3950657" cy="4336849"/>
          </a:xfrm>
          <a:prstGeom prst="pie">
            <a:avLst>
              <a:gd name="adj1" fmla="val 84934"/>
              <a:gd name="adj2" fmla="val 5453058"/>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0" name="Pie 9"/>
          <p:cNvSpPr/>
          <p:nvPr/>
        </p:nvSpPr>
        <p:spPr>
          <a:xfrm rot="7174074">
            <a:off x="1424231" y="2226335"/>
            <a:ext cx="3236796" cy="2895646"/>
          </a:xfrm>
          <a:prstGeom prst="pie">
            <a:avLst>
              <a:gd name="adj1" fmla="val 21182705"/>
              <a:gd name="adj2" fmla="val 7586575"/>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1" name="Pie 10"/>
          <p:cNvSpPr/>
          <p:nvPr/>
        </p:nvSpPr>
        <p:spPr>
          <a:xfrm rot="14750784">
            <a:off x="1621781" y="2058996"/>
            <a:ext cx="2998731" cy="3227588"/>
          </a:xfrm>
          <a:prstGeom prst="pie">
            <a:avLst>
              <a:gd name="adj1" fmla="val 21562525"/>
              <a:gd name="adj2" fmla="val 6783178"/>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accent3">
                  <a:lumMod val="50000"/>
                </a:schemeClr>
              </a:solidFill>
            </a:endParaRPr>
          </a:p>
        </p:txBody>
      </p:sp>
      <p:sp>
        <p:nvSpPr>
          <p:cNvPr id="9" name="Pie 8"/>
          <p:cNvSpPr/>
          <p:nvPr/>
        </p:nvSpPr>
        <p:spPr>
          <a:xfrm>
            <a:off x="1500633" y="2145819"/>
            <a:ext cx="3197930" cy="3186542"/>
          </a:xfrm>
          <a:prstGeom prst="pie">
            <a:avLst>
              <a:gd name="adj1" fmla="val 21545673"/>
              <a:gd name="adj2" fmla="val 6822159"/>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accent3">
                  <a:lumMod val="50000"/>
                </a:schemeClr>
              </a:solidFill>
            </a:endParaRPr>
          </a:p>
        </p:txBody>
      </p:sp>
      <p:grpSp>
        <p:nvGrpSpPr>
          <p:cNvPr id="24" name="Group 23"/>
          <p:cNvGrpSpPr/>
          <p:nvPr/>
        </p:nvGrpSpPr>
        <p:grpSpPr>
          <a:xfrm>
            <a:off x="2488937" y="3114650"/>
            <a:ext cx="1295226" cy="1188720"/>
            <a:chOff x="6239389" y="2366899"/>
            <a:chExt cx="1295226" cy="1188720"/>
          </a:xfrm>
        </p:grpSpPr>
        <p:sp>
          <p:nvSpPr>
            <p:cNvPr id="22" name="Oval 21"/>
            <p:cNvSpPr>
              <a:spLocks noChangeAspect="1"/>
            </p:cNvSpPr>
            <p:nvPr/>
          </p:nvSpPr>
          <p:spPr>
            <a:xfrm>
              <a:off x="6274735" y="2366899"/>
              <a:ext cx="1188720" cy="118872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lIns="0" tIns="0" rIns="0" bIns="0" rtlCol="0" anchor="ctr"/>
            <a:lstStyle/>
            <a:p>
              <a:pPr algn="ctr"/>
              <a:endParaRPr lang="en-US" sz="1400" b="1" dirty="0"/>
            </a:p>
          </p:txBody>
        </p:sp>
        <p:sp>
          <p:nvSpPr>
            <p:cNvPr id="23" name="TextBox 22"/>
            <p:cNvSpPr txBox="1"/>
            <p:nvPr/>
          </p:nvSpPr>
          <p:spPr>
            <a:xfrm>
              <a:off x="6239389" y="2638094"/>
              <a:ext cx="1295226" cy="646331"/>
            </a:xfrm>
            <a:prstGeom prst="rect">
              <a:avLst/>
            </a:prstGeom>
            <a:noFill/>
          </p:spPr>
          <p:txBody>
            <a:bodyPr wrap="none" rtlCol="0">
              <a:spAutoFit/>
            </a:bodyPr>
            <a:lstStyle/>
            <a:p>
              <a:pPr algn="ctr"/>
              <a:r>
                <a:rPr lang="en-US" b="1" dirty="0">
                  <a:solidFill>
                    <a:schemeClr val="bg1"/>
                  </a:solidFill>
                </a:rPr>
                <a:t>Multi-layer </a:t>
              </a:r>
              <a:endParaRPr lang="en-US" b="1" dirty="0" smtClean="0">
                <a:solidFill>
                  <a:schemeClr val="bg1"/>
                </a:solidFill>
              </a:endParaRPr>
            </a:p>
            <a:p>
              <a:pPr algn="ctr"/>
              <a:r>
                <a:rPr lang="en-US" b="1" dirty="0" smtClean="0">
                  <a:solidFill>
                    <a:schemeClr val="bg1"/>
                  </a:solidFill>
                </a:rPr>
                <a:t>Resiliency </a:t>
              </a:r>
              <a:endParaRPr lang="en-US" b="1" dirty="0">
                <a:solidFill>
                  <a:schemeClr val="bg1"/>
                </a:solidFill>
              </a:endParaRPr>
            </a:p>
          </p:txBody>
        </p:sp>
      </p:grpSp>
      <p:sp>
        <p:nvSpPr>
          <p:cNvPr id="25" name="TextBox 24"/>
          <p:cNvSpPr txBox="1"/>
          <p:nvPr/>
        </p:nvSpPr>
        <p:spPr>
          <a:xfrm rot="1347366">
            <a:off x="2886302" y="2422445"/>
            <a:ext cx="1380250" cy="830997"/>
          </a:xfrm>
          <a:prstGeom prst="rect">
            <a:avLst/>
          </a:prstGeom>
          <a:noFill/>
        </p:spPr>
        <p:txBody>
          <a:bodyPr wrap="none" rtlCol="0">
            <a:spAutoFit/>
          </a:bodyPr>
          <a:lstStyle/>
          <a:p>
            <a:pPr algn="ctr"/>
            <a:r>
              <a:rPr lang="en-US" sz="2400" b="1" dirty="0" smtClean="0"/>
              <a:t>Proactive</a:t>
            </a:r>
          </a:p>
          <a:p>
            <a:pPr algn="ctr"/>
            <a:r>
              <a:rPr lang="en-US" sz="2400" b="1" dirty="0" smtClean="0"/>
              <a:t>Proactive</a:t>
            </a:r>
            <a:endParaRPr lang="en-US" b="1" dirty="0" smtClean="0"/>
          </a:p>
        </p:txBody>
      </p:sp>
      <p:sp>
        <p:nvSpPr>
          <p:cNvPr id="26" name="TextBox 25"/>
          <p:cNvSpPr txBox="1"/>
          <p:nvPr/>
        </p:nvSpPr>
        <p:spPr>
          <a:xfrm rot="19602333">
            <a:off x="2896747" y="4157877"/>
            <a:ext cx="1521891" cy="830997"/>
          </a:xfrm>
          <a:prstGeom prst="rect">
            <a:avLst/>
          </a:prstGeom>
          <a:noFill/>
        </p:spPr>
        <p:txBody>
          <a:bodyPr wrap="none" rtlCol="0">
            <a:spAutoFit/>
          </a:bodyPr>
          <a:lstStyle/>
          <a:p>
            <a:pPr algn="ctr"/>
            <a:r>
              <a:rPr lang="en-US" sz="2400" b="1" dirty="0" smtClean="0"/>
              <a:t>Reactive</a:t>
            </a:r>
          </a:p>
          <a:p>
            <a:pPr algn="ctr"/>
            <a:r>
              <a:rPr lang="en-US" sz="2400" b="1" dirty="0" smtClean="0"/>
              <a:t>Resiliency </a:t>
            </a:r>
            <a:endParaRPr lang="en-US" b="1" dirty="0" smtClean="0"/>
          </a:p>
        </p:txBody>
      </p:sp>
      <p:sp>
        <p:nvSpPr>
          <p:cNvPr id="27" name="TextBox 26"/>
          <p:cNvSpPr txBox="1"/>
          <p:nvPr/>
        </p:nvSpPr>
        <p:spPr>
          <a:xfrm rot="4964496">
            <a:off x="1356683" y="3373961"/>
            <a:ext cx="1642950" cy="830997"/>
          </a:xfrm>
          <a:prstGeom prst="rect">
            <a:avLst/>
          </a:prstGeom>
          <a:noFill/>
        </p:spPr>
        <p:txBody>
          <a:bodyPr wrap="none" rtlCol="0">
            <a:spAutoFit/>
          </a:bodyPr>
          <a:lstStyle/>
          <a:p>
            <a:pPr algn="ctr"/>
            <a:r>
              <a:rPr lang="en-US" sz="2400" b="1" dirty="0" smtClean="0"/>
              <a:t>Post-Attack</a:t>
            </a:r>
          </a:p>
          <a:p>
            <a:pPr algn="ctr"/>
            <a:r>
              <a:rPr lang="en-US" sz="2400" b="1" dirty="0" smtClean="0"/>
              <a:t>Resiliency </a:t>
            </a:r>
            <a:endParaRPr lang="en-US" b="1" dirty="0" smtClean="0"/>
          </a:p>
        </p:txBody>
      </p:sp>
      <p:sp>
        <p:nvSpPr>
          <p:cNvPr id="28" name="TextBox 27"/>
          <p:cNvSpPr txBox="1"/>
          <p:nvPr/>
        </p:nvSpPr>
        <p:spPr>
          <a:xfrm rot="4806475">
            <a:off x="506913" y="3899127"/>
            <a:ext cx="1567930" cy="830997"/>
          </a:xfrm>
          <a:prstGeom prst="rect">
            <a:avLst/>
          </a:prstGeom>
          <a:noFill/>
        </p:spPr>
        <p:txBody>
          <a:bodyPr wrap="none" rtlCol="0">
            <a:spAutoFit/>
          </a:bodyPr>
          <a:lstStyle/>
          <a:p>
            <a:pPr algn="ctr"/>
            <a:r>
              <a:rPr lang="en-US" sz="2400" b="1" dirty="0" smtClean="0">
                <a:solidFill>
                  <a:schemeClr val="bg1"/>
                </a:solidFill>
              </a:rPr>
              <a:t>generation</a:t>
            </a:r>
          </a:p>
          <a:p>
            <a:pPr algn="ctr"/>
            <a:r>
              <a:rPr lang="en-US" sz="2400" b="1" dirty="0" smtClean="0"/>
              <a:t> </a:t>
            </a:r>
            <a:endParaRPr lang="en-US" b="1" dirty="0" smtClean="0"/>
          </a:p>
        </p:txBody>
      </p:sp>
      <p:sp>
        <p:nvSpPr>
          <p:cNvPr id="29" name="TextBox 28"/>
          <p:cNvSpPr txBox="1"/>
          <p:nvPr/>
        </p:nvSpPr>
        <p:spPr>
          <a:xfrm rot="1061099">
            <a:off x="2852694" y="1802993"/>
            <a:ext cx="1609993" cy="830997"/>
          </a:xfrm>
          <a:prstGeom prst="rect">
            <a:avLst/>
          </a:prstGeom>
          <a:noFill/>
        </p:spPr>
        <p:txBody>
          <a:bodyPr wrap="none" rtlCol="0">
            <a:spAutoFit/>
          </a:bodyPr>
          <a:lstStyle/>
          <a:p>
            <a:pPr algn="ctr"/>
            <a:r>
              <a:rPr lang="en-US" sz="2400" b="1" dirty="0" smtClean="0">
                <a:solidFill>
                  <a:schemeClr val="bg1"/>
                </a:solidFill>
              </a:rPr>
              <a:t>Deterrence</a:t>
            </a:r>
          </a:p>
          <a:p>
            <a:pPr algn="ctr"/>
            <a:r>
              <a:rPr lang="en-US" sz="2400" b="1" dirty="0" smtClean="0"/>
              <a:t> </a:t>
            </a:r>
            <a:endParaRPr lang="en-US" b="1" dirty="0" smtClean="0"/>
          </a:p>
        </p:txBody>
      </p:sp>
      <p:sp>
        <p:nvSpPr>
          <p:cNvPr id="30" name="TextBox 29"/>
          <p:cNvSpPr txBox="1"/>
          <p:nvPr/>
        </p:nvSpPr>
        <p:spPr>
          <a:xfrm rot="17144815">
            <a:off x="4239409" y="3757612"/>
            <a:ext cx="1533048" cy="830997"/>
          </a:xfrm>
          <a:prstGeom prst="rect">
            <a:avLst/>
          </a:prstGeom>
          <a:noFill/>
        </p:spPr>
        <p:txBody>
          <a:bodyPr wrap="none" rtlCol="0">
            <a:spAutoFit/>
          </a:bodyPr>
          <a:lstStyle/>
          <a:p>
            <a:pPr algn="ctr"/>
            <a:r>
              <a:rPr lang="en-US" sz="2400" b="1" dirty="0" smtClean="0">
                <a:solidFill>
                  <a:schemeClr val="bg1"/>
                </a:solidFill>
              </a:rPr>
              <a:t>Resistance</a:t>
            </a:r>
          </a:p>
          <a:p>
            <a:pPr algn="ctr"/>
            <a:r>
              <a:rPr lang="en-US" sz="2400" b="1" dirty="0" smtClean="0"/>
              <a:t> </a:t>
            </a:r>
            <a:endParaRPr lang="en-US" b="1" dirty="0" smtClean="0"/>
          </a:p>
        </p:txBody>
      </p:sp>
      <p:sp>
        <p:nvSpPr>
          <p:cNvPr id="31" name="TextBox 30"/>
          <p:cNvSpPr txBox="1"/>
          <p:nvPr/>
        </p:nvSpPr>
        <p:spPr>
          <a:xfrm rot="19663205">
            <a:off x="3673923" y="4979321"/>
            <a:ext cx="1097288" cy="830997"/>
          </a:xfrm>
          <a:prstGeom prst="rect">
            <a:avLst/>
          </a:prstGeom>
          <a:noFill/>
        </p:spPr>
        <p:txBody>
          <a:bodyPr wrap="none" rtlCol="0">
            <a:spAutoFit/>
          </a:bodyPr>
          <a:lstStyle/>
          <a:p>
            <a:pPr algn="ctr"/>
            <a:r>
              <a:rPr lang="en-US" sz="2400" b="1" dirty="0" smtClean="0">
                <a:solidFill>
                  <a:schemeClr val="bg1"/>
                </a:solidFill>
              </a:rPr>
              <a:t>/ Static</a:t>
            </a:r>
          </a:p>
          <a:p>
            <a:pPr algn="ctr"/>
            <a:r>
              <a:rPr lang="en-US" sz="2400" b="1" dirty="0" smtClean="0"/>
              <a:t> </a:t>
            </a:r>
            <a:endParaRPr lang="en-US" b="1" dirty="0" smtClean="0"/>
          </a:p>
        </p:txBody>
      </p:sp>
      <p:sp>
        <p:nvSpPr>
          <p:cNvPr id="32" name="TextBox 31"/>
          <p:cNvSpPr txBox="1"/>
          <p:nvPr/>
        </p:nvSpPr>
        <p:spPr>
          <a:xfrm>
            <a:off x="2452520" y="5236428"/>
            <a:ext cx="1295547" cy="830997"/>
          </a:xfrm>
          <a:prstGeom prst="rect">
            <a:avLst/>
          </a:prstGeom>
          <a:noFill/>
        </p:spPr>
        <p:txBody>
          <a:bodyPr wrap="none" rtlCol="0">
            <a:spAutoFit/>
          </a:bodyPr>
          <a:lstStyle/>
          <a:p>
            <a:pPr algn="ctr"/>
            <a:r>
              <a:rPr lang="en-US" sz="2400" b="1" dirty="0" smtClean="0">
                <a:solidFill>
                  <a:schemeClr val="bg1"/>
                </a:solidFill>
              </a:rPr>
              <a:t>Dynamic</a:t>
            </a:r>
          </a:p>
          <a:p>
            <a:pPr algn="ctr"/>
            <a:r>
              <a:rPr lang="en-US" sz="2400" b="1" dirty="0" smtClean="0"/>
              <a:t> </a:t>
            </a:r>
            <a:endParaRPr lang="en-US" b="1" dirty="0" smtClean="0"/>
          </a:p>
        </p:txBody>
      </p:sp>
      <p:sp>
        <p:nvSpPr>
          <p:cNvPr id="33" name="TextBox 32"/>
          <p:cNvSpPr txBox="1"/>
          <p:nvPr/>
        </p:nvSpPr>
        <p:spPr>
          <a:xfrm rot="5752248">
            <a:off x="923118" y="2998429"/>
            <a:ext cx="899797" cy="461665"/>
          </a:xfrm>
          <a:prstGeom prst="rect">
            <a:avLst/>
          </a:prstGeom>
          <a:noFill/>
        </p:spPr>
        <p:txBody>
          <a:bodyPr wrap="none" rtlCol="0">
            <a:spAutoFit/>
          </a:bodyPr>
          <a:lstStyle/>
          <a:p>
            <a:pPr algn="ctr"/>
            <a:r>
              <a:rPr lang="en-US" sz="2400" b="1" dirty="0" smtClean="0">
                <a:solidFill>
                  <a:schemeClr val="bg1"/>
                </a:solidFill>
              </a:rPr>
              <a:t>Auto-</a:t>
            </a:r>
          </a:p>
        </p:txBody>
      </p:sp>
      <p:sp>
        <p:nvSpPr>
          <p:cNvPr id="62" name="TextBox 61"/>
          <p:cNvSpPr txBox="1"/>
          <p:nvPr/>
        </p:nvSpPr>
        <p:spPr>
          <a:xfrm rot="2823834">
            <a:off x="660312" y="5260989"/>
            <a:ext cx="1594604" cy="369332"/>
          </a:xfrm>
          <a:prstGeom prst="rect">
            <a:avLst/>
          </a:prstGeom>
          <a:noFill/>
        </p:spPr>
        <p:txBody>
          <a:bodyPr wrap="none" rtlCol="0">
            <a:spAutoFit/>
          </a:bodyPr>
          <a:lstStyle/>
          <a:p>
            <a:r>
              <a:rPr lang="en-US" dirty="0" smtClean="0"/>
              <a:t>Reconstruction</a:t>
            </a:r>
            <a:endParaRPr lang="en-US" dirty="0"/>
          </a:p>
        </p:txBody>
      </p:sp>
      <p:sp>
        <p:nvSpPr>
          <p:cNvPr id="64" name="TextBox 63"/>
          <p:cNvSpPr txBox="1"/>
          <p:nvPr/>
        </p:nvSpPr>
        <p:spPr>
          <a:xfrm rot="20197347">
            <a:off x="2976022" y="5703830"/>
            <a:ext cx="1967911" cy="369332"/>
          </a:xfrm>
          <a:prstGeom prst="rect">
            <a:avLst/>
          </a:prstGeom>
          <a:noFill/>
        </p:spPr>
        <p:txBody>
          <a:bodyPr wrap="none" rtlCol="0">
            <a:spAutoFit/>
          </a:bodyPr>
          <a:lstStyle/>
          <a:p>
            <a:r>
              <a:rPr lang="en-US" dirty="0" smtClean="0"/>
              <a:t>Adaptive Response</a:t>
            </a:r>
          </a:p>
        </p:txBody>
      </p:sp>
      <p:sp>
        <p:nvSpPr>
          <p:cNvPr id="65" name="TextBox 64"/>
          <p:cNvSpPr txBox="1"/>
          <p:nvPr/>
        </p:nvSpPr>
        <p:spPr>
          <a:xfrm rot="740108">
            <a:off x="2035376" y="5868308"/>
            <a:ext cx="1180901" cy="369332"/>
          </a:xfrm>
          <a:prstGeom prst="rect">
            <a:avLst/>
          </a:prstGeom>
          <a:noFill/>
        </p:spPr>
        <p:txBody>
          <a:bodyPr wrap="none" rtlCol="0">
            <a:spAutoFit/>
          </a:bodyPr>
          <a:lstStyle/>
          <a:p>
            <a:r>
              <a:rPr lang="en-US" dirty="0" smtClean="0"/>
              <a:t>Reposition</a:t>
            </a:r>
          </a:p>
        </p:txBody>
      </p:sp>
      <p:sp>
        <p:nvSpPr>
          <p:cNvPr id="66" name="TextBox 65"/>
          <p:cNvSpPr txBox="1"/>
          <p:nvPr/>
        </p:nvSpPr>
        <p:spPr>
          <a:xfrm rot="17110265">
            <a:off x="259007" y="2830367"/>
            <a:ext cx="1040606" cy="369332"/>
          </a:xfrm>
          <a:prstGeom prst="rect">
            <a:avLst/>
          </a:prstGeom>
          <a:noFill/>
        </p:spPr>
        <p:txBody>
          <a:bodyPr wrap="none" rtlCol="0">
            <a:spAutoFit/>
          </a:bodyPr>
          <a:lstStyle/>
          <a:p>
            <a:r>
              <a:rPr lang="en-US" dirty="0" smtClean="0"/>
              <a:t>Recovery</a:t>
            </a:r>
          </a:p>
        </p:txBody>
      </p:sp>
      <p:sp>
        <p:nvSpPr>
          <p:cNvPr id="67" name="TextBox 66"/>
          <p:cNvSpPr txBox="1"/>
          <p:nvPr/>
        </p:nvSpPr>
        <p:spPr>
          <a:xfrm rot="20137725">
            <a:off x="1346759" y="1363805"/>
            <a:ext cx="1592552" cy="369332"/>
          </a:xfrm>
          <a:prstGeom prst="rect">
            <a:avLst/>
          </a:prstGeom>
          <a:noFill/>
        </p:spPr>
        <p:txBody>
          <a:bodyPr wrap="none" rtlCol="0">
            <a:spAutoFit/>
          </a:bodyPr>
          <a:lstStyle/>
          <a:p>
            <a:r>
              <a:rPr lang="en-US" dirty="0" smtClean="0"/>
              <a:t>Randomization</a:t>
            </a:r>
          </a:p>
        </p:txBody>
      </p:sp>
      <p:sp>
        <p:nvSpPr>
          <p:cNvPr id="68" name="TextBox 67"/>
          <p:cNvSpPr txBox="1"/>
          <p:nvPr/>
        </p:nvSpPr>
        <p:spPr>
          <a:xfrm rot="17786155">
            <a:off x="4383121" y="4456809"/>
            <a:ext cx="1703672" cy="369332"/>
          </a:xfrm>
          <a:prstGeom prst="rect">
            <a:avLst/>
          </a:prstGeom>
          <a:noFill/>
        </p:spPr>
        <p:txBody>
          <a:bodyPr wrap="none" rtlCol="0">
            <a:spAutoFit/>
          </a:bodyPr>
          <a:lstStyle/>
          <a:p>
            <a:r>
              <a:rPr lang="en-US" dirty="0" smtClean="0"/>
              <a:t>D-Segmentation</a:t>
            </a:r>
          </a:p>
        </p:txBody>
      </p:sp>
      <p:sp>
        <p:nvSpPr>
          <p:cNvPr id="69" name="TextBox 68"/>
          <p:cNvSpPr txBox="1"/>
          <p:nvPr/>
        </p:nvSpPr>
        <p:spPr>
          <a:xfrm rot="452448">
            <a:off x="3039256" y="1234462"/>
            <a:ext cx="1059777" cy="369332"/>
          </a:xfrm>
          <a:prstGeom prst="rect">
            <a:avLst/>
          </a:prstGeom>
          <a:noFill/>
        </p:spPr>
        <p:txBody>
          <a:bodyPr wrap="none" rtlCol="0">
            <a:spAutoFit/>
          </a:bodyPr>
          <a:lstStyle/>
          <a:p>
            <a:r>
              <a:rPr lang="en-US" dirty="0" smtClean="0"/>
              <a:t>Mutation</a:t>
            </a:r>
          </a:p>
        </p:txBody>
      </p:sp>
      <p:sp>
        <p:nvSpPr>
          <p:cNvPr id="70" name="TextBox 69"/>
          <p:cNvSpPr txBox="1"/>
          <p:nvPr/>
        </p:nvSpPr>
        <p:spPr>
          <a:xfrm rot="4579653">
            <a:off x="4962244" y="3019846"/>
            <a:ext cx="988860" cy="369332"/>
          </a:xfrm>
          <a:prstGeom prst="rect">
            <a:avLst/>
          </a:prstGeom>
          <a:noFill/>
        </p:spPr>
        <p:txBody>
          <a:bodyPr wrap="none" rtlCol="0">
            <a:spAutoFit/>
          </a:bodyPr>
          <a:lstStyle/>
          <a:p>
            <a:r>
              <a:rPr lang="en-US" dirty="0" smtClean="0"/>
              <a:t>Isolation</a:t>
            </a:r>
          </a:p>
        </p:txBody>
      </p:sp>
      <p:sp>
        <p:nvSpPr>
          <p:cNvPr id="71" name="TextBox 70"/>
          <p:cNvSpPr txBox="1"/>
          <p:nvPr/>
        </p:nvSpPr>
        <p:spPr>
          <a:xfrm rot="2853240">
            <a:off x="4154360" y="1802375"/>
            <a:ext cx="1173911" cy="369332"/>
          </a:xfrm>
          <a:prstGeom prst="rect">
            <a:avLst/>
          </a:prstGeom>
          <a:noFill/>
        </p:spPr>
        <p:txBody>
          <a:bodyPr wrap="none" rtlCol="0">
            <a:spAutoFit/>
          </a:bodyPr>
          <a:lstStyle/>
          <a:p>
            <a:r>
              <a:rPr lang="en-US" dirty="0" smtClean="0"/>
              <a:t>S-Diversity</a:t>
            </a:r>
          </a:p>
        </p:txBody>
      </p:sp>
      <p:sp>
        <p:nvSpPr>
          <p:cNvPr id="72" name="TextBox 71"/>
          <p:cNvSpPr txBox="1"/>
          <p:nvPr/>
        </p:nvSpPr>
        <p:spPr>
          <a:xfrm rot="4569380">
            <a:off x="310311" y="4164742"/>
            <a:ext cx="956224" cy="369332"/>
          </a:xfrm>
          <a:prstGeom prst="rect">
            <a:avLst/>
          </a:prstGeom>
          <a:noFill/>
        </p:spPr>
        <p:txBody>
          <a:bodyPr wrap="none" rtlCol="0">
            <a:spAutoFit/>
          </a:bodyPr>
          <a:lstStyle/>
          <a:p>
            <a:r>
              <a:rPr lang="en-US" dirty="0" smtClean="0"/>
              <a:t>Evolving</a:t>
            </a:r>
          </a:p>
        </p:txBody>
      </p:sp>
      <p:sp>
        <p:nvSpPr>
          <p:cNvPr id="86" name="TextBox 85"/>
          <p:cNvSpPr txBox="1"/>
          <p:nvPr/>
        </p:nvSpPr>
        <p:spPr>
          <a:xfrm rot="5400000">
            <a:off x="-315117" y="3340501"/>
            <a:ext cx="1140056" cy="523220"/>
          </a:xfrm>
          <a:prstGeom prst="rect">
            <a:avLst/>
          </a:prstGeom>
          <a:noFill/>
        </p:spPr>
        <p:txBody>
          <a:bodyPr wrap="none" rtlCol="0">
            <a:spAutoFit/>
          </a:bodyPr>
          <a:lstStyle/>
          <a:p>
            <a:pPr algn="ctr"/>
            <a:r>
              <a:rPr lang="en-US" sz="2800" b="1" dirty="0" smtClean="0">
                <a:solidFill>
                  <a:schemeClr val="accent1">
                    <a:lumMod val="75000"/>
                  </a:schemeClr>
                </a:solidFill>
              </a:rPr>
              <a:t>CYBER</a:t>
            </a:r>
            <a:endParaRPr lang="en-US" b="1" dirty="0" smtClean="0">
              <a:solidFill>
                <a:schemeClr val="accent1">
                  <a:lumMod val="75000"/>
                </a:schemeClr>
              </a:solidFill>
            </a:endParaRPr>
          </a:p>
        </p:txBody>
      </p:sp>
      <p:sp>
        <p:nvSpPr>
          <p:cNvPr id="87" name="TextBox 86"/>
          <p:cNvSpPr txBox="1"/>
          <p:nvPr/>
        </p:nvSpPr>
        <p:spPr>
          <a:xfrm>
            <a:off x="2491122" y="6290960"/>
            <a:ext cx="1308307" cy="523220"/>
          </a:xfrm>
          <a:prstGeom prst="rect">
            <a:avLst/>
          </a:prstGeom>
          <a:noFill/>
        </p:spPr>
        <p:txBody>
          <a:bodyPr wrap="none" rtlCol="0">
            <a:spAutoFit/>
          </a:bodyPr>
          <a:lstStyle/>
          <a:p>
            <a:pPr algn="ctr"/>
            <a:r>
              <a:rPr lang="en-US" sz="2800" b="1" dirty="0" smtClean="0">
                <a:solidFill>
                  <a:schemeClr val="accent1">
                    <a:lumMod val="75000"/>
                  </a:schemeClr>
                </a:solidFill>
              </a:rPr>
              <a:t>ATTACK</a:t>
            </a:r>
            <a:endParaRPr lang="en-US" b="1" dirty="0" smtClean="0">
              <a:solidFill>
                <a:schemeClr val="accent1">
                  <a:lumMod val="75000"/>
                </a:schemeClr>
              </a:solidFill>
            </a:endParaRPr>
          </a:p>
        </p:txBody>
      </p:sp>
      <p:sp>
        <p:nvSpPr>
          <p:cNvPr id="88" name="TextBox 87"/>
          <p:cNvSpPr txBox="1"/>
          <p:nvPr/>
        </p:nvSpPr>
        <p:spPr>
          <a:xfrm rot="16009797">
            <a:off x="5142418" y="3458690"/>
            <a:ext cx="1598516" cy="523220"/>
          </a:xfrm>
          <a:prstGeom prst="rect">
            <a:avLst/>
          </a:prstGeom>
          <a:noFill/>
        </p:spPr>
        <p:txBody>
          <a:bodyPr wrap="none" rtlCol="0">
            <a:spAutoFit/>
          </a:bodyPr>
          <a:lstStyle/>
          <a:p>
            <a:pPr algn="ctr"/>
            <a:r>
              <a:rPr lang="en-US" sz="2800" b="1" dirty="0" smtClean="0">
                <a:solidFill>
                  <a:schemeClr val="accent1">
                    <a:lumMod val="75000"/>
                  </a:schemeClr>
                </a:solidFill>
              </a:rPr>
              <a:t>Kill-Chain</a:t>
            </a:r>
            <a:endParaRPr lang="en-US" b="1" dirty="0" smtClean="0">
              <a:solidFill>
                <a:schemeClr val="accent1">
                  <a:lumMod val="75000"/>
                </a:schemeClr>
              </a:solidFill>
            </a:endParaRPr>
          </a:p>
        </p:txBody>
      </p:sp>
      <p:sp>
        <p:nvSpPr>
          <p:cNvPr id="89" name="TextBox 88"/>
          <p:cNvSpPr txBox="1"/>
          <p:nvPr/>
        </p:nvSpPr>
        <p:spPr>
          <a:xfrm>
            <a:off x="2660277" y="609600"/>
            <a:ext cx="905569" cy="523220"/>
          </a:xfrm>
          <a:prstGeom prst="rect">
            <a:avLst/>
          </a:prstGeom>
          <a:noFill/>
        </p:spPr>
        <p:txBody>
          <a:bodyPr wrap="none" rtlCol="0">
            <a:spAutoFit/>
          </a:bodyPr>
          <a:lstStyle/>
          <a:p>
            <a:pPr algn="ctr"/>
            <a:r>
              <a:rPr lang="en-US" sz="2800" b="1" dirty="0" smtClean="0">
                <a:solidFill>
                  <a:schemeClr val="accent1">
                    <a:lumMod val="75000"/>
                  </a:schemeClr>
                </a:solidFill>
              </a:rPr>
              <a:t>TTPS</a:t>
            </a:r>
            <a:endParaRPr lang="en-US" b="1" dirty="0" smtClean="0">
              <a:solidFill>
                <a:schemeClr val="accent1">
                  <a:lumMod val="75000"/>
                </a:schemeClr>
              </a:solidFill>
            </a:endParaRPr>
          </a:p>
        </p:txBody>
      </p:sp>
      <p:sp>
        <p:nvSpPr>
          <p:cNvPr id="90" name="Oval Callout 89"/>
          <p:cNvSpPr/>
          <p:nvPr/>
        </p:nvSpPr>
        <p:spPr>
          <a:xfrm>
            <a:off x="6255472" y="2841014"/>
            <a:ext cx="1524000" cy="831776"/>
          </a:xfrm>
          <a:prstGeom prst="wedgeEllipseCallout">
            <a:avLst>
              <a:gd name="adj1" fmla="val -174583"/>
              <a:gd name="adj2" fmla="val 109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Strategy</a:t>
            </a:r>
            <a:endParaRPr lang="en-US" dirty="0"/>
          </a:p>
        </p:txBody>
      </p:sp>
      <p:sp>
        <p:nvSpPr>
          <p:cNvPr id="91" name="Oval Callout 90"/>
          <p:cNvSpPr/>
          <p:nvPr/>
        </p:nvSpPr>
        <p:spPr>
          <a:xfrm>
            <a:off x="6421302" y="3933520"/>
            <a:ext cx="1524000" cy="831776"/>
          </a:xfrm>
          <a:prstGeom prst="wedgeEllipseCallout">
            <a:avLst>
              <a:gd name="adj1" fmla="val -172083"/>
              <a:gd name="adj2" fmla="val 69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Tactics</a:t>
            </a:r>
            <a:endParaRPr lang="en-US" dirty="0"/>
          </a:p>
        </p:txBody>
      </p:sp>
      <p:sp>
        <p:nvSpPr>
          <p:cNvPr id="92" name="Oval Callout 91"/>
          <p:cNvSpPr/>
          <p:nvPr/>
        </p:nvSpPr>
        <p:spPr>
          <a:xfrm>
            <a:off x="6920784" y="5014153"/>
            <a:ext cx="1842216" cy="831776"/>
          </a:xfrm>
          <a:prstGeom prst="wedgeEllipseCallout">
            <a:avLst>
              <a:gd name="adj1" fmla="val -212651"/>
              <a:gd name="adj2" fmla="val 76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Techniques</a:t>
            </a:r>
          </a:p>
          <a:p>
            <a:pPr algn="ctr"/>
            <a:r>
              <a:rPr lang="en-US" dirty="0" smtClean="0"/>
              <a:t>(examples)</a:t>
            </a:r>
            <a:endParaRPr lang="en-US" dirty="0"/>
          </a:p>
        </p:txBody>
      </p:sp>
    </p:spTree>
    <p:extLst>
      <p:ext uri="{BB962C8B-B14F-4D97-AF65-F5344CB8AC3E}">
        <p14:creationId xmlns:p14="http://schemas.microsoft.com/office/powerpoint/2010/main" val="166926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Motivation</a:t>
            </a:r>
          </a:p>
        </p:txBody>
      </p:sp>
      <p:sp>
        <p:nvSpPr>
          <p:cNvPr id="3" name="Content Placeholder 2"/>
          <p:cNvSpPr>
            <a:spLocks noGrp="1"/>
          </p:cNvSpPr>
          <p:nvPr>
            <p:ph idx="1"/>
          </p:nvPr>
        </p:nvSpPr>
        <p:spPr/>
        <p:txBody>
          <a:bodyPr rtlCol="0">
            <a:normAutofit fontScale="92500" lnSpcReduction="20000"/>
          </a:bodyPr>
          <a:lstStyle/>
          <a:p>
            <a:pPr marL="514350" indent="-514350" algn="just" eaLnBrk="1" fontAlgn="auto" hangingPunct="1">
              <a:lnSpc>
                <a:spcPct val="120000"/>
              </a:lnSpc>
              <a:spcAft>
                <a:spcPts val="0"/>
              </a:spcAft>
              <a:buFont typeface="Wingdings" pitchFamily="2" charset="2"/>
              <a:buChar char="q"/>
              <a:defRPr/>
            </a:pPr>
            <a:r>
              <a:rPr lang="en-US" sz="2400" b="1" dirty="0">
                <a:latin typeface="Book Antiqua" pitchFamily="18" charset="0"/>
              </a:rPr>
              <a:t>In the current network protocol infrastructure, network configuration parameters such as IP addresses are mostly static.</a:t>
            </a:r>
          </a:p>
          <a:p>
            <a:pPr marL="514350" indent="-514350" algn="just" eaLnBrk="1" fontAlgn="auto" hangingPunct="1">
              <a:lnSpc>
                <a:spcPct val="120000"/>
              </a:lnSpc>
              <a:spcAft>
                <a:spcPts val="0"/>
              </a:spcAft>
              <a:buFont typeface="Wingdings" pitchFamily="2" charset="2"/>
              <a:buChar char="q"/>
              <a:defRPr/>
            </a:pPr>
            <a:r>
              <a:rPr lang="en-US" sz="2400" b="1" dirty="0">
                <a:latin typeface="Book Antiqua" pitchFamily="18" charset="0"/>
              </a:rPr>
              <a:t>Dynamic configuration such as changing IP by DHCP and NAT are still too slow and inefficient to provide proactive countermeasures.</a:t>
            </a:r>
          </a:p>
          <a:p>
            <a:pPr marL="514350" indent="-514350" algn="just" eaLnBrk="1" fontAlgn="auto" hangingPunct="1">
              <a:lnSpc>
                <a:spcPct val="120000"/>
              </a:lnSpc>
              <a:spcAft>
                <a:spcPts val="0"/>
              </a:spcAft>
              <a:buFont typeface="Wingdings" pitchFamily="2" charset="2"/>
              <a:buChar char="q"/>
              <a:defRPr/>
            </a:pPr>
            <a:r>
              <a:rPr lang="en-US" sz="2400" b="1" dirty="0">
                <a:latin typeface="Book Antiqua" pitchFamily="18" charset="0"/>
              </a:rPr>
              <a:t>In cyber war, this gives a significant advantage for adversaries to remotely scan networks and identify their targets accurately and quickly</a:t>
            </a:r>
          </a:p>
          <a:p>
            <a:pPr marL="514350" indent="-514350" algn="just" eaLnBrk="1" fontAlgn="auto" hangingPunct="1">
              <a:lnSpc>
                <a:spcPct val="120000"/>
              </a:lnSpc>
              <a:spcAft>
                <a:spcPts val="0"/>
              </a:spcAft>
              <a:buFont typeface="Wingdings" pitchFamily="2" charset="2"/>
              <a:buChar char="q"/>
              <a:defRPr/>
            </a:pPr>
            <a:r>
              <a:rPr lang="en-US" sz="2400" b="1" dirty="0">
                <a:latin typeface="Book Antiqua" pitchFamily="18" charset="0"/>
              </a:rPr>
              <a:t>Moving Target Defense was proposed as a new game changing paradigm to re-establish the cyber game rules for the advantage of defenders.</a:t>
            </a:r>
          </a:p>
          <a:p>
            <a:pPr marL="514350" indent="-514350" algn="just" eaLnBrk="1" fontAlgn="auto" hangingPunct="1">
              <a:lnSpc>
                <a:spcPct val="120000"/>
              </a:lnSpc>
              <a:spcAft>
                <a:spcPts val="0"/>
              </a:spcAft>
              <a:buFont typeface="Wingdings" pitchFamily="2" charset="2"/>
              <a:buChar char="q"/>
              <a:defRPr/>
            </a:pPr>
            <a:endParaRPr lang="en-US" sz="2400" b="1" dirty="0">
              <a:latin typeface="Book Antiqua" pitchFamily="18" charset="0"/>
            </a:endParaRPr>
          </a:p>
          <a:p>
            <a:pPr eaLnBrk="1" fontAlgn="auto" hangingPunct="1">
              <a:lnSpc>
                <a:spcPct val="120000"/>
              </a:lnSpc>
              <a:spcAft>
                <a:spcPts val="0"/>
              </a:spcAft>
              <a:buFont typeface="Arial" pitchFamily="34" charset="0"/>
              <a:buChar char="•"/>
              <a:defRPr/>
            </a:pPr>
            <a:endParaRPr lang="en-US" dirty="0"/>
          </a:p>
        </p:txBody>
      </p:sp>
    </p:spTree>
    <p:extLst>
      <p:ext uri="{BB962C8B-B14F-4D97-AF65-F5344CB8AC3E}">
        <p14:creationId xmlns:p14="http://schemas.microsoft.com/office/powerpoint/2010/main" val="8445272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Static and predictable behavior of cyber system a fundamental design vulnerability</a:t>
            </a:r>
          </a:p>
          <a:p>
            <a:pPr lvl="1"/>
            <a:r>
              <a:rPr lang="en-US" dirty="0" smtClean="0"/>
              <a:t>Reconnaissance is simple</a:t>
            </a:r>
          </a:p>
          <a:p>
            <a:pPr lvl="1"/>
            <a:r>
              <a:rPr lang="en-US" dirty="0" smtClean="0"/>
              <a:t>Evasion is simple: careful selection of attack parameters allow evasion</a:t>
            </a:r>
          </a:p>
          <a:p>
            <a:pPr lvl="2"/>
            <a:r>
              <a:rPr lang="en-US" dirty="0" smtClean="0"/>
              <a:t>A worm scanning network with rate 1 scan/min can evade all major detection techniques</a:t>
            </a:r>
          </a:p>
          <a:p>
            <a:r>
              <a:rPr lang="en-US" dirty="0" smtClean="0"/>
              <a:t>IP address allocation is mostly static</a:t>
            </a:r>
          </a:p>
          <a:p>
            <a:r>
              <a:rPr lang="en-US" dirty="0" smtClean="0"/>
              <a:t>Many various scanning  strategies:</a:t>
            </a:r>
          </a:p>
          <a:p>
            <a:pPr lvl="1"/>
            <a:r>
              <a:rPr lang="en-US" dirty="0" smtClean="0"/>
              <a:t>Random, local, cooperative, hybrid, </a:t>
            </a:r>
            <a:r>
              <a:rPr lang="en-US" dirty="0" err="1" smtClean="0"/>
              <a:t>etc</a:t>
            </a:r>
            <a:endParaRPr lang="en-US" dirty="0" smtClean="0"/>
          </a:p>
          <a:p>
            <a:pPr lvl="1"/>
            <a:endParaRPr lang="en-US" dirty="0"/>
          </a:p>
        </p:txBody>
      </p:sp>
    </p:spTree>
    <p:extLst>
      <p:ext uri="{BB962C8B-B14F-4D97-AF65-F5344CB8AC3E}">
        <p14:creationId xmlns:p14="http://schemas.microsoft.com/office/powerpoint/2010/main" val="3074290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05000"/>
            <a:ext cx="8686800" cy="3200400"/>
          </a:xfrm>
        </p:spPr>
        <p:txBody>
          <a:bodyPr/>
          <a:lstStyle/>
          <a:p>
            <a:r>
              <a:rPr lang="en-US" b="1" dirty="0" smtClean="0">
                <a:solidFill>
                  <a:schemeClr val="tx1"/>
                </a:solidFill>
              </a:rPr>
              <a:t>Cyber Agility for Proactive Resiliency</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429496729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CCAA Confidential</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47463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990600"/>
            <a:ext cx="7239000" cy="1117697"/>
          </a:xfrm>
        </p:spPr>
        <p:txBody>
          <a:bodyPr/>
          <a:lstStyle/>
          <a:p>
            <a:r>
              <a:rPr lang="en-US" sz="3600" b="1" i="1" dirty="0" smtClean="0"/>
              <a:t>What is Cyber Agility?</a:t>
            </a:r>
            <a:endParaRPr lang="en-US" sz="3600" b="1" i="1" dirty="0"/>
          </a:p>
        </p:txBody>
      </p:sp>
      <p:sp>
        <p:nvSpPr>
          <p:cNvPr id="8" name="Content Placeholder 4"/>
          <p:cNvSpPr txBox="1">
            <a:spLocks/>
          </p:cNvSpPr>
          <p:nvPr/>
        </p:nvSpPr>
        <p:spPr>
          <a:xfrm>
            <a:off x="304800" y="1905000"/>
            <a:ext cx="8686800" cy="3276600"/>
          </a:xfrm>
          <a:prstGeom prst="rect">
            <a:avLst/>
          </a:prstGeom>
          <a:solidFill>
            <a:schemeClr val="accent1">
              <a:lumMod val="20000"/>
              <a:lumOff val="80000"/>
            </a:schemeClr>
          </a:solidFill>
        </p:spPr>
        <p:txBody>
          <a:bodyPr vert="horz" lIns="91440" tIns="45720" rIns="91440" bIns="45720" rtlCol="0" anchor="ctr">
            <a:noAutofit/>
          </a:bodyPr>
          <a:lstStyle/>
          <a:p>
            <a:pPr marL="0" marR="0" lvl="0" indent="0" algn="ctr" defTabSz="457200" rtl="0" eaLnBrk="1" fontAlgn="auto" latinLnBrk="0" hangingPunct="1">
              <a:lnSpc>
                <a:spcPct val="12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1F497D"/>
                </a:solidFill>
                <a:effectLst/>
                <a:uLnTx/>
                <a:uFillTx/>
                <a:latin typeface="Calibri"/>
                <a:ea typeface="+mn-ea"/>
                <a:cs typeface="+mn-cs"/>
              </a:rPr>
              <a:t>Agility is the </a:t>
            </a:r>
            <a:r>
              <a:rPr kumimoji="0" lang="en-US" sz="2800" b="1" i="0" u="sng" strike="noStrike" kern="1200" cap="none" spc="0" normalizeH="0" baseline="0" noProof="0" dirty="0">
                <a:ln>
                  <a:noFill/>
                </a:ln>
                <a:solidFill>
                  <a:srgbClr val="1F497D"/>
                </a:solidFill>
                <a:effectLst/>
                <a:uLnTx/>
                <a:uFillTx/>
                <a:latin typeface="Calibri"/>
                <a:ea typeface="+mn-ea"/>
                <a:cs typeface="+mn-cs"/>
              </a:rPr>
              <a:t>system property </a:t>
            </a:r>
            <a:r>
              <a:rPr kumimoji="0" lang="en-US" sz="2800" b="0" i="0" u="none" strike="noStrike" kern="1200" cap="none" spc="0" normalizeH="0" baseline="0" noProof="0" dirty="0">
                <a:ln>
                  <a:noFill/>
                </a:ln>
                <a:solidFill>
                  <a:srgbClr val="1F497D"/>
                </a:solidFill>
                <a:effectLst/>
                <a:uLnTx/>
                <a:uFillTx/>
                <a:latin typeface="Calibri"/>
                <a:ea typeface="+mn-ea"/>
                <a:cs typeface="+mn-cs"/>
              </a:rPr>
              <a:t>that allows the system to </a:t>
            </a:r>
            <a:r>
              <a:rPr kumimoji="0" lang="en-US" sz="2800" b="0" i="1" u="none" strike="noStrike" kern="1200" cap="none" spc="0" normalizeH="0" baseline="0" noProof="0" dirty="0">
                <a:ln>
                  <a:noFill/>
                </a:ln>
                <a:solidFill>
                  <a:srgbClr val="1F497D"/>
                </a:solidFill>
                <a:effectLst/>
                <a:uLnTx/>
                <a:uFillTx/>
                <a:latin typeface="Calibri"/>
                <a:ea typeface="+mn-ea"/>
                <a:cs typeface="+mn-cs"/>
              </a:rPr>
              <a:t>proactively</a:t>
            </a:r>
            <a:r>
              <a:rPr kumimoji="0" lang="en-US" sz="2800" b="0" i="0" u="none" strike="noStrike" kern="1200" cap="none" spc="0" normalizeH="0" baseline="0" noProof="0" dirty="0">
                <a:ln>
                  <a:noFill/>
                </a:ln>
                <a:solidFill>
                  <a:srgbClr val="1F497D"/>
                </a:solidFill>
                <a:effectLst/>
                <a:uLnTx/>
                <a:uFillTx/>
                <a:latin typeface="Calibri"/>
                <a:ea typeface="+mn-ea"/>
                <a:cs typeface="+mn-cs"/>
              </a:rPr>
              <a:t> defend against unknown threats by </a:t>
            </a:r>
            <a:r>
              <a:rPr kumimoji="0" lang="en-US" sz="2800" b="0" i="1" u="none" strike="noStrike" kern="1200" cap="none" spc="0" normalizeH="0" baseline="0" noProof="0" dirty="0">
                <a:ln>
                  <a:noFill/>
                </a:ln>
                <a:solidFill>
                  <a:srgbClr val="1F497D"/>
                </a:solidFill>
                <a:effectLst/>
                <a:uLnTx/>
                <a:uFillTx/>
                <a:latin typeface="Calibri"/>
                <a:ea typeface="+mn-ea"/>
                <a:cs typeface="+mn-cs"/>
              </a:rPr>
              <a:t>dynamically</a:t>
            </a:r>
            <a:r>
              <a:rPr kumimoji="0" lang="en-US" sz="2800" b="0" i="0" u="none" strike="noStrike" kern="1200" cap="none" spc="0" normalizeH="0" baseline="0" noProof="0" dirty="0">
                <a:ln>
                  <a:noFill/>
                </a:ln>
                <a:solidFill>
                  <a:srgbClr val="1F497D"/>
                </a:solidFill>
                <a:effectLst/>
                <a:uLnTx/>
                <a:uFillTx/>
                <a:latin typeface="Calibri"/>
                <a:ea typeface="+mn-ea"/>
                <a:cs typeface="+mn-cs"/>
              </a:rPr>
              <a:t> changing the system parameters/states in </a:t>
            </a:r>
            <a:r>
              <a:rPr kumimoji="0" lang="en-US" sz="2800" b="0" i="1" u="none" strike="noStrike" kern="1200" cap="none" spc="0" normalizeH="0" baseline="0" noProof="0" dirty="0">
                <a:ln>
                  <a:noFill/>
                </a:ln>
                <a:solidFill>
                  <a:srgbClr val="1F497D"/>
                </a:solidFill>
                <a:effectLst/>
                <a:uLnTx/>
                <a:uFillTx/>
                <a:latin typeface="Calibri"/>
                <a:ea typeface="+mn-ea"/>
                <a:cs typeface="+mn-cs"/>
              </a:rPr>
              <a:t>timely</a:t>
            </a:r>
            <a:r>
              <a:rPr kumimoji="0" lang="en-US" sz="2800" b="0" i="0" u="none" strike="noStrike" kern="1200" cap="none" spc="0" normalizeH="0" baseline="0" noProof="0" dirty="0">
                <a:ln>
                  <a:noFill/>
                </a:ln>
                <a:solidFill>
                  <a:srgbClr val="1F497D"/>
                </a:solidFill>
                <a:effectLst/>
                <a:uLnTx/>
                <a:uFillTx/>
                <a:latin typeface="Calibri"/>
                <a:ea typeface="+mn-ea"/>
                <a:cs typeface="+mn-cs"/>
              </a:rPr>
              <a:t> fashion in order to </a:t>
            </a:r>
            <a:r>
              <a:rPr kumimoji="0" lang="en-US" sz="2800" b="1" i="1" u="none" strike="noStrike" kern="1200" cap="none" spc="0" normalizeH="0" baseline="0" noProof="0" dirty="0">
                <a:ln>
                  <a:noFill/>
                </a:ln>
                <a:solidFill>
                  <a:srgbClr val="1F497D"/>
                </a:solidFill>
                <a:effectLst/>
                <a:uLnTx/>
                <a:uFillTx/>
                <a:latin typeface="Calibri"/>
                <a:ea typeface="+mn-ea"/>
                <a:cs typeface="+mn-cs"/>
              </a:rPr>
              <a:t>resist</a:t>
            </a:r>
            <a:r>
              <a:rPr kumimoji="0" lang="en-US" sz="2800" b="0" i="1" u="none" strike="noStrike" kern="1200" cap="none" spc="0" normalizeH="0" baseline="0" noProof="0" dirty="0">
                <a:ln>
                  <a:noFill/>
                </a:ln>
                <a:solidFill>
                  <a:srgbClr val="1F497D"/>
                </a:solidFill>
                <a:effectLst/>
                <a:uLnTx/>
                <a:uFillTx/>
                <a:latin typeface="Calibri"/>
                <a:ea typeface="+mn-ea"/>
                <a:cs typeface="+mn-cs"/>
              </a:rPr>
              <a:t> and </a:t>
            </a:r>
            <a:r>
              <a:rPr kumimoji="0" lang="en-US" sz="2800" b="1" i="1" u="none" strike="noStrike" kern="1200" cap="none" spc="0" normalizeH="0" baseline="0" noProof="0" dirty="0">
                <a:ln>
                  <a:noFill/>
                </a:ln>
                <a:solidFill>
                  <a:srgbClr val="1F497D"/>
                </a:solidFill>
                <a:effectLst/>
                <a:uLnTx/>
                <a:uFillTx/>
                <a:latin typeface="Calibri"/>
                <a:ea typeface="+mn-ea"/>
                <a:cs typeface="+mn-cs"/>
              </a:rPr>
              <a:t>mitigate</a:t>
            </a:r>
            <a:r>
              <a:rPr kumimoji="0" lang="en-US" sz="2800" b="0" i="1" u="none" strike="noStrike" kern="1200" cap="none" spc="0" normalizeH="0" baseline="0" noProof="0" dirty="0">
                <a:ln>
                  <a:noFill/>
                </a:ln>
                <a:solidFill>
                  <a:srgbClr val="1F497D"/>
                </a:solidFill>
                <a:effectLst/>
                <a:uLnTx/>
                <a:uFillTx/>
                <a:latin typeface="Calibri"/>
                <a:ea typeface="+mn-ea"/>
                <a:cs typeface="+mn-cs"/>
              </a:rPr>
              <a:t> </a:t>
            </a:r>
            <a:r>
              <a:rPr kumimoji="0" lang="en-US" sz="2800" b="0" i="0" u="none" strike="noStrike" kern="1200" cap="none" spc="0" normalizeH="0" baseline="0" noProof="0" dirty="0">
                <a:ln>
                  <a:noFill/>
                </a:ln>
                <a:solidFill>
                  <a:srgbClr val="1F497D"/>
                </a:solidFill>
                <a:effectLst/>
                <a:uLnTx/>
                <a:uFillTx/>
                <a:latin typeface="Calibri"/>
                <a:ea typeface="+mn-ea"/>
                <a:cs typeface="+mn-cs"/>
              </a:rPr>
              <a:t>attack occurrence and consequences without degrading the </a:t>
            </a:r>
            <a:r>
              <a:rPr kumimoji="0" lang="en-US" sz="2800" b="0" i="0" u="none" strike="noStrike" kern="1200" cap="none" spc="0" normalizeH="0" baseline="0" noProof="0" dirty="0" err="1">
                <a:ln>
                  <a:noFill/>
                </a:ln>
                <a:solidFill>
                  <a:srgbClr val="1F497D"/>
                </a:solidFill>
                <a:effectLst/>
                <a:uLnTx/>
                <a:uFillTx/>
                <a:latin typeface="Calibri"/>
                <a:ea typeface="+mn-ea"/>
                <a:cs typeface="+mn-cs"/>
              </a:rPr>
              <a:t>QoS</a:t>
            </a:r>
            <a:r>
              <a:rPr kumimoji="0" lang="en-US" sz="2800" b="0" i="0" u="none" strike="noStrike" kern="1200" cap="none" spc="0" normalizeH="0" baseline="0" noProof="0" dirty="0">
                <a:ln>
                  <a:noFill/>
                </a:ln>
                <a:solidFill>
                  <a:srgbClr val="1F497D"/>
                </a:solidFill>
                <a:effectLst/>
                <a:uLnTx/>
                <a:uFillTx/>
                <a:latin typeface="Calibri"/>
                <a:ea typeface="+mn-ea"/>
                <a:cs typeface="+mn-cs"/>
              </a:rPr>
              <a:t>. </a:t>
            </a:r>
          </a:p>
        </p:txBody>
      </p:sp>
      <p:sp>
        <p:nvSpPr>
          <p:cNvPr id="2" name="Rectangle 1"/>
          <p:cNvSpPr/>
          <p:nvPr/>
        </p:nvSpPr>
        <p:spPr>
          <a:xfrm>
            <a:off x="3124168" y="381000"/>
            <a:ext cx="472443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Cyber Agility </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656623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2209800" y="2794000"/>
            <a:ext cx="2577599" cy="1371600"/>
          </a:xfrm>
          <a:prstGeom prst="ellipse">
            <a:avLst/>
          </a:prstGeom>
          <a:noFill/>
          <a:ln w="5080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2286000" y="2946400"/>
            <a:ext cx="2577599" cy="1371600"/>
          </a:xfrm>
          <a:prstGeom prst="ellipse">
            <a:avLst/>
          </a:prstGeom>
          <a:noFill/>
          <a:ln w="5080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p:cNvSpPr/>
          <p:nvPr/>
        </p:nvSpPr>
        <p:spPr>
          <a:xfrm>
            <a:off x="2438400" y="3022600"/>
            <a:ext cx="2577599" cy="1371600"/>
          </a:xfrm>
          <a:prstGeom prst="ellipse">
            <a:avLst/>
          </a:prstGeom>
          <a:solidFill>
            <a:schemeClr val="bg1"/>
          </a:solidFill>
          <a:ln w="5080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p:cNvSpPr/>
          <p:nvPr/>
        </p:nvSpPr>
        <p:spPr>
          <a:xfrm>
            <a:off x="3657600" y="2946400"/>
            <a:ext cx="2514600" cy="1447800"/>
          </a:xfrm>
          <a:prstGeom prst="ellipse">
            <a:avLst/>
          </a:prstGeom>
          <a:noFill/>
          <a:ln w="508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3581400" y="3403600"/>
            <a:ext cx="15540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Environment</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4953000" y="3403600"/>
            <a:ext cx="13538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C0504D"/>
                </a:solidFill>
                <a:effectLst/>
                <a:uLnTx/>
                <a:uFillTx/>
                <a:latin typeface="Calibri"/>
                <a:ea typeface="+mn-ea"/>
                <a:cs typeface="+mn-cs"/>
              </a:rPr>
              <a:t>Real</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 World</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2438400" y="3403600"/>
            <a:ext cx="122129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C0504D"/>
                </a:solidFill>
                <a:effectLst/>
                <a:uLnTx/>
                <a:uFillTx/>
                <a:latin typeface="Calibri"/>
                <a:ea typeface="+mn-ea"/>
                <a:cs typeface="+mn-cs"/>
              </a:rPr>
              <a:t>Perceived</a:t>
            </a:r>
            <a:endParaRPr kumimoji="0" lang="en-US" sz="1800" b="1" i="0" u="none" strike="noStrike" kern="1200" cap="none" spc="0" normalizeH="0" baseline="0" noProof="0" dirty="0">
              <a:ln>
                <a:noFill/>
              </a:ln>
              <a:solidFill>
                <a:srgbClr val="C0504D"/>
              </a:solidFill>
              <a:effectLst/>
              <a:uLnTx/>
              <a:uFillTx/>
              <a:latin typeface="Calibri"/>
              <a:ea typeface="+mn-ea"/>
              <a:cs typeface="+mn-cs"/>
            </a:endParaRPr>
          </a:p>
        </p:txBody>
      </p:sp>
      <p:sp>
        <p:nvSpPr>
          <p:cNvPr id="9" name="Oval 8"/>
          <p:cNvSpPr/>
          <p:nvPr/>
        </p:nvSpPr>
        <p:spPr>
          <a:xfrm>
            <a:off x="1219200" y="5384800"/>
            <a:ext cx="2514600" cy="1295400"/>
          </a:xfrm>
          <a:prstGeom prst="ellipse">
            <a:avLst/>
          </a:prstGeom>
          <a:noFill/>
          <a:ln w="508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5486400" y="5384800"/>
            <a:ext cx="2514600" cy="1371600"/>
          </a:xfrm>
          <a:prstGeom prst="ellipse">
            <a:avLst/>
          </a:prstGeom>
          <a:noFill/>
          <a:ln w="508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Freeform 93"/>
          <p:cNvSpPr/>
          <p:nvPr/>
        </p:nvSpPr>
        <p:spPr>
          <a:xfrm>
            <a:off x="5921829" y="4100286"/>
            <a:ext cx="584200" cy="1306285"/>
          </a:xfrm>
          <a:custGeom>
            <a:avLst/>
            <a:gdLst>
              <a:gd name="connsiteX0" fmla="*/ 0 w 584200"/>
              <a:gd name="connsiteY0" fmla="*/ 0 h 1306285"/>
              <a:gd name="connsiteX1" fmla="*/ 489857 w 584200"/>
              <a:gd name="connsiteY1" fmla="*/ 533400 h 1306285"/>
              <a:gd name="connsiteX2" fmla="*/ 566057 w 584200"/>
              <a:gd name="connsiteY2" fmla="*/ 1306285 h 1306285"/>
            </a:gdLst>
            <a:ahLst/>
            <a:cxnLst>
              <a:cxn ang="0">
                <a:pos x="connsiteX0" y="connsiteY0"/>
              </a:cxn>
              <a:cxn ang="0">
                <a:pos x="connsiteX1" y="connsiteY1"/>
              </a:cxn>
              <a:cxn ang="0">
                <a:pos x="connsiteX2" y="connsiteY2"/>
              </a:cxn>
            </a:cxnLst>
            <a:rect l="l" t="t" r="r" b="b"/>
            <a:pathLst>
              <a:path w="584200" h="1306285">
                <a:moveTo>
                  <a:pt x="0" y="0"/>
                </a:moveTo>
                <a:cubicBezTo>
                  <a:pt x="197757" y="157843"/>
                  <a:pt x="395514" y="315686"/>
                  <a:pt x="489857" y="533400"/>
                </a:cubicBezTo>
                <a:cubicBezTo>
                  <a:pt x="584200" y="751114"/>
                  <a:pt x="575128" y="1028699"/>
                  <a:pt x="566057" y="1306285"/>
                </a:cubicBezTo>
              </a:path>
            </a:pathLst>
          </a:custGeom>
          <a:ln>
            <a:tailEnd type="triangle" w="lg" len="med"/>
          </a:ln>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94"/>
          <p:cNvSpPr/>
          <p:nvPr/>
        </p:nvSpPr>
        <p:spPr>
          <a:xfrm>
            <a:off x="5555343" y="4274457"/>
            <a:ext cx="453571" cy="1240972"/>
          </a:xfrm>
          <a:custGeom>
            <a:avLst/>
            <a:gdLst>
              <a:gd name="connsiteX0" fmla="*/ 453571 w 453571"/>
              <a:gd name="connsiteY0" fmla="*/ 1240972 h 1240972"/>
              <a:gd name="connsiteX1" fmla="*/ 61686 w 453571"/>
              <a:gd name="connsiteY1" fmla="*/ 664029 h 1240972"/>
              <a:gd name="connsiteX2" fmla="*/ 83457 w 453571"/>
              <a:gd name="connsiteY2" fmla="*/ 0 h 1240972"/>
            </a:gdLst>
            <a:ahLst/>
            <a:cxnLst>
              <a:cxn ang="0">
                <a:pos x="connsiteX0" y="connsiteY0"/>
              </a:cxn>
              <a:cxn ang="0">
                <a:pos x="connsiteX1" y="connsiteY1"/>
              </a:cxn>
              <a:cxn ang="0">
                <a:pos x="connsiteX2" y="connsiteY2"/>
              </a:cxn>
            </a:cxnLst>
            <a:rect l="l" t="t" r="r" b="b"/>
            <a:pathLst>
              <a:path w="453571" h="1240972">
                <a:moveTo>
                  <a:pt x="453571" y="1240972"/>
                </a:moveTo>
                <a:cubicBezTo>
                  <a:pt x="288471" y="1055915"/>
                  <a:pt x="123372" y="870858"/>
                  <a:pt x="61686" y="664029"/>
                </a:cubicBezTo>
                <a:cubicBezTo>
                  <a:pt x="0" y="457200"/>
                  <a:pt x="41728" y="228600"/>
                  <a:pt x="83457" y="0"/>
                </a:cubicBezTo>
              </a:path>
            </a:pathLst>
          </a:custGeom>
          <a:ln>
            <a:tailEnd type="triangle" w="lg" len="med"/>
          </a:ln>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95"/>
          <p:cNvSpPr/>
          <p:nvPr/>
        </p:nvSpPr>
        <p:spPr>
          <a:xfrm>
            <a:off x="3526971" y="6386286"/>
            <a:ext cx="2100943" cy="395514"/>
          </a:xfrm>
          <a:custGeom>
            <a:avLst/>
            <a:gdLst>
              <a:gd name="connsiteX0" fmla="*/ 0 w 2100943"/>
              <a:gd name="connsiteY0" fmla="*/ 0 h 395514"/>
              <a:gd name="connsiteX1" fmla="*/ 1088572 w 2100943"/>
              <a:gd name="connsiteY1" fmla="*/ 391885 h 395514"/>
              <a:gd name="connsiteX2" fmla="*/ 2100943 w 2100943"/>
              <a:gd name="connsiteY2" fmla="*/ 21771 h 395514"/>
            </a:gdLst>
            <a:ahLst/>
            <a:cxnLst>
              <a:cxn ang="0">
                <a:pos x="connsiteX0" y="connsiteY0"/>
              </a:cxn>
              <a:cxn ang="0">
                <a:pos x="connsiteX1" y="connsiteY1"/>
              </a:cxn>
              <a:cxn ang="0">
                <a:pos x="connsiteX2" y="connsiteY2"/>
              </a:cxn>
            </a:cxnLst>
            <a:rect l="l" t="t" r="r" b="b"/>
            <a:pathLst>
              <a:path w="2100943" h="395514">
                <a:moveTo>
                  <a:pt x="0" y="0"/>
                </a:moveTo>
                <a:cubicBezTo>
                  <a:pt x="369207" y="194128"/>
                  <a:pt x="738415" y="388257"/>
                  <a:pt x="1088572" y="391885"/>
                </a:cubicBezTo>
                <a:cubicBezTo>
                  <a:pt x="1438729" y="395514"/>
                  <a:pt x="1769836" y="208642"/>
                  <a:pt x="2100943" y="21771"/>
                </a:cubicBezTo>
              </a:path>
            </a:pathLst>
          </a:custGeom>
          <a:ln>
            <a:tailEnd type="triangle" w="lg" len="med"/>
          </a:ln>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96"/>
          <p:cNvSpPr/>
          <p:nvPr/>
        </p:nvSpPr>
        <p:spPr>
          <a:xfrm>
            <a:off x="3679371" y="5540828"/>
            <a:ext cx="1915886" cy="333829"/>
          </a:xfrm>
          <a:custGeom>
            <a:avLst/>
            <a:gdLst>
              <a:gd name="connsiteX0" fmla="*/ 1915886 w 1915886"/>
              <a:gd name="connsiteY0" fmla="*/ 224972 h 333829"/>
              <a:gd name="connsiteX1" fmla="*/ 990600 w 1915886"/>
              <a:gd name="connsiteY1" fmla="*/ 18143 h 333829"/>
              <a:gd name="connsiteX2" fmla="*/ 0 w 1915886"/>
              <a:gd name="connsiteY2" fmla="*/ 333829 h 333829"/>
            </a:gdLst>
            <a:ahLst/>
            <a:cxnLst>
              <a:cxn ang="0">
                <a:pos x="connsiteX0" y="connsiteY0"/>
              </a:cxn>
              <a:cxn ang="0">
                <a:pos x="connsiteX1" y="connsiteY1"/>
              </a:cxn>
              <a:cxn ang="0">
                <a:pos x="connsiteX2" y="connsiteY2"/>
              </a:cxn>
            </a:cxnLst>
            <a:rect l="l" t="t" r="r" b="b"/>
            <a:pathLst>
              <a:path w="1915886" h="333829">
                <a:moveTo>
                  <a:pt x="1915886" y="224972"/>
                </a:moveTo>
                <a:cubicBezTo>
                  <a:pt x="1612900" y="112486"/>
                  <a:pt x="1309914" y="0"/>
                  <a:pt x="990600" y="18143"/>
                </a:cubicBezTo>
                <a:cubicBezTo>
                  <a:pt x="671286" y="36286"/>
                  <a:pt x="335643" y="185057"/>
                  <a:pt x="0" y="333829"/>
                </a:cubicBezTo>
              </a:path>
            </a:pathLst>
          </a:custGeom>
          <a:ln>
            <a:tailEnd type="triangle" w="lg" len="med"/>
          </a:ln>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99"/>
          <p:cNvSpPr/>
          <p:nvPr/>
        </p:nvSpPr>
        <p:spPr>
          <a:xfrm>
            <a:off x="2411186" y="4198257"/>
            <a:ext cx="342900" cy="1164772"/>
          </a:xfrm>
          <a:custGeom>
            <a:avLst/>
            <a:gdLst>
              <a:gd name="connsiteX0" fmla="*/ 114300 w 342900"/>
              <a:gd name="connsiteY0" fmla="*/ 1164772 h 1164772"/>
              <a:gd name="connsiteX1" fmla="*/ 38100 w 342900"/>
              <a:gd name="connsiteY1" fmla="*/ 587829 h 1164772"/>
              <a:gd name="connsiteX2" fmla="*/ 342900 w 342900"/>
              <a:gd name="connsiteY2" fmla="*/ 0 h 1164772"/>
            </a:gdLst>
            <a:ahLst/>
            <a:cxnLst>
              <a:cxn ang="0">
                <a:pos x="connsiteX0" y="connsiteY0"/>
              </a:cxn>
              <a:cxn ang="0">
                <a:pos x="connsiteX1" y="connsiteY1"/>
              </a:cxn>
              <a:cxn ang="0">
                <a:pos x="connsiteX2" y="connsiteY2"/>
              </a:cxn>
            </a:cxnLst>
            <a:rect l="l" t="t" r="r" b="b"/>
            <a:pathLst>
              <a:path w="342900" h="1164772">
                <a:moveTo>
                  <a:pt x="114300" y="1164772"/>
                </a:moveTo>
                <a:cubicBezTo>
                  <a:pt x="57150" y="973365"/>
                  <a:pt x="0" y="781958"/>
                  <a:pt x="38100" y="587829"/>
                </a:cubicBezTo>
                <a:cubicBezTo>
                  <a:pt x="76200" y="393700"/>
                  <a:pt x="209550" y="196850"/>
                  <a:pt x="342900" y="0"/>
                </a:cubicBezTo>
              </a:path>
            </a:pathLst>
          </a:custGeom>
          <a:ln>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TextBox 101"/>
          <p:cNvSpPr txBox="1"/>
          <p:nvPr/>
        </p:nvSpPr>
        <p:spPr>
          <a:xfrm>
            <a:off x="1720540" y="5537200"/>
            <a:ext cx="1567160"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Attacker’s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Interpretation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(of Environment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Parameters) </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TextBox 102"/>
          <p:cNvSpPr txBox="1"/>
          <p:nvPr/>
        </p:nvSpPr>
        <p:spPr>
          <a:xfrm>
            <a:off x="6063940" y="5537200"/>
            <a:ext cx="1567159"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Attacker’s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Perception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(of Environment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Parameters) </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TextBox 103"/>
          <p:cNvSpPr txBox="1"/>
          <p:nvPr/>
        </p:nvSpPr>
        <p:spPr>
          <a:xfrm rot="3779439">
            <a:off x="5174281" y="4788495"/>
            <a:ext cx="57938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Scan</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TextBox 104"/>
          <p:cNvSpPr txBox="1"/>
          <p:nvPr/>
        </p:nvSpPr>
        <p:spPr>
          <a:xfrm rot="4126375">
            <a:off x="6164197" y="4522561"/>
            <a:ext cx="99758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Response</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TextBox 105"/>
          <p:cNvSpPr txBox="1"/>
          <p:nvPr/>
        </p:nvSpPr>
        <p:spPr>
          <a:xfrm rot="17562113">
            <a:off x="3332552" y="4602555"/>
            <a:ext cx="96372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mn-cs"/>
              </a:rPr>
              <a:t>Attack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mn-cs"/>
              </a:rPr>
              <a:t>Succeeds</a:t>
            </a:r>
            <a:endParaRPr kumimoji="0" lang="en-US" sz="16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07" name="TextBox 106"/>
          <p:cNvSpPr txBox="1"/>
          <p:nvPr/>
        </p:nvSpPr>
        <p:spPr>
          <a:xfrm rot="17753399">
            <a:off x="2522122" y="4488255"/>
            <a:ext cx="77187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Attack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Fails</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8" name="TextBox 107"/>
          <p:cNvSpPr txBox="1"/>
          <p:nvPr/>
        </p:nvSpPr>
        <p:spPr>
          <a:xfrm rot="17177685">
            <a:off x="1945910" y="4472261"/>
            <a:ext cx="73770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Action</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0" name="TextBox 109"/>
          <p:cNvSpPr txBox="1"/>
          <p:nvPr/>
        </p:nvSpPr>
        <p:spPr>
          <a:xfrm>
            <a:off x="4419600" y="5308600"/>
            <a:ext cx="92365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Planning</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1" name="TextBox 110"/>
          <p:cNvSpPr txBox="1"/>
          <p:nvPr/>
        </p:nvSpPr>
        <p:spPr>
          <a:xfrm>
            <a:off x="3965048" y="6341646"/>
            <a:ext cx="132651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Revise/Adapt</a:t>
            </a:r>
          </a:p>
        </p:txBody>
      </p:sp>
      <p:sp>
        <p:nvSpPr>
          <p:cNvPr id="112" name="Freeform 111"/>
          <p:cNvSpPr/>
          <p:nvPr/>
        </p:nvSpPr>
        <p:spPr>
          <a:xfrm>
            <a:off x="2946399" y="3694353"/>
            <a:ext cx="732972" cy="1712218"/>
          </a:xfrm>
          <a:custGeom>
            <a:avLst/>
            <a:gdLst>
              <a:gd name="connsiteX0" fmla="*/ 674914 w 732972"/>
              <a:gd name="connsiteY0" fmla="*/ 0 h 1415143"/>
              <a:gd name="connsiteX1" fmla="*/ 620486 w 732972"/>
              <a:gd name="connsiteY1" fmla="*/ 805543 h 1415143"/>
              <a:gd name="connsiteX2" fmla="*/ 0 w 732972"/>
              <a:gd name="connsiteY2" fmla="*/ 1415143 h 1415143"/>
            </a:gdLst>
            <a:ahLst/>
            <a:cxnLst>
              <a:cxn ang="0">
                <a:pos x="connsiteX0" y="connsiteY0"/>
              </a:cxn>
              <a:cxn ang="0">
                <a:pos x="connsiteX1" y="connsiteY1"/>
              </a:cxn>
              <a:cxn ang="0">
                <a:pos x="connsiteX2" y="connsiteY2"/>
              </a:cxn>
            </a:cxnLst>
            <a:rect l="l" t="t" r="r" b="b"/>
            <a:pathLst>
              <a:path w="732972" h="1415143">
                <a:moveTo>
                  <a:pt x="674914" y="0"/>
                </a:moveTo>
                <a:cubicBezTo>
                  <a:pt x="703943" y="284843"/>
                  <a:pt x="732972" y="569686"/>
                  <a:pt x="620486" y="805543"/>
                </a:cubicBezTo>
                <a:cubicBezTo>
                  <a:pt x="508000" y="1041400"/>
                  <a:pt x="254000" y="1228271"/>
                  <a:pt x="0" y="1415143"/>
                </a:cubicBezTo>
              </a:path>
            </a:pathLst>
          </a:custGeom>
          <a:ln>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113"/>
          <p:cNvSpPr/>
          <p:nvPr/>
        </p:nvSpPr>
        <p:spPr>
          <a:xfrm>
            <a:off x="2758207" y="3708399"/>
            <a:ext cx="899394" cy="542001"/>
          </a:xfrm>
          <a:custGeom>
            <a:avLst/>
            <a:gdLst>
              <a:gd name="connsiteX0" fmla="*/ 0 w 1208314"/>
              <a:gd name="connsiteY0" fmla="*/ 1371600 h 1371600"/>
              <a:gd name="connsiteX1" fmla="*/ 185057 w 1208314"/>
              <a:gd name="connsiteY1" fmla="*/ 707572 h 1371600"/>
              <a:gd name="connsiteX2" fmla="*/ 587828 w 1208314"/>
              <a:gd name="connsiteY2" fmla="*/ 217714 h 1371600"/>
              <a:gd name="connsiteX3" fmla="*/ 1208314 w 1208314"/>
              <a:gd name="connsiteY3" fmla="*/ 0 h 1371600"/>
            </a:gdLst>
            <a:ahLst/>
            <a:cxnLst>
              <a:cxn ang="0">
                <a:pos x="connsiteX0" y="connsiteY0"/>
              </a:cxn>
              <a:cxn ang="0">
                <a:pos x="connsiteX1" y="connsiteY1"/>
              </a:cxn>
              <a:cxn ang="0">
                <a:pos x="connsiteX2" y="connsiteY2"/>
              </a:cxn>
              <a:cxn ang="0">
                <a:pos x="connsiteX3" y="connsiteY3"/>
              </a:cxn>
            </a:cxnLst>
            <a:rect l="l" t="t" r="r" b="b"/>
            <a:pathLst>
              <a:path w="1208314" h="1371600">
                <a:moveTo>
                  <a:pt x="0" y="1371600"/>
                </a:moveTo>
                <a:cubicBezTo>
                  <a:pt x="43543" y="1135743"/>
                  <a:pt x="87086" y="899886"/>
                  <a:pt x="185057" y="707572"/>
                </a:cubicBezTo>
                <a:cubicBezTo>
                  <a:pt x="283028" y="515258"/>
                  <a:pt x="417285" y="335643"/>
                  <a:pt x="587828" y="217714"/>
                </a:cubicBezTo>
                <a:cubicBezTo>
                  <a:pt x="758371" y="99785"/>
                  <a:pt x="1208314" y="0"/>
                  <a:pt x="1208314" y="0"/>
                </a:cubicBezTo>
              </a:path>
            </a:pathLst>
          </a:custGeom>
          <a:ln>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8"/>
          <p:cNvSpPr/>
          <p:nvPr/>
        </p:nvSpPr>
        <p:spPr>
          <a:xfrm>
            <a:off x="2602593" y="4254418"/>
            <a:ext cx="343806" cy="1152153"/>
          </a:xfrm>
          <a:custGeom>
            <a:avLst/>
            <a:gdLst>
              <a:gd name="connsiteX0" fmla="*/ 674914 w 732972"/>
              <a:gd name="connsiteY0" fmla="*/ 0 h 1415143"/>
              <a:gd name="connsiteX1" fmla="*/ 620486 w 732972"/>
              <a:gd name="connsiteY1" fmla="*/ 805543 h 1415143"/>
              <a:gd name="connsiteX2" fmla="*/ 0 w 732972"/>
              <a:gd name="connsiteY2" fmla="*/ 1415143 h 1415143"/>
            </a:gdLst>
            <a:ahLst/>
            <a:cxnLst>
              <a:cxn ang="0">
                <a:pos x="connsiteX0" y="connsiteY0"/>
              </a:cxn>
              <a:cxn ang="0">
                <a:pos x="connsiteX1" y="connsiteY1"/>
              </a:cxn>
              <a:cxn ang="0">
                <a:pos x="connsiteX2" y="connsiteY2"/>
              </a:cxn>
            </a:cxnLst>
            <a:rect l="l" t="t" r="r" b="b"/>
            <a:pathLst>
              <a:path w="732972" h="1415143">
                <a:moveTo>
                  <a:pt x="674914" y="0"/>
                </a:moveTo>
                <a:cubicBezTo>
                  <a:pt x="703943" y="284843"/>
                  <a:pt x="732972" y="569686"/>
                  <a:pt x="620486" y="805543"/>
                </a:cubicBezTo>
                <a:cubicBezTo>
                  <a:pt x="508000" y="1041400"/>
                  <a:pt x="254000" y="1228271"/>
                  <a:pt x="0" y="1415143"/>
                </a:cubicBezTo>
              </a:path>
            </a:pathLst>
          </a:custGeom>
          <a:ln>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 name="Straight Arrow Connector 2"/>
          <p:cNvCxnSpPr/>
          <p:nvPr/>
        </p:nvCxnSpPr>
        <p:spPr>
          <a:xfrm flipH="1" flipV="1">
            <a:off x="2504121" y="2794000"/>
            <a:ext cx="403940" cy="60960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6" name="Curved Connector 15"/>
          <p:cNvCxnSpPr>
            <a:stCxn id="5" idx="0"/>
            <a:endCxn id="31" idx="0"/>
          </p:cNvCxnSpPr>
          <p:nvPr/>
        </p:nvCxnSpPr>
        <p:spPr>
          <a:xfrm rot="16200000" flipV="1">
            <a:off x="4130550" y="2162050"/>
            <a:ext cx="152400" cy="1416300"/>
          </a:xfrm>
          <a:prstGeom prst="curvedConnector3">
            <a:avLst>
              <a:gd name="adj1" fmla="val 250000"/>
            </a:avLst>
          </a:prstGeom>
          <a:ln>
            <a:tailEnd type="triangle"/>
          </a:ln>
        </p:spPr>
        <p:style>
          <a:lnRef idx="3">
            <a:schemeClr val="accent4"/>
          </a:lnRef>
          <a:fillRef idx="0">
            <a:schemeClr val="accent4"/>
          </a:fillRef>
          <a:effectRef idx="2">
            <a:schemeClr val="accent4"/>
          </a:effectRef>
          <a:fontRef idx="minor">
            <a:schemeClr val="tx1"/>
          </a:fontRef>
        </p:style>
      </p:cxnSp>
      <p:sp>
        <p:nvSpPr>
          <p:cNvPr id="17" name="TextBox 16"/>
          <p:cNvSpPr txBox="1"/>
          <p:nvPr/>
        </p:nvSpPr>
        <p:spPr>
          <a:xfrm>
            <a:off x="3429000" y="1803400"/>
            <a:ext cx="1511696"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Shadow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Regeneration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TextBox 41"/>
          <p:cNvSpPr txBox="1"/>
          <p:nvPr/>
        </p:nvSpPr>
        <p:spPr>
          <a:xfrm>
            <a:off x="1835142" y="2260600"/>
            <a:ext cx="113665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Resilience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depth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TextBox 49"/>
          <p:cNvSpPr txBox="1"/>
          <p:nvPr/>
        </p:nvSpPr>
        <p:spPr>
          <a:xfrm>
            <a:off x="5346304" y="1803400"/>
            <a:ext cx="1511696"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True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Regeneration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Freeform 54"/>
          <p:cNvSpPr/>
          <p:nvPr/>
        </p:nvSpPr>
        <p:spPr>
          <a:xfrm rot="1185603">
            <a:off x="5196734" y="2519752"/>
            <a:ext cx="518266" cy="502848"/>
          </a:xfrm>
          <a:custGeom>
            <a:avLst/>
            <a:gdLst>
              <a:gd name="connsiteX0" fmla="*/ 166914 w 593271"/>
              <a:gd name="connsiteY0" fmla="*/ 484414 h 484414"/>
              <a:gd name="connsiteX1" fmla="*/ 14514 w 593271"/>
              <a:gd name="connsiteY1" fmla="*/ 179614 h 484414"/>
              <a:gd name="connsiteX2" fmla="*/ 254000 w 593271"/>
              <a:gd name="connsiteY2" fmla="*/ 5443 h 484414"/>
              <a:gd name="connsiteX3" fmla="*/ 558800 w 593271"/>
              <a:gd name="connsiteY3" fmla="*/ 146957 h 484414"/>
              <a:gd name="connsiteX4" fmla="*/ 460828 w 593271"/>
              <a:gd name="connsiteY4" fmla="*/ 429986 h 48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271" h="484414">
                <a:moveTo>
                  <a:pt x="166914" y="484414"/>
                </a:moveTo>
                <a:cubicBezTo>
                  <a:pt x="83457" y="371928"/>
                  <a:pt x="0" y="259443"/>
                  <a:pt x="14514" y="179614"/>
                </a:cubicBezTo>
                <a:cubicBezTo>
                  <a:pt x="29028" y="99786"/>
                  <a:pt x="163286" y="10886"/>
                  <a:pt x="254000" y="5443"/>
                </a:cubicBezTo>
                <a:cubicBezTo>
                  <a:pt x="344714" y="0"/>
                  <a:pt x="524329" y="76200"/>
                  <a:pt x="558800" y="146957"/>
                </a:cubicBezTo>
                <a:cubicBezTo>
                  <a:pt x="593271" y="217714"/>
                  <a:pt x="527049" y="323850"/>
                  <a:pt x="460828" y="429986"/>
                </a:cubicBezTo>
              </a:path>
            </a:pathLst>
          </a:custGeom>
          <a:ln>
            <a:tailEnd type="triangle" w="lg" len="med"/>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Title 1"/>
          <p:cNvSpPr txBox="1">
            <a:spLocks/>
          </p:cNvSpPr>
          <p:nvPr/>
        </p:nvSpPr>
        <p:spPr>
          <a:xfrm>
            <a:off x="696136" y="709953"/>
            <a:ext cx="7446928" cy="8080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Calibri"/>
                <a:ea typeface="+mj-ea"/>
                <a:cs typeface="+mj-cs"/>
              </a:rPr>
              <a:t>Regeneration Based on Attacker’s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Calibri"/>
                <a:ea typeface="+mj-ea"/>
                <a:cs typeface="+mj-cs"/>
              </a:rPr>
              <a:t>Perception and Interpretation </a:t>
            </a:r>
            <a:endParaRPr kumimoji="0" lang="en-US" sz="3600" b="1"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38944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4" grpId="0" animBg="1"/>
      <p:bldP spid="8" grpId="0"/>
      <p:bldP spid="9" grpId="0" animBg="1"/>
      <p:bldP spid="10" grpId="0" animBg="1"/>
      <p:bldP spid="94" grpId="0" animBg="1"/>
      <p:bldP spid="95" grpId="0" animBg="1"/>
      <p:bldP spid="96" grpId="0" animBg="1"/>
      <p:bldP spid="97" grpId="0" animBg="1"/>
      <p:bldP spid="100" grpId="0" animBg="1"/>
      <p:bldP spid="102" grpId="0"/>
      <p:bldP spid="103" grpId="0"/>
      <p:bldP spid="104" grpId="0"/>
      <p:bldP spid="105" grpId="0"/>
      <p:bldP spid="106" grpId="0"/>
      <p:bldP spid="107" grpId="0"/>
      <p:bldP spid="108" grpId="0"/>
      <p:bldP spid="110" grpId="0"/>
      <p:bldP spid="111" grpId="0"/>
      <p:bldP spid="112" grpId="0" animBg="1"/>
      <p:bldP spid="114" grpId="0" animBg="1"/>
      <p:bldP spid="29" grpId="0" animBg="1"/>
      <p:bldP spid="17" grpId="0" animBg="1"/>
      <p:bldP spid="42" grpId="0"/>
      <p:bldP spid="50"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CCAA Mission </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503" y="2285590"/>
            <a:ext cx="6440993" cy="3155182"/>
          </a:xfrm>
        </p:spPr>
      </p:pic>
      <p:sp>
        <p:nvSpPr>
          <p:cNvPr id="4" name="TextBox 3"/>
          <p:cNvSpPr txBox="1"/>
          <p:nvPr/>
        </p:nvSpPr>
        <p:spPr>
          <a:xfrm>
            <a:off x="1752600" y="6472569"/>
            <a:ext cx="5498493" cy="369332"/>
          </a:xfrm>
          <a:prstGeom prst="rect">
            <a:avLst/>
          </a:prstGeom>
          <a:noFill/>
        </p:spPr>
        <p:txBody>
          <a:bodyPr wrap="none" rtlCol="0">
            <a:spAutoFit/>
          </a:bodyPr>
          <a:lstStyle/>
          <a:p>
            <a:r>
              <a:rPr lang="en-US" dirty="0" smtClean="0">
                <a:solidFill>
                  <a:srgbClr val="FF0000"/>
                </a:solidFill>
              </a:rPr>
              <a:t>For more information, please visit </a:t>
            </a:r>
            <a:r>
              <a:rPr lang="en-US" b="1" dirty="0" smtClean="0">
                <a:solidFill>
                  <a:schemeClr val="tx2"/>
                </a:solidFill>
              </a:rPr>
              <a:t>WWW.CCAA-NSF.ORG</a:t>
            </a:r>
            <a:endParaRPr lang="en-US" b="1" dirty="0">
              <a:solidFill>
                <a:schemeClr val="tx2"/>
              </a:solidFill>
            </a:endParaRPr>
          </a:p>
        </p:txBody>
      </p:sp>
    </p:spTree>
    <p:extLst>
      <p:ext uri="{BB962C8B-B14F-4D97-AF65-F5344CB8AC3E}">
        <p14:creationId xmlns:p14="http://schemas.microsoft.com/office/powerpoint/2010/main" val="24789152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Cyber Agility is To Slow or Interrupt Attack Cycle</a:t>
            </a:r>
            <a:endParaRPr lang="en-US" b="1" dirty="0"/>
          </a:p>
        </p:txBody>
      </p:sp>
      <p:graphicFrame>
        <p:nvGraphicFramePr>
          <p:cNvPr id="3" name="Diagram 2"/>
          <p:cNvGraphicFramePr/>
          <p:nvPr>
            <p:extLst/>
          </p:nvPr>
        </p:nvGraphicFramePr>
        <p:xfrm>
          <a:off x="990600" y="1676400"/>
          <a:ext cx="73152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Ehab Al-Shaer\AppData\Local\Microsoft\Windows\Temporary Internet Files\Content.IE5\YICYW40L\MC900441735[1].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096000" y="28956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Ehab Al-Shaer\AppData\Local\Microsoft\Windows\Temporary Internet Files\Content.IE5\YICYW40L\MC900441735[1].pn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003390">
            <a:off x="2358860" y="30734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Ehab Al-Shaer\AppData\Local\Microsoft\Windows\Temporary Internet Files\Content.IE5\YICYW40L\MC900441735[1].pn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21133566">
            <a:off x="4114800" y="16002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Ehab Al-Shaer\AppData\Local\Microsoft\Windows\Temporary Internet Files\Content.IE5\YICYW40L\MC900441735[1].pn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4740841">
            <a:off x="5410200" y="51054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Ehab Al-Shaer\AppData\Local\Microsoft\Windows\Temporary Internet Files\Content.IE5\YICYW40L\MC900441735[1].pn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437032">
            <a:off x="3238500" y="5020013"/>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0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Objective</a:t>
            </a:r>
            <a:endParaRPr lang="en-US" dirty="0"/>
          </a:p>
        </p:txBody>
      </p:sp>
      <p:sp>
        <p:nvSpPr>
          <p:cNvPr id="3" name="Content Placeholder 2"/>
          <p:cNvSpPr>
            <a:spLocks noGrp="1"/>
          </p:cNvSpPr>
          <p:nvPr>
            <p:ph idx="1"/>
          </p:nvPr>
        </p:nvSpPr>
        <p:spPr/>
        <p:txBody>
          <a:bodyPr rtlCol="0">
            <a:normAutofit/>
          </a:bodyPr>
          <a:lstStyle/>
          <a:p>
            <a:pPr marL="457200" indent="-457200" eaLnBrk="1" fontAlgn="auto" hangingPunct="1">
              <a:spcAft>
                <a:spcPts val="0"/>
              </a:spcAft>
              <a:buFont typeface="Wingdings" pitchFamily="2" charset="2"/>
              <a:buChar char="q"/>
              <a:defRPr/>
            </a:pPr>
            <a:r>
              <a:rPr lang="en-US" sz="1900" b="1" dirty="0">
                <a:solidFill>
                  <a:srgbClr val="FF0000"/>
                </a:solidFill>
                <a:latin typeface="Book Antiqua" pitchFamily="18" charset="0"/>
              </a:rPr>
              <a:t>Mutation</a:t>
            </a:r>
            <a:r>
              <a:rPr lang="en-US" sz="1900" b="1" dirty="0">
                <a:latin typeface="Book Antiqua" pitchFamily="18" charset="0"/>
              </a:rPr>
              <a:t>: assign/change hosts virtual IPs (VIP) randomly and synchronously over time while preserving the system requirements.</a:t>
            </a:r>
          </a:p>
          <a:p>
            <a:pPr marL="1023938" lvl="1" indent="-457200" eaLnBrk="1" fontAlgn="auto" hangingPunct="1">
              <a:spcAft>
                <a:spcPts val="0"/>
              </a:spcAft>
              <a:buFont typeface="Wingdings" pitchFamily="2" charset="2"/>
              <a:buChar char="Ø"/>
              <a:defRPr/>
            </a:pPr>
            <a:r>
              <a:rPr lang="en-US" sz="1900" b="1" dirty="0">
                <a:latin typeface="Book Antiqua" pitchFamily="18" charset="0"/>
              </a:rPr>
              <a:t>Random mutation to increase the uncertainty on the adversary</a:t>
            </a:r>
          </a:p>
          <a:p>
            <a:pPr marL="1023938" lvl="1" indent="-457200" eaLnBrk="1" fontAlgn="auto" hangingPunct="1">
              <a:spcAft>
                <a:spcPts val="0"/>
              </a:spcAft>
              <a:buFont typeface="Wingdings" pitchFamily="2" charset="2"/>
              <a:buChar char="Ø"/>
              <a:defRPr/>
            </a:pPr>
            <a:r>
              <a:rPr lang="en-US" sz="1900" b="1" dirty="0">
                <a:latin typeface="Book Antiqua" pitchFamily="18" charset="0"/>
              </a:rPr>
              <a:t>Frequent mutation to outperform powerful automated scanners</a:t>
            </a:r>
          </a:p>
          <a:p>
            <a:pPr marL="457200" indent="-457200" eaLnBrk="1" fontAlgn="auto" hangingPunct="1">
              <a:spcAft>
                <a:spcPts val="0"/>
              </a:spcAft>
              <a:buFont typeface="Wingdings" pitchFamily="2" charset="2"/>
              <a:buChar char="q"/>
              <a:defRPr/>
            </a:pPr>
            <a:r>
              <a:rPr lang="en-US" sz="1900" b="1" dirty="0">
                <a:solidFill>
                  <a:srgbClr val="FF0000"/>
                </a:solidFill>
                <a:latin typeface="Book Antiqua" pitchFamily="18" charset="0"/>
              </a:rPr>
              <a:t>Safety</a:t>
            </a:r>
            <a:r>
              <a:rPr lang="en-US" sz="1900" b="1" dirty="0">
                <a:latin typeface="Book Antiqua" pitchFamily="18" charset="0"/>
              </a:rPr>
              <a:t>: Correct mutation to preserve network configuration integrity</a:t>
            </a:r>
          </a:p>
          <a:p>
            <a:pPr marL="457200" indent="-457200" eaLnBrk="1" fontAlgn="auto" hangingPunct="1">
              <a:spcAft>
                <a:spcPts val="0"/>
              </a:spcAft>
              <a:buFont typeface="Wingdings" pitchFamily="2" charset="2"/>
              <a:buChar char="q"/>
              <a:defRPr/>
            </a:pPr>
            <a:r>
              <a:rPr lang="en-US" sz="1900" b="1" dirty="0">
                <a:solidFill>
                  <a:srgbClr val="FF0000"/>
                </a:solidFill>
                <a:latin typeface="Book Antiqua" pitchFamily="18" charset="0"/>
              </a:rPr>
              <a:t>Non-intrusiveness</a:t>
            </a:r>
            <a:r>
              <a:rPr lang="en-US" sz="1900" b="1" dirty="0">
                <a:latin typeface="Book Antiqua" pitchFamily="18" charset="0"/>
              </a:rPr>
              <a:t>: Seamless mutation to minimize service disruption and traffic delays</a:t>
            </a:r>
          </a:p>
          <a:p>
            <a:pPr marL="457200" indent="-457200" eaLnBrk="1" fontAlgn="auto" hangingPunct="1">
              <a:spcAft>
                <a:spcPts val="0"/>
              </a:spcAft>
              <a:buFont typeface="Wingdings" pitchFamily="2" charset="2"/>
              <a:buChar char="q"/>
              <a:defRPr/>
            </a:pPr>
            <a:r>
              <a:rPr lang="en-US" sz="1900" b="1" dirty="0">
                <a:solidFill>
                  <a:srgbClr val="FF0000"/>
                </a:solidFill>
                <a:latin typeface="Book Antiqua" pitchFamily="18" charset="0"/>
              </a:rPr>
              <a:t>Transparency</a:t>
            </a:r>
            <a:r>
              <a:rPr lang="en-US" sz="1900" b="1" dirty="0">
                <a:latin typeface="Book Antiqua" pitchFamily="18" charset="0"/>
              </a:rPr>
              <a:t>: Transparent architecture to deploy RHM on existing networks with no significant changes in the end-hosts or network infrastructure.</a:t>
            </a:r>
          </a:p>
          <a:p>
            <a:pPr marL="514350" indent="-514350" algn="just" eaLnBrk="1" fontAlgn="auto" hangingPunct="1">
              <a:lnSpc>
                <a:spcPct val="150000"/>
              </a:lnSpc>
              <a:spcAft>
                <a:spcPts val="0"/>
              </a:spcAft>
              <a:buFont typeface="Wingdings" pitchFamily="2" charset="2"/>
              <a:buChar char="q"/>
              <a:defRPr/>
            </a:pPr>
            <a:endParaRPr lang="en-US" sz="1600" b="1" dirty="0">
              <a:latin typeface="Book Antiqua" pitchFamily="18" charset="0"/>
            </a:endParaRPr>
          </a:p>
        </p:txBody>
      </p:sp>
    </p:spTree>
    <p:extLst>
      <p:ext uri="{BB962C8B-B14F-4D97-AF65-F5344CB8AC3E}">
        <p14:creationId xmlns:p14="http://schemas.microsoft.com/office/powerpoint/2010/main" val="21385700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&amp; </a:t>
            </a:r>
            <a:r>
              <a:rPr lang="en-US" dirty="0" smtClean="0"/>
              <a:t>Contributions</a:t>
            </a:r>
            <a:endParaRPr lang="en-US" dirty="0"/>
          </a:p>
        </p:txBody>
      </p:sp>
      <p:sp>
        <p:nvSpPr>
          <p:cNvPr id="3" name="Content Placeholder 2"/>
          <p:cNvSpPr>
            <a:spLocks noGrp="1"/>
          </p:cNvSpPr>
          <p:nvPr>
            <p:ph idx="1"/>
          </p:nvPr>
        </p:nvSpPr>
        <p:spPr>
          <a:xfrm>
            <a:off x="228600" y="1600200"/>
            <a:ext cx="8458200" cy="4572000"/>
          </a:xfrm>
        </p:spPr>
        <p:txBody>
          <a:bodyPr>
            <a:normAutofit fontScale="85000" lnSpcReduction="10000"/>
          </a:bodyPr>
          <a:lstStyle/>
          <a:p>
            <a:pPr marL="0" indent="0">
              <a:buNone/>
            </a:pPr>
            <a:r>
              <a:rPr lang="en-US" b="1" dirty="0" smtClean="0">
                <a:solidFill>
                  <a:schemeClr val="tx2"/>
                </a:solidFill>
              </a:rPr>
              <a:t>Developing an </a:t>
            </a:r>
            <a:r>
              <a:rPr lang="en-US" b="1" i="1" dirty="0" smtClean="0">
                <a:solidFill>
                  <a:schemeClr val="tx2"/>
                </a:solidFill>
              </a:rPr>
              <a:t>adaptive</a:t>
            </a:r>
            <a:r>
              <a:rPr lang="en-US" b="1" dirty="0" smtClean="0">
                <a:solidFill>
                  <a:schemeClr val="tx2"/>
                </a:solidFill>
              </a:rPr>
              <a:t> moving target defense that can defense against </a:t>
            </a:r>
            <a:r>
              <a:rPr lang="en-US" b="1" i="1" dirty="0" smtClean="0">
                <a:solidFill>
                  <a:schemeClr val="tx2"/>
                </a:solidFill>
              </a:rPr>
              <a:t>unknown</a:t>
            </a:r>
            <a:r>
              <a:rPr lang="en-US" b="1" dirty="0" smtClean="0">
                <a:solidFill>
                  <a:schemeClr val="tx2"/>
                </a:solidFill>
              </a:rPr>
              <a:t> strategies of scanning attacks cost-effectively, while satisfying the following properties:</a:t>
            </a:r>
          </a:p>
          <a:p>
            <a:r>
              <a:rPr lang="en-US" b="1" dirty="0"/>
              <a:t>Transparency</a:t>
            </a:r>
            <a:r>
              <a:rPr lang="en-US" dirty="0"/>
              <a:t>: no significant changes in the end-hosts or network infrastructure.</a:t>
            </a:r>
          </a:p>
          <a:p>
            <a:r>
              <a:rPr lang="en-US" b="1" dirty="0"/>
              <a:t>Unpredictability</a:t>
            </a:r>
            <a:r>
              <a:rPr lang="en-US" dirty="0"/>
              <a:t>: highest possible unpredictability and mutation rate.</a:t>
            </a:r>
          </a:p>
          <a:p>
            <a:r>
              <a:rPr lang="en-US" b="1" dirty="0"/>
              <a:t>Integrity</a:t>
            </a:r>
            <a:r>
              <a:rPr lang="en-US" dirty="0"/>
              <a:t>: safe mutation that preserves network operation and active session integrity</a:t>
            </a:r>
          </a:p>
          <a:p>
            <a:r>
              <a:rPr lang="en-US" b="1" dirty="0"/>
              <a:t>Fast adaptation to adversary strategies</a:t>
            </a:r>
            <a:r>
              <a:rPr lang="en-US" dirty="0"/>
              <a:t>: adapting address mutation to  adversarial scanning strategies.</a:t>
            </a:r>
          </a:p>
          <a:p>
            <a:pPr marL="0" indent="0">
              <a:buNone/>
            </a:pPr>
            <a:endParaRPr lang="en-US" dirty="0"/>
          </a:p>
        </p:txBody>
      </p:sp>
    </p:spTree>
    <p:extLst>
      <p:ext uri="{BB962C8B-B14F-4D97-AF65-F5344CB8AC3E}">
        <p14:creationId xmlns:p14="http://schemas.microsoft.com/office/powerpoint/2010/main" val="14286686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9144000" cy="1143000"/>
          </a:xfrm>
        </p:spPr>
        <p:txBody>
          <a:bodyPr>
            <a:noAutofit/>
          </a:bodyPr>
          <a:lstStyle/>
          <a:p>
            <a:r>
              <a:rPr lang="en-US" sz="3600" b="1" dirty="0" smtClean="0">
                <a:solidFill>
                  <a:schemeClr val="accent2">
                    <a:lumMod val="75000"/>
                  </a:schemeClr>
                </a:solidFill>
              </a:rPr>
              <a:t>MTD Benefits:</a:t>
            </a:r>
            <a:br>
              <a:rPr lang="en-US" sz="3600" b="1" dirty="0" smtClean="0">
                <a:solidFill>
                  <a:schemeClr val="accent2">
                    <a:lumMod val="75000"/>
                  </a:schemeClr>
                </a:solidFill>
              </a:rPr>
            </a:br>
            <a:r>
              <a:rPr lang="en-US" sz="3600" dirty="0">
                <a:solidFill>
                  <a:schemeClr val="accent2">
                    <a:lumMod val="75000"/>
                  </a:schemeClr>
                </a:solidFill>
              </a:rPr>
              <a:t>3D MTD Goals – for Proactive Defense</a:t>
            </a:r>
          </a:p>
        </p:txBody>
      </p:sp>
      <p:sp>
        <p:nvSpPr>
          <p:cNvPr id="3" name="Content Placeholder 2"/>
          <p:cNvSpPr>
            <a:spLocks noGrp="1"/>
          </p:cNvSpPr>
          <p:nvPr>
            <p:ph idx="1"/>
          </p:nvPr>
        </p:nvSpPr>
        <p:spPr>
          <a:xfrm>
            <a:off x="152400" y="1600200"/>
            <a:ext cx="8686800" cy="5105400"/>
          </a:xfrm>
        </p:spPr>
        <p:txBody>
          <a:bodyPr>
            <a:normAutofit fontScale="85000" lnSpcReduction="20000"/>
          </a:bodyPr>
          <a:lstStyle/>
          <a:p>
            <a:r>
              <a:rPr lang="en-US" b="1" dirty="0"/>
              <a:t>Deterrence Metric </a:t>
            </a:r>
            <a:r>
              <a:rPr lang="en-US" dirty="0"/>
              <a:t>measures the MTD capability </a:t>
            </a:r>
            <a:r>
              <a:rPr lang="en-US" dirty="0">
                <a:solidFill>
                  <a:schemeClr val="accent2">
                    <a:lumMod val="75000"/>
                  </a:schemeClr>
                </a:solidFill>
              </a:rPr>
              <a:t>to</a:t>
            </a:r>
            <a:r>
              <a:rPr lang="en-US" dirty="0"/>
              <a:t> </a:t>
            </a:r>
            <a:r>
              <a:rPr lang="en-US" dirty="0">
                <a:solidFill>
                  <a:schemeClr val="accent2">
                    <a:lumMod val="75000"/>
                  </a:schemeClr>
                </a:solidFill>
              </a:rPr>
              <a:t>increase the attack cost</a:t>
            </a:r>
            <a:r>
              <a:rPr lang="en-US" dirty="0"/>
              <a:t>. Dimensions: time, effort, knowledge, resources, </a:t>
            </a:r>
            <a:r>
              <a:rPr lang="en-US" dirty="0" smtClean="0"/>
              <a:t>profit, image </a:t>
            </a:r>
            <a:r>
              <a:rPr lang="en-US" dirty="0" err="1" smtClean="0"/>
              <a:t>etc</a:t>
            </a:r>
            <a:endParaRPr lang="en-US" dirty="0"/>
          </a:p>
          <a:p>
            <a:pPr lvl="1"/>
            <a:r>
              <a:rPr lang="en-US" dirty="0" smtClean="0"/>
              <a:t>E.g., RRM forces attackers to have more bot sources</a:t>
            </a:r>
            <a:endParaRPr lang="en-US" dirty="0"/>
          </a:p>
          <a:p>
            <a:r>
              <a:rPr lang="en-US" b="1" dirty="0" smtClean="0"/>
              <a:t>Disruption </a:t>
            </a:r>
            <a:r>
              <a:rPr lang="en-US" b="1" dirty="0"/>
              <a:t>Metric </a:t>
            </a:r>
            <a:r>
              <a:rPr lang="en-US" dirty="0"/>
              <a:t>measures the </a:t>
            </a:r>
            <a:r>
              <a:rPr lang="en-US" dirty="0" smtClean="0"/>
              <a:t>MTD capability </a:t>
            </a:r>
            <a:r>
              <a:rPr lang="en-US" dirty="0">
                <a:solidFill>
                  <a:schemeClr val="accent2">
                    <a:lumMod val="75000"/>
                  </a:schemeClr>
                </a:solidFill>
              </a:rPr>
              <a:t>to</a:t>
            </a:r>
            <a:r>
              <a:rPr lang="en-US" dirty="0"/>
              <a:t> </a:t>
            </a:r>
            <a:r>
              <a:rPr lang="en-US" dirty="0" smtClean="0">
                <a:solidFill>
                  <a:schemeClr val="accent2">
                    <a:lumMod val="75000"/>
                  </a:schemeClr>
                </a:solidFill>
              </a:rPr>
              <a:t>increase the </a:t>
            </a:r>
            <a:r>
              <a:rPr lang="en-US" dirty="0">
                <a:solidFill>
                  <a:schemeClr val="accent2">
                    <a:lumMod val="75000"/>
                  </a:schemeClr>
                </a:solidFill>
              </a:rPr>
              <a:t>risk of detectability/traceability </a:t>
            </a:r>
            <a:r>
              <a:rPr lang="en-US" dirty="0" smtClean="0"/>
              <a:t>by forcing the attacker to altering her behavior. </a:t>
            </a:r>
          </a:p>
          <a:p>
            <a:pPr lvl="1"/>
            <a:r>
              <a:rPr lang="en-US" dirty="0" smtClean="0"/>
              <a:t>E.g., RHM increases detectability by forcing </a:t>
            </a:r>
            <a:r>
              <a:rPr lang="en-US" dirty="0"/>
              <a:t>scanners to </a:t>
            </a:r>
            <a:r>
              <a:rPr lang="en-US" dirty="0" smtClean="0"/>
              <a:t>either increasing </a:t>
            </a:r>
            <a:r>
              <a:rPr lang="en-US" dirty="0"/>
              <a:t>their scanning rate or </a:t>
            </a:r>
            <a:r>
              <a:rPr lang="en-US" dirty="0" smtClean="0"/>
              <a:t>sending frequent </a:t>
            </a:r>
            <a:r>
              <a:rPr lang="en-US" dirty="0"/>
              <a:t>DNS </a:t>
            </a:r>
            <a:r>
              <a:rPr lang="en-US" dirty="0" smtClean="0"/>
              <a:t>queries.</a:t>
            </a:r>
          </a:p>
          <a:p>
            <a:r>
              <a:rPr lang="en-US" b="1" dirty="0"/>
              <a:t>Deception Metric </a:t>
            </a:r>
            <a:r>
              <a:rPr lang="en-US" dirty="0"/>
              <a:t>measures the </a:t>
            </a:r>
            <a:r>
              <a:rPr lang="en-US" dirty="0" smtClean="0"/>
              <a:t>MTD capability (probability</a:t>
            </a:r>
            <a:r>
              <a:rPr lang="en-US" dirty="0"/>
              <a:t>) </a:t>
            </a:r>
            <a:r>
              <a:rPr lang="en-US" dirty="0">
                <a:solidFill>
                  <a:schemeClr val="accent2">
                    <a:lumMod val="75000"/>
                  </a:schemeClr>
                </a:solidFill>
              </a:rPr>
              <a:t>to </a:t>
            </a:r>
            <a:r>
              <a:rPr lang="en-US" dirty="0" smtClean="0">
                <a:solidFill>
                  <a:schemeClr val="accent2">
                    <a:lumMod val="75000"/>
                  </a:schemeClr>
                </a:solidFill>
              </a:rPr>
              <a:t>divert </a:t>
            </a:r>
            <a:r>
              <a:rPr lang="en-US" dirty="0">
                <a:solidFill>
                  <a:schemeClr val="accent2">
                    <a:lumMod val="75000"/>
                  </a:schemeClr>
                </a:solidFill>
              </a:rPr>
              <a:t>the attack from </a:t>
            </a:r>
            <a:r>
              <a:rPr lang="en-US" dirty="0" smtClean="0">
                <a:solidFill>
                  <a:schemeClr val="accent2">
                    <a:lumMod val="75000"/>
                  </a:schemeClr>
                </a:solidFill>
              </a:rPr>
              <a:t>reaching </a:t>
            </a:r>
            <a:r>
              <a:rPr lang="en-US" dirty="0">
                <a:solidFill>
                  <a:schemeClr val="accent2">
                    <a:lumMod val="75000"/>
                  </a:schemeClr>
                </a:solidFill>
              </a:rPr>
              <a:t>the </a:t>
            </a:r>
            <a:r>
              <a:rPr lang="en-US" dirty="0" smtClean="0">
                <a:solidFill>
                  <a:schemeClr val="accent2">
                    <a:lumMod val="75000"/>
                  </a:schemeClr>
                </a:solidFill>
              </a:rPr>
              <a:t>goal eventually</a:t>
            </a:r>
            <a:r>
              <a:rPr lang="en-US" dirty="0" smtClean="0"/>
              <a:t>. </a:t>
            </a:r>
            <a:endParaRPr lang="en-US" dirty="0"/>
          </a:p>
          <a:p>
            <a:pPr lvl="1"/>
            <a:r>
              <a:rPr lang="en-US" dirty="0" smtClean="0"/>
              <a:t>E.g., </a:t>
            </a:r>
            <a:r>
              <a:rPr lang="en-US" dirty="0" err="1" smtClean="0"/>
              <a:t>fingerpritniunbg</a:t>
            </a:r>
            <a:r>
              <a:rPr lang="en-US" dirty="0" smtClean="0"/>
              <a:t> deceive attackers.</a:t>
            </a:r>
            <a:endParaRPr lang="en-US" dirty="0"/>
          </a:p>
        </p:txBody>
      </p:sp>
    </p:spTree>
    <p:extLst>
      <p:ext uri="{BB962C8B-B14F-4D97-AF65-F5344CB8AC3E}">
        <p14:creationId xmlns:p14="http://schemas.microsoft.com/office/powerpoint/2010/main" val="20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838" y="2057400"/>
            <a:ext cx="6629400" cy="2389188"/>
          </a:xfrm>
        </p:spPr>
        <p:txBody>
          <a:bodyPr>
            <a:normAutofit/>
          </a:bodyPr>
          <a:lstStyle/>
          <a:p>
            <a:pPr eaLnBrk="1" fontAlgn="auto" hangingPunct="1">
              <a:spcAft>
                <a:spcPts val="0"/>
              </a:spcAft>
              <a:defRPr/>
            </a:pPr>
            <a:r>
              <a:rPr lang="en-US" sz="4400" dirty="0" smtClean="0">
                <a:solidFill>
                  <a:srgbClr val="FFC000"/>
                </a:solidFill>
                <a:effectLst>
                  <a:outerShdw blurRad="38100" dist="38100" dir="2700000" algn="tl">
                    <a:srgbClr val="000000">
                      <a:alpha val="43137"/>
                    </a:srgbClr>
                  </a:outerShdw>
                </a:effectLst>
                <a:latin typeface="Trajan Pro" pitchFamily="18" charset="0"/>
              </a:rPr>
              <a:t>RHM</a:t>
            </a:r>
            <a:r>
              <a:rPr lang="en-US" sz="4400" dirty="0" smtClean="0">
                <a:effectLst>
                  <a:outerShdw blurRad="38100" dist="38100" dir="2700000" algn="tl">
                    <a:srgbClr val="000000">
                      <a:alpha val="43137"/>
                    </a:srgbClr>
                  </a:outerShdw>
                </a:effectLst>
              </a:rPr>
              <a:t>:</a:t>
            </a:r>
            <a:r>
              <a:rPr lang="en-US" sz="4400" dirty="0" smtClean="0"/>
              <a:t> Random Host IP Mutation for Moving Target Defense</a:t>
            </a:r>
            <a:endParaRPr lang="en-US" sz="4400" dirty="0"/>
          </a:p>
        </p:txBody>
      </p:sp>
    </p:spTree>
    <p:extLst>
      <p:ext uri="{BB962C8B-B14F-4D97-AF65-F5344CB8AC3E}">
        <p14:creationId xmlns:p14="http://schemas.microsoft.com/office/powerpoint/2010/main" val="14299874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31" y="838200"/>
            <a:ext cx="7848600" cy="838200"/>
          </a:xfrm>
        </p:spPr>
        <p:txBody>
          <a:bodyPr>
            <a:noAutofit/>
          </a:bodyPr>
          <a:lstStyle/>
          <a:p>
            <a:r>
              <a:rPr lang="en-US" sz="3600" b="1" dirty="0" smtClean="0"/>
              <a:t>MTD </a:t>
            </a:r>
            <a:r>
              <a:rPr lang="en-US" sz="3600" b="1" dirty="0" smtClean="0"/>
              <a:t>Mechanisms by UNC Charlotte</a:t>
            </a:r>
            <a:endParaRPr lang="en-US" sz="3600" b="1" dirty="0"/>
          </a:p>
        </p:txBody>
      </p:sp>
      <p:sp>
        <p:nvSpPr>
          <p:cNvPr id="3" name="Content Placeholder 2"/>
          <p:cNvSpPr>
            <a:spLocks noGrp="1"/>
          </p:cNvSpPr>
          <p:nvPr>
            <p:ph idx="1"/>
          </p:nvPr>
        </p:nvSpPr>
        <p:spPr/>
        <p:txBody>
          <a:bodyPr>
            <a:normAutofit/>
          </a:bodyPr>
          <a:lstStyle/>
          <a:p>
            <a:r>
              <a:rPr lang="en-US" dirty="0" smtClean="0"/>
              <a:t>Random Host Mutation </a:t>
            </a:r>
          </a:p>
          <a:p>
            <a:r>
              <a:rPr lang="en-US" dirty="0" smtClean="0"/>
              <a:t>Random Rout Mutation </a:t>
            </a:r>
          </a:p>
          <a:p>
            <a:r>
              <a:rPr lang="en-US" dirty="0" smtClean="0"/>
              <a:t>Footprint Mutation</a:t>
            </a:r>
            <a:r>
              <a:rPr lang="en-US" dirty="0" smtClean="0"/>
              <a:t> – </a:t>
            </a:r>
            <a:r>
              <a:rPr lang="en-US" dirty="0" err="1" smtClean="0"/>
              <a:t>MoveNet</a:t>
            </a:r>
            <a:endParaRPr lang="en-US" dirty="0" smtClean="0"/>
          </a:p>
          <a:p>
            <a:r>
              <a:rPr lang="en-US" dirty="0" smtClean="0"/>
              <a:t>URL mutation </a:t>
            </a:r>
          </a:p>
          <a:p>
            <a:r>
              <a:rPr lang="en-US" dirty="0" smtClean="0"/>
              <a:t>AP mutation </a:t>
            </a:r>
          </a:p>
          <a:p>
            <a:r>
              <a:rPr lang="en-US" dirty="0" smtClean="0"/>
              <a:t>Fingerprinting Mutation </a:t>
            </a:r>
          </a:p>
          <a:p>
            <a:r>
              <a:rPr lang="en-US" smtClean="0"/>
              <a:t>Honeypot Mutation </a:t>
            </a:r>
            <a:endParaRPr lang="en-US" dirty="0" smtClean="0"/>
          </a:p>
          <a:p>
            <a:endParaRPr lang="en-US" dirty="0" smtClean="0"/>
          </a:p>
          <a:p>
            <a:endParaRPr lang="en-US" dirty="0"/>
          </a:p>
        </p:txBody>
      </p:sp>
    </p:spTree>
    <p:extLst>
      <p:ext uri="{BB962C8B-B14F-4D97-AF65-F5344CB8AC3E}">
        <p14:creationId xmlns:p14="http://schemas.microsoft.com/office/powerpoint/2010/main" val="14418078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728" y="1143000"/>
            <a:ext cx="5410200" cy="857250"/>
          </a:xfrm>
        </p:spPr>
        <p:txBody>
          <a:bodyPr/>
          <a:lstStyle/>
          <a:p>
            <a:r>
              <a:rPr lang="en-US" dirty="0" smtClean="0"/>
              <a:t>DDoS Evolution </a:t>
            </a:r>
            <a:endParaRPr lang="en-US" dirty="0"/>
          </a:p>
        </p:txBody>
      </p:sp>
      <p:sp>
        <p:nvSpPr>
          <p:cNvPr id="3" name="Content Placeholder 2"/>
          <p:cNvSpPr>
            <a:spLocks noGrp="1"/>
          </p:cNvSpPr>
          <p:nvPr>
            <p:ph sz="half" idx="1"/>
          </p:nvPr>
        </p:nvSpPr>
        <p:spPr>
          <a:xfrm>
            <a:off x="22645" y="2226469"/>
            <a:ext cx="8740367" cy="3259931"/>
          </a:xfrm>
        </p:spPr>
        <p:txBody>
          <a:bodyPr>
            <a:normAutofit fontScale="77500" lnSpcReduction="20000"/>
          </a:bodyPr>
          <a:lstStyle/>
          <a:p>
            <a:r>
              <a:rPr lang="en-US" b="1" dirty="0" smtClean="0"/>
              <a:t>First Generation:</a:t>
            </a:r>
            <a:r>
              <a:rPr lang="en-US" dirty="0" smtClean="0"/>
              <a:t> Volumetric DDoS </a:t>
            </a:r>
            <a:r>
              <a:rPr lang="en-US" dirty="0" smtClean="0">
                <a:sym typeface="Wingdings" panose="05000000000000000000" pitchFamily="2" charset="2"/>
              </a:rPr>
              <a:t> Direct, High rate, Large volume</a:t>
            </a:r>
          </a:p>
          <a:p>
            <a:pPr lvl="1"/>
            <a:r>
              <a:rPr lang="en-US" dirty="0" smtClean="0">
                <a:sym typeface="Wingdings" panose="05000000000000000000" pitchFamily="2" charset="2"/>
              </a:rPr>
              <a:t>If reaches at the network gates  Game Over</a:t>
            </a:r>
          </a:p>
          <a:p>
            <a:pPr lvl="1"/>
            <a:endParaRPr lang="en-US" dirty="0" smtClean="0">
              <a:sym typeface="Wingdings" panose="05000000000000000000" pitchFamily="2" charset="2"/>
            </a:endParaRPr>
          </a:p>
          <a:p>
            <a:r>
              <a:rPr lang="en-US" b="1" dirty="0" smtClean="0">
                <a:sym typeface="Wingdings" panose="05000000000000000000" pitchFamily="2" charset="2"/>
              </a:rPr>
              <a:t>Second Generation (evasive DDoS):</a:t>
            </a:r>
            <a:r>
              <a:rPr lang="en-US" dirty="0" smtClean="0">
                <a:sym typeface="Wingdings" panose="05000000000000000000" pitchFamily="2" charset="2"/>
              </a:rPr>
              <a:t> Direct, Low rate, Large </a:t>
            </a:r>
            <a:r>
              <a:rPr lang="en-US" dirty="0">
                <a:sym typeface="Wingdings" panose="05000000000000000000" pitchFamily="2" charset="2"/>
              </a:rPr>
              <a:t>s</a:t>
            </a:r>
            <a:r>
              <a:rPr lang="en-US" dirty="0" smtClean="0">
                <a:sym typeface="Wingdings" panose="05000000000000000000" pitchFamily="2" charset="2"/>
              </a:rPr>
              <a:t>cale</a:t>
            </a:r>
          </a:p>
          <a:p>
            <a:pPr lvl="1"/>
            <a:r>
              <a:rPr lang="en-US" dirty="0" smtClean="0">
                <a:sym typeface="Wingdings" panose="05000000000000000000" pitchFamily="2" charset="2"/>
              </a:rPr>
              <a:t>Targets only network level critical links, e.g., Crossfire Attack</a:t>
            </a:r>
          </a:p>
          <a:p>
            <a:endParaRPr lang="en-US" b="1" dirty="0" smtClean="0">
              <a:sym typeface="Wingdings" panose="05000000000000000000" pitchFamily="2" charset="2"/>
            </a:endParaRPr>
          </a:p>
          <a:p>
            <a:r>
              <a:rPr lang="en-US" b="1" dirty="0" smtClean="0">
                <a:sym typeface="Wingdings" panose="05000000000000000000" pitchFamily="2" charset="2"/>
              </a:rPr>
              <a:t>Third Generation (stealthy DDoS):</a:t>
            </a:r>
            <a:r>
              <a:rPr lang="en-US" dirty="0" smtClean="0">
                <a:sym typeface="Wingdings" panose="05000000000000000000" pitchFamily="2" charset="2"/>
              </a:rPr>
              <a:t> Indirect Slow &amp; Low </a:t>
            </a:r>
            <a:r>
              <a:rPr lang="en-US" dirty="0">
                <a:sym typeface="Wingdings" panose="05000000000000000000" pitchFamily="2" charset="2"/>
              </a:rPr>
              <a:t>rate, Large </a:t>
            </a:r>
            <a:r>
              <a:rPr lang="en-US" dirty="0" smtClean="0">
                <a:sym typeface="Wingdings" panose="05000000000000000000" pitchFamily="2" charset="2"/>
              </a:rPr>
              <a:t>Scale</a:t>
            </a:r>
          </a:p>
          <a:p>
            <a:pPr lvl="1"/>
            <a:r>
              <a:rPr lang="en-US" dirty="0" smtClean="0">
                <a:sym typeface="Wingdings" panose="05000000000000000000" pitchFamily="2" charset="2"/>
              </a:rPr>
              <a:t> </a:t>
            </a:r>
            <a:r>
              <a:rPr lang="en-US" dirty="0" err="1" smtClean="0">
                <a:sym typeface="Wingdings" panose="05000000000000000000" pitchFamily="2" charset="2"/>
              </a:rPr>
              <a:t>Corssfire</a:t>
            </a:r>
            <a:r>
              <a:rPr lang="en-US" dirty="0">
                <a:sym typeface="Wingdings" panose="05000000000000000000" pitchFamily="2" charset="2"/>
              </a:rPr>
              <a:t> [S&amp;P13, CS14</a:t>
            </a:r>
            <a:r>
              <a:rPr lang="en-US" dirty="0" smtClean="0">
                <a:sym typeface="Wingdings" panose="05000000000000000000" pitchFamily="2" charset="2"/>
              </a:rPr>
              <a:t>], crosstalk, .. </a:t>
            </a:r>
            <a:r>
              <a:rPr lang="en-US" dirty="0" err="1" smtClean="0">
                <a:sym typeface="Wingdings" panose="05000000000000000000" pitchFamily="2" charset="2"/>
              </a:rPr>
              <a:t>etc</a:t>
            </a:r>
            <a:endParaRPr lang="en-US" dirty="0">
              <a:sym typeface="Wingdings" panose="05000000000000000000" pitchFamily="2" charset="2"/>
            </a:endParaRPr>
          </a:p>
          <a:p>
            <a:pPr lvl="1"/>
            <a:endParaRPr lang="en-US" dirty="0" smtClean="0"/>
          </a:p>
        </p:txBody>
      </p:sp>
      <p:sp>
        <p:nvSpPr>
          <p:cNvPr id="9" name="TextBox 8"/>
          <p:cNvSpPr txBox="1"/>
          <p:nvPr/>
        </p:nvSpPr>
        <p:spPr>
          <a:xfrm>
            <a:off x="5054072" y="5499356"/>
            <a:ext cx="4071797" cy="923330"/>
          </a:xfrm>
          <a:prstGeom prst="rect">
            <a:avLst/>
          </a:prstGeom>
          <a:noFill/>
        </p:spPr>
        <p:txBody>
          <a:bodyPr wrap="square" rtlCol="0">
            <a:spAutoFit/>
          </a:bodyPr>
          <a:lstStyle/>
          <a:p>
            <a:r>
              <a:rPr lang="en-US" dirty="0">
                <a:solidFill>
                  <a:prstClr val="black"/>
                </a:solidFill>
              </a:rPr>
              <a:t>Courtesy: http://www.neustar.biz/resources/whitepapers/2014-neustar-ddos-report</a:t>
            </a:r>
          </a:p>
        </p:txBody>
      </p:sp>
    </p:spTree>
    <p:extLst>
      <p:ext uri="{BB962C8B-B14F-4D97-AF65-F5344CB8AC3E}">
        <p14:creationId xmlns:p14="http://schemas.microsoft.com/office/powerpoint/2010/main" val="12364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loud Callout 1"/>
          <p:cNvSpPr/>
          <p:nvPr/>
        </p:nvSpPr>
        <p:spPr>
          <a:xfrm>
            <a:off x="2583655" y="1954577"/>
            <a:ext cx="3131750" cy="1124382"/>
          </a:xfrm>
          <a:prstGeom prst="cloudCallout">
            <a:avLst>
              <a:gd name="adj1" fmla="val 627"/>
              <a:gd name="adj2" fmla="val 11707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216139" y="2156260"/>
            <a:ext cx="644051" cy="300082"/>
          </a:xfrm>
          <a:prstGeom prst="rect">
            <a:avLst/>
          </a:prstGeom>
          <a:noFill/>
        </p:spPr>
        <p:txBody>
          <a:bodyPr wrap="square" rtlCol="0">
            <a:spAutoFit/>
          </a:bodyPr>
          <a:lstStyle/>
          <a:p>
            <a:r>
              <a:rPr lang="en-US" sz="1350" b="1" dirty="0">
                <a:solidFill>
                  <a:prstClr val="black"/>
                </a:solidFill>
                <a:latin typeface="Aharoni" panose="02010803020104030203" pitchFamily="2" charset="-79"/>
                <a:cs typeface="Aharoni" panose="02010803020104030203" pitchFamily="2" charset="-79"/>
              </a:rPr>
              <a:t>Bots</a:t>
            </a:r>
          </a:p>
        </p:txBody>
      </p:sp>
      <p:sp>
        <p:nvSpPr>
          <p:cNvPr id="9" name="TextBox 8"/>
          <p:cNvSpPr txBox="1"/>
          <p:nvPr/>
        </p:nvSpPr>
        <p:spPr>
          <a:xfrm>
            <a:off x="6735438" y="2104355"/>
            <a:ext cx="1389349" cy="507831"/>
          </a:xfrm>
          <a:prstGeom prst="rect">
            <a:avLst/>
          </a:prstGeom>
          <a:noFill/>
        </p:spPr>
        <p:txBody>
          <a:bodyPr wrap="square" rtlCol="0">
            <a:spAutoFit/>
          </a:bodyPr>
          <a:lstStyle/>
          <a:p>
            <a:pPr algn="ctr"/>
            <a:r>
              <a:rPr lang="en-US" sz="1350" b="1" dirty="0">
                <a:solidFill>
                  <a:prstClr val="black"/>
                </a:solidFill>
                <a:latin typeface="Aharoni" panose="02010803020104030203" pitchFamily="2" charset="-79"/>
                <a:cs typeface="Aharoni" panose="02010803020104030203" pitchFamily="2" charset="-79"/>
              </a:rPr>
              <a:t>Geographical Neighbors</a:t>
            </a:r>
          </a:p>
        </p:txBody>
      </p:sp>
      <p:sp>
        <p:nvSpPr>
          <p:cNvPr id="10" name="TextBox 9"/>
          <p:cNvSpPr txBox="1"/>
          <p:nvPr/>
        </p:nvSpPr>
        <p:spPr>
          <a:xfrm>
            <a:off x="6945748" y="4181135"/>
            <a:ext cx="1283111" cy="300082"/>
          </a:xfrm>
          <a:prstGeom prst="rect">
            <a:avLst/>
          </a:prstGeom>
          <a:noFill/>
        </p:spPr>
        <p:txBody>
          <a:bodyPr wrap="square" rtlCol="0">
            <a:spAutoFit/>
          </a:bodyPr>
          <a:lstStyle/>
          <a:p>
            <a:pPr algn="ctr"/>
            <a:r>
              <a:rPr lang="en-US" sz="1350" b="1" dirty="0">
                <a:solidFill>
                  <a:prstClr val="black"/>
                </a:solidFill>
                <a:latin typeface="Aharoni" panose="02010803020104030203" pitchFamily="2" charset="-79"/>
                <a:cs typeface="Aharoni" panose="02010803020104030203" pitchFamily="2" charset="-79"/>
              </a:rPr>
              <a:t>Destination</a:t>
            </a:r>
          </a:p>
        </p:txBody>
      </p:sp>
      <p:cxnSp>
        <p:nvCxnSpPr>
          <p:cNvPr id="39" name="Straight Connector 38"/>
          <p:cNvCxnSpPr>
            <a:stCxn id="162" idx="3"/>
            <a:endCxn id="119" idx="1"/>
          </p:cNvCxnSpPr>
          <p:nvPr/>
        </p:nvCxnSpPr>
        <p:spPr>
          <a:xfrm>
            <a:off x="1187464" y="3433482"/>
            <a:ext cx="323270" cy="5670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9" idx="3"/>
            <a:endCxn id="124" idx="1"/>
          </p:cNvCxnSpPr>
          <p:nvPr/>
        </p:nvCxnSpPr>
        <p:spPr>
          <a:xfrm>
            <a:off x="1862778" y="4000565"/>
            <a:ext cx="1656490" cy="10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65" idx="3"/>
            <a:endCxn id="120" idx="1"/>
          </p:cNvCxnSpPr>
          <p:nvPr/>
        </p:nvCxnSpPr>
        <p:spPr>
          <a:xfrm>
            <a:off x="1148687" y="2387674"/>
            <a:ext cx="362046" cy="36743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20" idx="0"/>
            <a:endCxn id="128" idx="2"/>
          </p:cNvCxnSpPr>
          <p:nvPr/>
        </p:nvCxnSpPr>
        <p:spPr>
          <a:xfrm flipH="1" flipV="1">
            <a:off x="1353192" y="2254943"/>
            <a:ext cx="333575" cy="3813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25" idx="1"/>
            <a:endCxn id="55" idx="3"/>
          </p:cNvCxnSpPr>
          <p:nvPr/>
        </p:nvCxnSpPr>
        <p:spPr>
          <a:xfrm flipH="1" flipV="1">
            <a:off x="4957871" y="4005959"/>
            <a:ext cx="628697" cy="102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0714" y="3340375"/>
            <a:ext cx="804706" cy="507831"/>
          </a:xfrm>
          <a:prstGeom prst="rect">
            <a:avLst/>
          </a:prstGeom>
          <a:noFill/>
        </p:spPr>
        <p:txBody>
          <a:bodyPr wrap="square" rtlCol="0">
            <a:spAutoFit/>
          </a:bodyPr>
          <a:lstStyle/>
          <a:p>
            <a:pPr algn="ctr"/>
            <a:r>
              <a:rPr lang="en-US" sz="1350" b="1">
                <a:solidFill>
                  <a:prstClr val="black"/>
                </a:solidFill>
                <a:latin typeface="Aharoni" panose="02010803020104030203" pitchFamily="2" charset="-79"/>
                <a:cs typeface="Aharoni" panose="02010803020104030203" pitchFamily="2" charset="-79"/>
              </a:rPr>
              <a:t>Benign Users</a:t>
            </a:r>
            <a:endParaRPr lang="en-US" sz="1350" b="1" dirty="0">
              <a:solidFill>
                <a:prstClr val="black"/>
              </a:solidFill>
              <a:latin typeface="Aharoni" panose="02010803020104030203" pitchFamily="2" charset="-79"/>
              <a:cs typeface="Aharoni" panose="02010803020104030203" pitchFamily="2" charset="-79"/>
            </a:endParaRPr>
          </a:p>
        </p:txBody>
      </p:sp>
      <p:pic>
        <p:nvPicPr>
          <p:cNvPr id="128" name="Picture 127"/>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215719" y="1952513"/>
            <a:ext cx="274920" cy="302412"/>
          </a:xfrm>
          <a:prstGeom prst="rect">
            <a:avLst/>
          </a:prstGeom>
        </p:spPr>
      </p:pic>
      <p:pic>
        <p:nvPicPr>
          <p:cNvPr id="162" name="Picture 5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923383" y="3258039"/>
            <a:ext cx="264080" cy="35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 name="Picture 52"/>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436036" y="3767354"/>
            <a:ext cx="367031"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 name="Picture 52"/>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08916" y="2962147"/>
            <a:ext cx="242393" cy="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6" name="Picture 52"/>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08916" y="4809676"/>
            <a:ext cx="242393" cy="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249" name="Straight Connector 248"/>
          <p:cNvCxnSpPr>
            <a:stCxn id="125" idx="3"/>
            <a:endCxn id="163" idx="3"/>
          </p:cNvCxnSpPr>
          <p:nvPr/>
        </p:nvCxnSpPr>
        <p:spPr>
          <a:xfrm flipV="1">
            <a:off x="5938611" y="4011194"/>
            <a:ext cx="1497425" cy="49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120" idx="3"/>
            <a:endCxn id="124" idx="0"/>
          </p:cNvCxnSpPr>
          <p:nvPr/>
        </p:nvCxnSpPr>
        <p:spPr>
          <a:xfrm>
            <a:off x="1862778" y="2755128"/>
            <a:ext cx="1832512" cy="1137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173" idx="3"/>
            <a:endCxn id="235" idx="1"/>
          </p:cNvCxnSpPr>
          <p:nvPr/>
        </p:nvCxnSpPr>
        <p:spPr>
          <a:xfrm flipV="1">
            <a:off x="5938600" y="3123183"/>
            <a:ext cx="1370304" cy="908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121" idx="3"/>
            <a:endCxn id="151" idx="1"/>
          </p:cNvCxnSpPr>
          <p:nvPr/>
        </p:nvCxnSpPr>
        <p:spPr>
          <a:xfrm flipV="1">
            <a:off x="2347389" y="4806961"/>
            <a:ext cx="3233272" cy="195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733" y="3881693"/>
            <a:ext cx="352044" cy="237744"/>
          </a:xfrm>
          <a:prstGeom prst="rect">
            <a:avLst/>
          </a:prstGeom>
        </p:spPr>
      </p:pic>
      <p:pic>
        <p:nvPicPr>
          <p:cNvPr id="120" name="Picture 1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733" y="2636237"/>
            <a:ext cx="352044" cy="237744"/>
          </a:xfrm>
          <a:prstGeom prst="rect">
            <a:avLst/>
          </a:prstGeom>
        </p:spPr>
      </p:pic>
      <p:pic>
        <p:nvPicPr>
          <p:cNvPr id="121" name="Picture 1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345" y="4883384"/>
            <a:ext cx="352044" cy="237744"/>
          </a:xfrm>
          <a:prstGeom prst="rect">
            <a:avLst/>
          </a:prstGeom>
        </p:spPr>
      </p:pic>
      <p:pic>
        <p:nvPicPr>
          <p:cNvPr id="124" name="Picture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9266" y="3892322"/>
            <a:ext cx="352044" cy="237744"/>
          </a:xfrm>
          <a:prstGeom prst="rect">
            <a:avLst/>
          </a:prstGeom>
        </p:spPr>
      </p:pic>
      <p:pic>
        <p:nvPicPr>
          <p:cNvPr id="125" name="Picture 1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556" y="3897299"/>
            <a:ext cx="352044" cy="237744"/>
          </a:xfrm>
          <a:prstGeom prst="rect">
            <a:avLst/>
          </a:prstGeom>
        </p:spPr>
      </p:pic>
      <p:pic>
        <p:nvPicPr>
          <p:cNvPr id="173" name="Picture 1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556" y="3095126"/>
            <a:ext cx="352044" cy="237744"/>
          </a:xfrm>
          <a:prstGeom prst="rect">
            <a:avLst/>
          </a:prstGeom>
        </p:spPr>
      </p:pic>
      <p:cxnSp>
        <p:nvCxnSpPr>
          <p:cNvPr id="175" name="Straight Connector 174"/>
          <p:cNvCxnSpPr>
            <a:stCxn id="55" idx="0"/>
            <a:endCxn id="173" idx="1"/>
          </p:cNvCxnSpPr>
          <p:nvPr/>
        </p:nvCxnSpPr>
        <p:spPr>
          <a:xfrm flipV="1">
            <a:off x="4781849" y="3213998"/>
            <a:ext cx="804719" cy="673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51" idx="3"/>
            <a:endCxn id="236" idx="1"/>
          </p:cNvCxnSpPr>
          <p:nvPr/>
        </p:nvCxnSpPr>
        <p:spPr>
          <a:xfrm>
            <a:off x="5932706" y="4806943"/>
            <a:ext cx="1376199" cy="1637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2001033" y="3723565"/>
            <a:ext cx="1076737" cy="300082"/>
          </a:xfrm>
          <a:prstGeom prst="rect">
            <a:avLst/>
          </a:prstGeom>
          <a:noFill/>
        </p:spPr>
        <p:txBody>
          <a:bodyPr wrap="square" rtlCol="0">
            <a:spAutoFit/>
          </a:bodyPr>
          <a:lstStyle/>
          <a:p>
            <a:pPr algn="ctr"/>
            <a:r>
              <a:rPr lang="en-US" sz="1350" b="1" dirty="0">
                <a:solidFill>
                  <a:prstClr val="black"/>
                </a:solidFill>
                <a:latin typeface="Aharoni" panose="02010803020104030203" pitchFamily="2" charset="-79"/>
                <a:cs typeface="Aharoni" panose="02010803020104030203" pitchFamily="2" charset="-79"/>
              </a:rPr>
              <a:t>Data Path</a:t>
            </a:r>
          </a:p>
        </p:txBody>
      </p:sp>
      <p:sp>
        <p:nvSpPr>
          <p:cNvPr id="221" name="TextBox 220"/>
          <p:cNvSpPr txBox="1"/>
          <p:nvPr/>
        </p:nvSpPr>
        <p:spPr>
          <a:xfrm>
            <a:off x="3747241" y="3563890"/>
            <a:ext cx="929678" cy="300082"/>
          </a:xfrm>
          <a:prstGeom prst="rect">
            <a:avLst/>
          </a:prstGeom>
          <a:noFill/>
        </p:spPr>
        <p:txBody>
          <a:bodyPr wrap="square" rtlCol="0">
            <a:spAutoFit/>
          </a:bodyPr>
          <a:lstStyle/>
          <a:p>
            <a:pPr algn="ctr"/>
            <a:r>
              <a:rPr lang="en-US" sz="1350" dirty="0">
                <a:solidFill>
                  <a:srgbClr val="C00000"/>
                </a:solidFill>
                <a:latin typeface="Aharoni" panose="02010803020104030203" pitchFamily="2" charset="-79"/>
                <a:cs typeface="Aharoni" panose="02010803020104030203" pitchFamily="2" charset="-79"/>
              </a:rPr>
              <a:t>Critical</a:t>
            </a:r>
          </a:p>
        </p:txBody>
      </p:sp>
      <p:sp>
        <p:nvSpPr>
          <p:cNvPr id="222" name="TextBox 221"/>
          <p:cNvSpPr txBox="1"/>
          <p:nvPr/>
        </p:nvSpPr>
        <p:spPr>
          <a:xfrm>
            <a:off x="134636" y="4889363"/>
            <a:ext cx="846831" cy="507831"/>
          </a:xfrm>
          <a:prstGeom prst="rect">
            <a:avLst/>
          </a:prstGeom>
          <a:noFill/>
        </p:spPr>
        <p:txBody>
          <a:bodyPr wrap="square" rtlCol="0">
            <a:spAutoFit/>
          </a:bodyPr>
          <a:lstStyle/>
          <a:p>
            <a:pPr algn="ctr"/>
            <a:r>
              <a:rPr lang="en-US" sz="1350" b="1" dirty="0">
                <a:solidFill>
                  <a:prstClr val="black"/>
                </a:solidFill>
                <a:latin typeface="Aharoni" panose="02010803020104030203" pitchFamily="2" charset="-79"/>
                <a:cs typeface="Aharoni" panose="02010803020104030203" pitchFamily="2" charset="-79"/>
              </a:rPr>
              <a:t>Inactive Bots</a:t>
            </a:r>
          </a:p>
        </p:txBody>
      </p:sp>
      <p:sp>
        <p:nvSpPr>
          <p:cNvPr id="189" name="Title 188"/>
          <p:cNvSpPr>
            <a:spLocks noGrp="1"/>
          </p:cNvSpPr>
          <p:nvPr>
            <p:ph type="title"/>
          </p:nvPr>
        </p:nvSpPr>
        <p:spPr>
          <a:xfrm>
            <a:off x="1562466" y="854898"/>
            <a:ext cx="5410200" cy="857250"/>
          </a:xfrm>
        </p:spPr>
        <p:txBody>
          <a:bodyPr>
            <a:normAutofit/>
          </a:bodyPr>
          <a:lstStyle/>
          <a:p>
            <a:r>
              <a:rPr lang="en-US" dirty="0" smtClean="0"/>
              <a:t>DDOS Attack: Aggressive + Stealthy </a:t>
            </a:r>
            <a:endParaRPr lang="en-US" dirty="0"/>
          </a:p>
        </p:txBody>
      </p:sp>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815" y="3887087"/>
            <a:ext cx="352044" cy="237744"/>
          </a:xfrm>
          <a:prstGeom prst="rect">
            <a:avLst/>
          </a:prstGeom>
        </p:spPr>
      </p:pic>
      <p:cxnSp>
        <p:nvCxnSpPr>
          <p:cNvPr id="58" name="Straight Connector 57"/>
          <p:cNvCxnSpPr>
            <a:stCxn id="55" idx="1"/>
            <a:endCxn id="124" idx="3"/>
          </p:cNvCxnSpPr>
          <p:nvPr/>
        </p:nvCxnSpPr>
        <p:spPr>
          <a:xfrm flipH="1">
            <a:off x="3871312" y="4005959"/>
            <a:ext cx="734504" cy="52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52"/>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4840" y="3359164"/>
            <a:ext cx="242393" cy="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71" name="Straight Connector 70"/>
          <p:cNvCxnSpPr>
            <a:stCxn id="173" idx="2"/>
            <a:endCxn id="59" idx="1"/>
          </p:cNvCxnSpPr>
          <p:nvPr/>
        </p:nvCxnSpPr>
        <p:spPr>
          <a:xfrm>
            <a:off x="5762578" y="3332888"/>
            <a:ext cx="1552250" cy="1873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0" name="Picture 52"/>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4840" y="2593066"/>
            <a:ext cx="242393" cy="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1" name="Straight Connector 90"/>
          <p:cNvCxnSpPr>
            <a:stCxn id="173" idx="0"/>
            <a:endCxn id="90" idx="1"/>
          </p:cNvCxnSpPr>
          <p:nvPr/>
        </p:nvCxnSpPr>
        <p:spPr>
          <a:xfrm flipV="1">
            <a:off x="5762578" y="2754102"/>
            <a:ext cx="1552250" cy="341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3827" y="4356263"/>
            <a:ext cx="352044" cy="237744"/>
          </a:xfrm>
          <a:prstGeom prst="rect">
            <a:avLst/>
          </a:prstGeom>
        </p:spPr>
      </p:pic>
      <p:cxnSp>
        <p:nvCxnSpPr>
          <p:cNvPr id="62" name="Straight Connector 61"/>
          <p:cNvCxnSpPr>
            <a:stCxn id="92" idx="3"/>
            <a:endCxn id="101" idx="1"/>
          </p:cNvCxnSpPr>
          <p:nvPr/>
        </p:nvCxnSpPr>
        <p:spPr>
          <a:xfrm>
            <a:off x="1162669" y="4466236"/>
            <a:ext cx="714210" cy="89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873767" y="2236468"/>
            <a:ext cx="274920" cy="302412"/>
          </a:xfrm>
          <a:prstGeom prst="rect">
            <a:avLst/>
          </a:prstGeom>
        </p:spPr>
      </p:pic>
      <p:pic>
        <p:nvPicPr>
          <p:cNvPr id="67" name="Picture 66"/>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841817" y="2616639"/>
            <a:ext cx="274920" cy="302412"/>
          </a:xfrm>
          <a:prstGeom prst="rect">
            <a:avLst/>
          </a:prstGeom>
        </p:spPr>
      </p:pic>
      <p:pic>
        <p:nvPicPr>
          <p:cNvPr id="70" name="Picture 69"/>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601959" y="1925577"/>
            <a:ext cx="274920" cy="302412"/>
          </a:xfrm>
          <a:prstGeom prst="rect">
            <a:avLst/>
          </a:prstGeom>
        </p:spPr>
      </p:pic>
      <p:cxnSp>
        <p:nvCxnSpPr>
          <p:cNvPr id="74" name="Straight Connector 73"/>
          <p:cNvCxnSpPr>
            <a:stCxn id="120" idx="0"/>
            <a:endCxn id="70" idx="2"/>
          </p:cNvCxnSpPr>
          <p:nvPr/>
        </p:nvCxnSpPr>
        <p:spPr>
          <a:xfrm flipV="1">
            <a:off x="1686757" y="2228008"/>
            <a:ext cx="52664" cy="4082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24" idx="2"/>
            <a:endCxn id="57" idx="0"/>
          </p:cNvCxnSpPr>
          <p:nvPr/>
        </p:nvCxnSpPr>
        <p:spPr>
          <a:xfrm>
            <a:off x="3695300" y="4130084"/>
            <a:ext cx="524561" cy="2261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9" name="Picture 5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56132" y="3825122"/>
            <a:ext cx="264080" cy="35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 name="Picture 5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898591" y="4290774"/>
            <a:ext cx="264080" cy="35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3" name="Straight Connector 92"/>
          <p:cNvCxnSpPr>
            <a:stCxn id="89" idx="3"/>
            <a:endCxn id="119" idx="1"/>
          </p:cNvCxnSpPr>
          <p:nvPr/>
        </p:nvCxnSpPr>
        <p:spPr>
          <a:xfrm>
            <a:off x="820224" y="4000565"/>
            <a:ext cx="6905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1" name="Picture 1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879" y="4356263"/>
            <a:ext cx="352044" cy="237744"/>
          </a:xfrm>
          <a:prstGeom prst="rect">
            <a:avLst/>
          </a:prstGeom>
        </p:spPr>
      </p:pic>
      <p:cxnSp>
        <p:nvCxnSpPr>
          <p:cNvPr id="114" name="Straight Connector 113"/>
          <p:cNvCxnSpPr>
            <a:stCxn id="101" idx="3"/>
            <a:endCxn id="57" idx="1"/>
          </p:cNvCxnSpPr>
          <p:nvPr/>
        </p:nvCxnSpPr>
        <p:spPr>
          <a:xfrm>
            <a:off x="2228923" y="4475135"/>
            <a:ext cx="1814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3" name="Picture 132"/>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024646" y="5035887"/>
            <a:ext cx="274920" cy="302412"/>
          </a:xfrm>
          <a:prstGeom prst="rect">
            <a:avLst/>
          </a:prstGeom>
        </p:spPr>
      </p:pic>
      <p:cxnSp>
        <p:nvCxnSpPr>
          <p:cNvPr id="143" name="Straight Connector 142"/>
          <p:cNvCxnSpPr>
            <a:stCxn id="57" idx="3"/>
            <a:endCxn id="125" idx="2"/>
          </p:cNvCxnSpPr>
          <p:nvPr/>
        </p:nvCxnSpPr>
        <p:spPr>
          <a:xfrm flipV="1">
            <a:off x="4395872" y="4135061"/>
            <a:ext cx="1366707" cy="3400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1" name="Picture 1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661" y="4688071"/>
            <a:ext cx="352044" cy="237744"/>
          </a:xfrm>
          <a:prstGeom prst="rect">
            <a:avLst/>
          </a:prstGeom>
        </p:spPr>
      </p:pic>
      <p:cxnSp>
        <p:nvCxnSpPr>
          <p:cNvPr id="3" name="Straight Arrow Connector 2"/>
          <p:cNvCxnSpPr/>
          <p:nvPr/>
        </p:nvCxnSpPr>
        <p:spPr>
          <a:xfrm>
            <a:off x="1961674" y="2636256"/>
            <a:ext cx="1792110" cy="115748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744868" y="3793999"/>
            <a:ext cx="860948" cy="6665"/>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99931" y="3019639"/>
            <a:ext cx="980741" cy="780086"/>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580661" y="2690566"/>
            <a:ext cx="1302452" cy="328795"/>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72013" y="3797068"/>
            <a:ext cx="1084229" cy="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644943" y="3797068"/>
            <a:ext cx="1609164" cy="718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464106" y="2459536"/>
            <a:ext cx="2309801" cy="715581"/>
          </a:xfrm>
          <a:prstGeom prst="rect">
            <a:avLst/>
          </a:prstGeom>
          <a:noFill/>
        </p:spPr>
        <p:txBody>
          <a:bodyPr wrap="square" rtlCol="0">
            <a:spAutoFit/>
          </a:bodyPr>
          <a:lstStyle/>
          <a:p>
            <a:pPr algn="ctr"/>
            <a:r>
              <a:rPr lang="en-US" sz="1350" dirty="0">
                <a:solidFill>
                  <a:prstClr val="black"/>
                </a:solidFill>
                <a:latin typeface="Aharoni" panose="02010803020104030203" pitchFamily="2" charset="-79"/>
                <a:cs typeface="Aharoni" panose="02010803020104030203" pitchFamily="2" charset="-79"/>
              </a:rPr>
              <a:t>Perform Network Reconnaissance through </a:t>
            </a:r>
            <a:r>
              <a:rPr lang="en-US" sz="1350" dirty="0" err="1">
                <a:solidFill>
                  <a:prstClr val="black"/>
                </a:solidFill>
                <a:latin typeface="Aharoni" panose="02010803020104030203" pitchFamily="2" charset="-79"/>
                <a:cs typeface="Aharoni" panose="02010803020104030203" pitchFamily="2" charset="-79"/>
              </a:rPr>
              <a:t>Traceroutes</a:t>
            </a:r>
            <a:endParaRPr lang="en-US" sz="1350" dirty="0">
              <a:solidFill>
                <a:prstClr val="black"/>
              </a:solidFill>
              <a:latin typeface="Aharoni" panose="02010803020104030203" pitchFamily="2" charset="-79"/>
              <a:cs typeface="Aharoni" panose="02010803020104030203" pitchFamily="2" charset="-79"/>
            </a:endParaRPr>
          </a:p>
        </p:txBody>
      </p:sp>
      <p:cxnSp>
        <p:nvCxnSpPr>
          <p:cNvPr id="84" name="Straight Connector 83"/>
          <p:cNvCxnSpPr>
            <a:stCxn id="121" idx="0"/>
            <a:endCxn id="57" idx="2"/>
          </p:cNvCxnSpPr>
          <p:nvPr/>
        </p:nvCxnSpPr>
        <p:spPr>
          <a:xfrm flipV="1">
            <a:off x="2171367" y="4594026"/>
            <a:ext cx="2048482" cy="289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3864995" y="4010936"/>
            <a:ext cx="74713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3" idx="3"/>
            <a:endCxn id="121" idx="1"/>
          </p:cNvCxnSpPr>
          <p:nvPr/>
        </p:nvCxnSpPr>
        <p:spPr>
          <a:xfrm flipV="1">
            <a:off x="1299579" y="5002255"/>
            <a:ext cx="695779" cy="184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663029" y="5240000"/>
            <a:ext cx="618319" cy="151206"/>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012524" y="4585875"/>
            <a:ext cx="2364194" cy="281342"/>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2270265" y="4980874"/>
            <a:ext cx="3326202" cy="25914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363343" y="4198138"/>
            <a:ext cx="1488567" cy="390636"/>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851912" y="4198137"/>
            <a:ext cx="1227512" cy="0"/>
          </a:xfrm>
          <a:prstGeom prst="straightConnector1">
            <a:avLst/>
          </a:prstGeom>
          <a:ln w="222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586556" y="4980874"/>
            <a:ext cx="1386110" cy="150872"/>
          </a:xfrm>
          <a:prstGeom prst="straightConnector1">
            <a:avLst/>
          </a:prstGeom>
          <a:ln w="222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1409566" y="4867217"/>
            <a:ext cx="618319" cy="151206"/>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pic>
        <p:nvPicPr>
          <p:cNvPr id="216" name="Picture 52"/>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315247" y="2589217"/>
            <a:ext cx="242393" cy="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9" name="Picture 52"/>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315932" y="3360906"/>
            <a:ext cx="242393" cy="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0" name="Picture 52"/>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308915" y="2958445"/>
            <a:ext cx="242393" cy="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1" name="Picture 13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24646" y="5035887"/>
            <a:ext cx="274920" cy="302412"/>
          </a:xfrm>
          <a:prstGeom prst="rect">
            <a:avLst/>
          </a:prstGeom>
        </p:spPr>
      </p:pic>
      <p:sp>
        <p:nvSpPr>
          <p:cNvPr id="132" name="TextBox 131"/>
          <p:cNvSpPr txBox="1"/>
          <p:nvPr/>
        </p:nvSpPr>
        <p:spPr>
          <a:xfrm>
            <a:off x="6749389" y="2215572"/>
            <a:ext cx="1389349" cy="300082"/>
          </a:xfrm>
          <a:prstGeom prst="rect">
            <a:avLst/>
          </a:prstGeom>
          <a:noFill/>
        </p:spPr>
        <p:txBody>
          <a:bodyPr wrap="square" rtlCol="0">
            <a:spAutoFit/>
          </a:bodyPr>
          <a:lstStyle/>
          <a:p>
            <a:pPr algn="ctr"/>
            <a:r>
              <a:rPr lang="en-US" sz="1350" b="1" dirty="0">
                <a:solidFill>
                  <a:srgbClr val="FF0000"/>
                </a:solidFill>
                <a:latin typeface="Aharoni" panose="02010803020104030203" pitchFamily="2" charset="-79"/>
                <a:cs typeface="Aharoni" panose="02010803020104030203" pitchFamily="2" charset="-79"/>
              </a:rPr>
              <a:t>Decoy Servers</a:t>
            </a:r>
          </a:p>
        </p:txBody>
      </p:sp>
      <p:sp>
        <p:nvSpPr>
          <p:cNvPr id="135" name="TextBox 134"/>
          <p:cNvSpPr txBox="1"/>
          <p:nvPr/>
        </p:nvSpPr>
        <p:spPr>
          <a:xfrm>
            <a:off x="216126" y="1948003"/>
            <a:ext cx="759534" cy="300082"/>
          </a:xfrm>
          <a:prstGeom prst="rect">
            <a:avLst/>
          </a:prstGeom>
          <a:noFill/>
        </p:spPr>
        <p:txBody>
          <a:bodyPr wrap="square" rtlCol="0">
            <a:spAutoFit/>
          </a:bodyPr>
          <a:lstStyle/>
          <a:p>
            <a:r>
              <a:rPr lang="en-US" sz="1350" b="1" dirty="0">
                <a:solidFill>
                  <a:srgbClr val="FF0000"/>
                </a:solidFill>
                <a:latin typeface="Aharoni" panose="02010803020104030203" pitchFamily="2" charset="-79"/>
                <a:cs typeface="Aharoni" panose="02010803020104030203" pitchFamily="2" charset="-79"/>
              </a:rPr>
              <a:t>Active</a:t>
            </a:r>
          </a:p>
        </p:txBody>
      </p:sp>
      <p:pic>
        <p:nvPicPr>
          <p:cNvPr id="136" name="Picture 1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959" y="1925577"/>
            <a:ext cx="274920" cy="302412"/>
          </a:xfrm>
          <a:prstGeom prst="rect">
            <a:avLst/>
          </a:prstGeom>
        </p:spPr>
      </p:pic>
      <p:pic>
        <p:nvPicPr>
          <p:cNvPr id="137" name="Picture 1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829" y="1952024"/>
            <a:ext cx="274920" cy="302412"/>
          </a:xfrm>
          <a:prstGeom prst="rect">
            <a:avLst/>
          </a:prstGeom>
        </p:spPr>
      </p:pic>
      <p:pic>
        <p:nvPicPr>
          <p:cNvPr id="138" name="Picture 1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816" y="2234680"/>
            <a:ext cx="274920" cy="302412"/>
          </a:xfrm>
          <a:prstGeom prst="rect">
            <a:avLst/>
          </a:prstGeom>
        </p:spPr>
      </p:pic>
      <p:pic>
        <p:nvPicPr>
          <p:cNvPr id="139" name="Picture 1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613" y="2620333"/>
            <a:ext cx="274920" cy="302412"/>
          </a:xfrm>
          <a:prstGeom prst="rect">
            <a:avLst/>
          </a:prstGeom>
        </p:spPr>
      </p:pic>
      <p:sp>
        <p:nvSpPr>
          <p:cNvPr id="140" name="TextBox 139"/>
          <p:cNvSpPr txBox="1"/>
          <p:nvPr/>
        </p:nvSpPr>
        <p:spPr>
          <a:xfrm>
            <a:off x="6741362" y="5195972"/>
            <a:ext cx="1389349" cy="507831"/>
          </a:xfrm>
          <a:prstGeom prst="rect">
            <a:avLst/>
          </a:prstGeom>
          <a:noFill/>
        </p:spPr>
        <p:txBody>
          <a:bodyPr wrap="square" rtlCol="0">
            <a:spAutoFit/>
          </a:bodyPr>
          <a:lstStyle/>
          <a:p>
            <a:pPr algn="ctr"/>
            <a:r>
              <a:rPr lang="en-US" sz="1350" b="1" dirty="0">
                <a:solidFill>
                  <a:prstClr val="black"/>
                </a:solidFill>
                <a:latin typeface="Aharoni" panose="02010803020104030203" pitchFamily="2" charset="-79"/>
                <a:cs typeface="Aharoni" panose="02010803020104030203" pitchFamily="2" charset="-79"/>
              </a:rPr>
              <a:t>Geographical Neighbors</a:t>
            </a:r>
          </a:p>
        </p:txBody>
      </p:sp>
      <p:sp>
        <p:nvSpPr>
          <p:cNvPr id="118" name="Cloud Callout 117"/>
          <p:cNvSpPr/>
          <p:nvPr/>
        </p:nvSpPr>
        <p:spPr>
          <a:xfrm>
            <a:off x="3933367" y="1915417"/>
            <a:ext cx="1463060" cy="530972"/>
          </a:xfrm>
          <a:prstGeom prst="cloudCallout">
            <a:avLst>
              <a:gd name="adj1" fmla="val -24079"/>
              <a:gd name="adj2" fmla="val 3147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solidFill>
                  <a:prstClr val="white"/>
                </a:solidFill>
                <a:latin typeface="Aharoni" panose="02010803020104030203" pitchFamily="2" charset="-79"/>
                <a:cs typeface="Aharoni" panose="02010803020104030203" pitchFamily="2" charset="-79"/>
              </a:rPr>
              <a:t>Shared link</a:t>
            </a:r>
          </a:p>
        </p:txBody>
      </p:sp>
      <p:sp>
        <p:nvSpPr>
          <p:cNvPr id="4" name="TextBox 3"/>
          <p:cNvSpPr txBox="1"/>
          <p:nvPr/>
        </p:nvSpPr>
        <p:spPr>
          <a:xfrm>
            <a:off x="2884497" y="2133758"/>
            <a:ext cx="2495785" cy="300082"/>
          </a:xfrm>
          <a:prstGeom prst="rect">
            <a:avLst/>
          </a:prstGeom>
          <a:noFill/>
        </p:spPr>
        <p:txBody>
          <a:bodyPr wrap="square" rtlCol="0">
            <a:spAutoFit/>
          </a:bodyPr>
          <a:lstStyle/>
          <a:p>
            <a:pPr algn="ctr"/>
            <a:r>
              <a:rPr lang="en-US" sz="1350" dirty="0">
                <a:solidFill>
                  <a:prstClr val="white"/>
                </a:solidFill>
                <a:latin typeface="Aharoni" panose="02010803020104030203" pitchFamily="2" charset="-79"/>
                <a:cs typeface="Aharoni" panose="02010803020104030203" pitchFamily="2" charset="-79"/>
              </a:rPr>
              <a:t>Data paths remain static</a:t>
            </a:r>
          </a:p>
        </p:txBody>
      </p:sp>
      <p:sp>
        <p:nvSpPr>
          <p:cNvPr id="85" name="TextBox 84"/>
          <p:cNvSpPr txBox="1"/>
          <p:nvPr/>
        </p:nvSpPr>
        <p:spPr>
          <a:xfrm>
            <a:off x="2943422" y="2362325"/>
            <a:ext cx="2495785" cy="507831"/>
          </a:xfrm>
          <a:prstGeom prst="rect">
            <a:avLst/>
          </a:prstGeom>
          <a:noFill/>
        </p:spPr>
        <p:txBody>
          <a:bodyPr wrap="square" rtlCol="0">
            <a:spAutoFit/>
          </a:bodyPr>
          <a:lstStyle/>
          <a:p>
            <a:pPr algn="ctr"/>
            <a:r>
              <a:rPr lang="en-US" sz="1350" dirty="0">
                <a:solidFill>
                  <a:prstClr val="white"/>
                </a:solidFill>
                <a:latin typeface="Aharoni" panose="02010803020104030203" pitchFamily="2" charset="-79"/>
                <a:cs typeface="Aharoni" panose="02010803020104030203" pitchFamily="2" charset="-79"/>
              </a:rPr>
              <a:t>Only few links carry most of the traffic (Critical)</a:t>
            </a:r>
          </a:p>
        </p:txBody>
      </p:sp>
      <p:sp>
        <p:nvSpPr>
          <p:cNvPr id="5" name="Rounded Rectangular Callout 4"/>
          <p:cNvSpPr/>
          <p:nvPr/>
        </p:nvSpPr>
        <p:spPr>
          <a:xfrm>
            <a:off x="6337396" y="1478693"/>
            <a:ext cx="1703761" cy="479379"/>
          </a:xfrm>
          <a:prstGeom prst="wedgeRoundRectCallout">
            <a:avLst>
              <a:gd name="adj1" fmla="val 11137"/>
              <a:gd name="adj2" fmla="val 112571"/>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a:solidFill>
                  <a:prstClr val="white"/>
                </a:solidFill>
                <a:latin typeface="Aharoni" panose="02010803020104030203" pitchFamily="2" charset="-79"/>
                <a:cs typeface="Aharoni" panose="02010803020104030203" pitchFamily="2" charset="-79"/>
              </a:rPr>
              <a:t>Selected as Decoy Servers</a:t>
            </a:r>
          </a:p>
        </p:txBody>
      </p:sp>
      <p:sp>
        <p:nvSpPr>
          <p:cNvPr id="86" name="Rounded Rectangular Callout 85"/>
          <p:cNvSpPr/>
          <p:nvPr/>
        </p:nvSpPr>
        <p:spPr>
          <a:xfrm>
            <a:off x="2001034" y="1835765"/>
            <a:ext cx="1703761" cy="479379"/>
          </a:xfrm>
          <a:prstGeom prst="wedgeRoundRectCallout">
            <a:avLst>
              <a:gd name="adj1" fmla="val -58902"/>
              <a:gd name="adj2" fmla="val 83959"/>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a:solidFill>
                  <a:prstClr val="white"/>
                </a:solidFill>
                <a:latin typeface="Aharoni" panose="02010803020104030203" pitchFamily="2" charset="-79"/>
                <a:cs typeface="Aharoni" panose="02010803020104030203" pitchFamily="2" charset="-79"/>
              </a:rPr>
              <a:t>Selected as Active Bots</a:t>
            </a:r>
          </a:p>
        </p:txBody>
      </p:sp>
      <p:sp>
        <p:nvSpPr>
          <p:cNvPr id="87" name="Rounded Rectangular Callout 86"/>
          <p:cNvSpPr/>
          <p:nvPr/>
        </p:nvSpPr>
        <p:spPr>
          <a:xfrm>
            <a:off x="1663029" y="5168869"/>
            <a:ext cx="1703761" cy="479379"/>
          </a:xfrm>
          <a:prstGeom prst="wedgeRoundRectCallout">
            <a:avLst>
              <a:gd name="adj1" fmla="val -68160"/>
              <a:gd name="adj2" fmla="val -29059"/>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prstClr val="white"/>
                </a:solidFill>
                <a:latin typeface="Aharoni" panose="02010803020104030203" pitchFamily="2" charset="-79"/>
                <a:cs typeface="Aharoni" panose="02010803020104030203" pitchFamily="2" charset="-79"/>
              </a:rPr>
              <a:t>Bots becomes inactive</a:t>
            </a:r>
          </a:p>
        </p:txBody>
      </p:sp>
      <p:sp>
        <p:nvSpPr>
          <p:cNvPr id="88" name="Rounded Rectangular Callout 87"/>
          <p:cNvSpPr/>
          <p:nvPr/>
        </p:nvSpPr>
        <p:spPr>
          <a:xfrm>
            <a:off x="5107639" y="5072630"/>
            <a:ext cx="1703761" cy="479379"/>
          </a:xfrm>
          <a:prstGeom prst="wedgeRoundRectCallout">
            <a:avLst>
              <a:gd name="adj1" fmla="val 74333"/>
              <a:gd name="adj2" fmla="val -40504"/>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prstClr val="white"/>
                </a:solidFill>
                <a:latin typeface="Aharoni" panose="02010803020104030203" pitchFamily="2" charset="-79"/>
                <a:cs typeface="Aharoni" panose="02010803020104030203" pitchFamily="2" charset="-79"/>
              </a:rPr>
              <a:t>Remain just neighbors</a:t>
            </a:r>
          </a:p>
        </p:txBody>
      </p:sp>
      <p:cxnSp>
        <p:nvCxnSpPr>
          <p:cNvPr id="94" name="Straight Connector 93"/>
          <p:cNvCxnSpPr>
            <a:stCxn id="67" idx="3"/>
            <a:endCxn id="120" idx="1"/>
          </p:cNvCxnSpPr>
          <p:nvPr/>
        </p:nvCxnSpPr>
        <p:spPr>
          <a:xfrm flipV="1">
            <a:off x="1116737" y="2755128"/>
            <a:ext cx="393996" cy="1273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955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2000" fill="hold"/>
                                        <p:tgtEl>
                                          <p:spTgt spid="39"/>
                                        </p:tgtEl>
                                        <p:attrNameLst>
                                          <p:attrName>stroke.color</p:attrName>
                                        </p:attrNameLst>
                                      </p:cBhvr>
                                      <p:to>
                                        <a:srgbClr val="1C9822"/>
                                      </p:to>
                                    </p:animClr>
                                    <p:set>
                                      <p:cBhvr>
                                        <p:cTn id="11" dur="2000" fill="hold"/>
                                        <p:tgtEl>
                                          <p:spTgt spid="39"/>
                                        </p:tgtEl>
                                        <p:attrNameLst>
                                          <p:attrName>stroke.on</p:attrName>
                                        </p:attrNameLst>
                                      </p:cBhvr>
                                      <p:to>
                                        <p:strVal val="true"/>
                                      </p:to>
                                    </p:set>
                                  </p:childTnLst>
                                </p:cTn>
                              </p:par>
                              <p:par>
                                <p:cTn id="12" presetID="7" presetClass="emph" presetSubtype="2" fill="hold" nodeType="withEffect">
                                  <p:stCondLst>
                                    <p:cond delay="0"/>
                                  </p:stCondLst>
                                  <p:childTnLst>
                                    <p:animClr clrSpc="rgb" dir="cw">
                                      <p:cBhvr>
                                        <p:cTn id="13" dur="2000" fill="hold"/>
                                        <p:tgtEl>
                                          <p:spTgt spid="93"/>
                                        </p:tgtEl>
                                        <p:attrNameLst>
                                          <p:attrName>stroke.color</p:attrName>
                                        </p:attrNameLst>
                                      </p:cBhvr>
                                      <p:to>
                                        <a:srgbClr val="1C9822"/>
                                      </p:to>
                                    </p:animClr>
                                    <p:set>
                                      <p:cBhvr>
                                        <p:cTn id="14" dur="2000" fill="hold"/>
                                        <p:tgtEl>
                                          <p:spTgt spid="93"/>
                                        </p:tgtEl>
                                        <p:attrNameLst>
                                          <p:attrName>stroke.on</p:attrName>
                                        </p:attrNameLst>
                                      </p:cBhvr>
                                      <p:to>
                                        <p:strVal val="true"/>
                                      </p:to>
                                    </p:set>
                                  </p:childTnLst>
                                </p:cTn>
                              </p:par>
                              <p:par>
                                <p:cTn id="15" presetID="7" presetClass="emph" presetSubtype="2" fill="hold" nodeType="withEffect">
                                  <p:stCondLst>
                                    <p:cond delay="0"/>
                                  </p:stCondLst>
                                  <p:childTnLst>
                                    <p:animClr clrSpc="rgb" dir="cw">
                                      <p:cBhvr>
                                        <p:cTn id="16" dur="2000" fill="hold"/>
                                        <p:tgtEl>
                                          <p:spTgt spid="42"/>
                                        </p:tgtEl>
                                        <p:attrNameLst>
                                          <p:attrName>stroke.color</p:attrName>
                                        </p:attrNameLst>
                                      </p:cBhvr>
                                      <p:to>
                                        <a:srgbClr val="1C9822"/>
                                      </p:to>
                                    </p:animClr>
                                    <p:set>
                                      <p:cBhvr>
                                        <p:cTn id="17" dur="2000" fill="hold"/>
                                        <p:tgtEl>
                                          <p:spTgt spid="42"/>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2000" fill="hold"/>
                                        <p:tgtEl>
                                          <p:spTgt spid="58"/>
                                        </p:tgtEl>
                                        <p:attrNameLst>
                                          <p:attrName>stroke.color</p:attrName>
                                        </p:attrNameLst>
                                      </p:cBhvr>
                                      <p:to>
                                        <a:srgbClr val="1C9822"/>
                                      </p:to>
                                    </p:animClr>
                                    <p:set>
                                      <p:cBhvr>
                                        <p:cTn id="20" dur="2000" fill="hold"/>
                                        <p:tgtEl>
                                          <p:spTgt spid="58"/>
                                        </p:tgtEl>
                                        <p:attrNameLst>
                                          <p:attrName>stroke.on</p:attrName>
                                        </p:attrNameLst>
                                      </p:cBhvr>
                                      <p:to>
                                        <p:strVal val="true"/>
                                      </p:to>
                                    </p:set>
                                  </p:childTnLst>
                                </p:cTn>
                              </p:par>
                              <p:par>
                                <p:cTn id="21" presetID="7" presetClass="emph" presetSubtype="2" fill="hold" nodeType="withEffect">
                                  <p:stCondLst>
                                    <p:cond delay="0"/>
                                  </p:stCondLst>
                                  <p:childTnLst>
                                    <p:animClr clrSpc="rgb" dir="cw">
                                      <p:cBhvr>
                                        <p:cTn id="22" dur="2000" fill="hold"/>
                                        <p:tgtEl>
                                          <p:spTgt spid="63"/>
                                        </p:tgtEl>
                                        <p:attrNameLst>
                                          <p:attrName>stroke.color</p:attrName>
                                        </p:attrNameLst>
                                      </p:cBhvr>
                                      <p:to>
                                        <a:srgbClr val="1C9822"/>
                                      </p:to>
                                    </p:animClr>
                                    <p:set>
                                      <p:cBhvr>
                                        <p:cTn id="23" dur="2000" fill="hold"/>
                                        <p:tgtEl>
                                          <p:spTgt spid="63"/>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2000" fill="hold"/>
                                        <p:tgtEl>
                                          <p:spTgt spid="249"/>
                                        </p:tgtEl>
                                        <p:attrNameLst>
                                          <p:attrName>stroke.color</p:attrName>
                                        </p:attrNameLst>
                                      </p:cBhvr>
                                      <p:to>
                                        <a:srgbClr val="1C9822"/>
                                      </p:to>
                                    </p:animClr>
                                    <p:set>
                                      <p:cBhvr>
                                        <p:cTn id="26" dur="2000" fill="hold"/>
                                        <p:tgtEl>
                                          <p:spTgt spid="249"/>
                                        </p:tgtEl>
                                        <p:attrNameLst>
                                          <p:attrName>stroke.on</p:attrName>
                                        </p:attrNameLst>
                                      </p:cBhvr>
                                      <p:to>
                                        <p:strVal val="true"/>
                                      </p:to>
                                    </p:set>
                                  </p:childTnLst>
                                </p:cTn>
                              </p:par>
                              <p:par>
                                <p:cTn id="27" presetID="7" presetClass="emph" presetSubtype="2" fill="hold" nodeType="withEffect">
                                  <p:stCondLst>
                                    <p:cond delay="0"/>
                                  </p:stCondLst>
                                  <p:childTnLst>
                                    <p:animClr clrSpc="rgb" dir="cw">
                                      <p:cBhvr>
                                        <p:cTn id="28" dur="2000" fill="hold"/>
                                        <p:tgtEl>
                                          <p:spTgt spid="62"/>
                                        </p:tgtEl>
                                        <p:attrNameLst>
                                          <p:attrName>stroke.color</p:attrName>
                                        </p:attrNameLst>
                                      </p:cBhvr>
                                      <p:to>
                                        <a:srgbClr val="1C9822"/>
                                      </p:to>
                                    </p:animClr>
                                    <p:set>
                                      <p:cBhvr>
                                        <p:cTn id="29" dur="2000" fill="hold"/>
                                        <p:tgtEl>
                                          <p:spTgt spid="62"/>
                                        </p:tgtEl>
                                        <p:attrNameLst>
                                          <p:attrName>stroke.on</p:attrName>
                                        </p:attrNameLst>
                                      </p:cBhvr>
                                      <p:to>
                                        <p:strVal val="true"/>
                                      </p:to>
                                    </p:set>
                                  </p:childTnLst>
                                </p:cTn>
                              </p:par>
                              <p:par>
                                <p:cTn id="30" presetID="7" presetClass="emph" presetSubtype="2" fill="hold" nodeType="withEffect">
                                  <p:stCondLst>
                                    <p:cond delay="0"/>
                                  </p:stCondLst>
                                  <p:childTnLst>
                                    <p:animClr clrSpc="rgb" dir="cw">
                                      <p:cBhvr>
                                        <p:cTn id="31" dur="2000" fill="hold"/>
                                        <p:tgtEl>
                                          <p:spTgt spid="114"/>
                                        </p:tgtEl>
                                        <p:attrNameLst>
                                          <p:attrName>stroke.color</p:attrName>
                                        </p:attrNameLst>
                                      </p:cBhvr>
                                      <p:to>
                                        <a:srgbClr val="1C9822"/>
                                      </p:to>
                                    </p:animClr>
                                    <p:set>
                                      <p:cBhvr>
                                        <p:cTn id="32" dur="2000" fill="hold"/>
                                        <p:tgtEl>
                                          <p:spTgt spid="114"/>
                                        </p:tgtEl>
                                        <p:attrNameLst>
                                          <p:attrName>stroke.on</p:attrName>
                                        </p:attrNameLst>
                                      </p:cBhvr>
                                      <p:to>
                                        <p:strVal val="true"/>
                                      </p:to>
                                    </p:set>
                                  </p:childTnLst>
                                </p:cTn>
                              </p:par>
                              <p:par>
                                <p:cTn id="33" presetID="7" presetClass="emph" presetSubtype="2" fill="hold" nodeType="withEffect">
                                  <p:stCondLst>
                                    <p:cond delay="0"/>
                                  </p:stCondLst>
                                  <p:childTnLst>
                                    <p:animClr clrSpc="rgb" dir="cw">
                                      <p:cBhvr>
                                        <p:cTn id="34" dur="2000" fill="hold"/>
                                        <p:tgtEl>
                                          <p:spTgt spid="143"/>
                                        </p:tgtEl>
                                        <p:attrNameLst>
                                          <p:attrName>stroke.color</p:attrName>
                                        </p:attrNameLst>
                                      </p:cBhvr>
                                      <p:to>
                                        <a:srgbClr val="1C9822"/>
                                      </p:to>
                                    </p:animClr>
                                    <p:set>
                                      <p:cBhvr>
                                        <p:cTn id="35" dur="2000" fill="hold"/>
                                        <p:tgtEl>
                                          <p:spTgt spid="143"/>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par>
                          <p:cTn id="45" fill="hold">
                            <p:stCondLst>
                              <p:cond delay="1000"/>
                            </p:stCondLst>
                            <p:childTnLst>
                              <p:par>
                                <p:cTn id="46" presetID="22" presetClass="entr" presetSubtype="8" fill="hold" grpId="0" nodeType="afterEffect">
                                  <p:stCondLst>
                                    <p:cond delay="2000"/>
                                  </p:stCondLst>
                                  <p:childTnLst>
                                    <p:set>
                                      <p:cBhvr>
                                        <p:cTn id="47" dur="1" fill="hold">
                                          <p:stCondLst>
                                            <p:cond delay="0"/>
                                          </p:stCondLst>
                                        </p:cTn>
                                        <p:tgtEl>
                                          <p:spTgt spid="85"/>
                                        </p:tgtEl>
                                        <p:attrNameLst>
                                          <p:attrName>style.visibility</p:attrName>
                                        </p:attrNameLst>
                                      </p:cBhvr>
                                      <p:to>
                                        <p:strVal val="visible"/>
                                      </p:to>
                                    </p:set>
                                    <p:animEffect transition="in" filter="wipe(left)">
                                      <p:cBhvr>
                                        <p:cTn id="48" dur="500"/>
                                        <p:tgtEl>
                                          <p:spTgt spid="8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85"/>
                                        </p:tgtEl>
                                      </p:cBhvr>
                                    </p:animEffect>
                                    <p:set>
                                      <p:cBhvr>
                                        <p:cTn id="56" dur="1" fill="hold">
                                          <p:stCondLst>
                                            <p:cond delay="499"/>
                                          </p:stCondLst>
                                        </p:cTn>
                                        <p:tgtEl>
                                          <p:spTgt spid="8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childTnLst>
                                </p:cTn>
                              </p:par>
                              <p:par>
                                <p:cTn id="64" presetID="10" presetClass="entr" presetSubtype="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par>
                                <p:cTn id="67" presetID="10"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childTnLst>
                          </p:cTn>
                        </p:par>
                        <p:par>
                          <p:cTn id="70" fill="hold">
                            <p:stCondLst>
                              <p:cond delay="1000"/>
                            </p:stCondLst>
                            <p:childTnLst>
                              <p:par>
                                <p:cTn id="71" presetID="10" presetClass="entr" presetSubtype="0" fill="hold" nodeType="afterEffect">
                                  <p:stCondLst>
                                    <p:cond delay="100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par>
                                <p:cTn id="74" presetID="10" presetClass="entr" presetSubtype="0" fill="hold" nodeType="withEffect">
                                  <p:stCondLst>
                                    <p:cond delay="100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par>
                          <p:cTn id="77" fill="hold">
                            <p:stCondLst>
                              <p:cond delay="2500"/>
                            </p:stCondLst>
                            <p:childTnLst>
                              <p:par>
                                <p:cTn id="78" presetID="10" presetClass="entr" presetSubtype="0" fill="hold" nodeType="afterEffect">
                                  <p:stCondLst>
                                    <p:cond delay="200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par>
                                <p:cTn id="81" presetID="10" presetClass="entr" presetSubtype="0" fill="hold" nodeType="withEffect">
                                  <p:stCondLst>
                                    <p:cond delay="200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par>
                          <p:cTn id="84" fill="hold">
                            <p:stCondLst>
                              <p:cond delay="5000"/>
                            </p:stCondLst>
                            <p:childTnLst>
                              <p:par>
                                <p:cTn id="85" presetID="10" presetClass="entr" presetSubtype="0" fill="hold" nodeType="afterEffect">
                                  <p:stCondLst>
                                    <p:cond delay="200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par>
                                <p:cTn id="88" presetID="10" presetClass="entr" presetSubtype="0" fill="hold" nodeType="withEffect">
                                  <p:stCondLst>
                                    <p:cond delay="2000"/>
                                  </p:stCondLst>
                                  <p:childTnLst>
                                    <p:set>
                                      <p:cBhvr>
                                        <p:cTn id="89" dur="1" fill="hold">
                                          <p:stCondLst>
                                            <p:cond delay="0"/>
                                          </p:stCondLst>
                                        </p:cTn>
                                        <p:tgtEl>
                                          <p:spTgt spid="108"/>
                                        </p:tgtEl>
                                        <p:attrNameLst>
                                          <p:attrName>style.visibility</p:attrName>
                                        </p:attrNameLst>
                                      </p:cBhvr>
                                      <p:to>
                                        <p:strVal val="visible"/>
                                      </p:to>
                                    </p:set>
                                    <p:animEffect transition="in" filter="fade">
                                      <p:cBhvr>
                                        <p:cTn id="90" dur="500"/>
                                        <p:tgtEl>
                                          <p:spTgt spid="108"/>
                                        </p:tgtEl>
                                      </p:cBhvr>
                                    </p:animEffect>
                                  </p:childTnLst>
                                </p:cTn>
                              </p:par>
                              <p:par>
                                <p:cTn id="91" presetID="10" presetClass="entr" presetSubtype="0" fill="hold" nodeType="withEffect">
                                  <p:stCondLst>
                                    <p:cond delay="200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childTnLst>
                          </p:cTn>
                        </p:par>
                        <p:par>
                          <p:cTn id="94" fill="hold">
                            <p:stCondLst>
                              <p:cond delay="7500"/>
                            </p:stCondLst>
                            <p:childTnLst>
                              <p:par>
                                <p:cTn id="95" presetID="10" presetClass="entr" presetSubtype="0" fill="hold" nodeType="afterEffect">
                                  <p:stCondLst>
                                    <p:cond delay="2000"/>
                                  </p:stCondLst>
                                  <p:childTnLst>
                                    <p:set>
                                      <p:cBhvr>
                                        <p:cTn id="96" dur="1" fill="hold">
                                          <p:stCondLst>
                                            <p:cond delay="0"/>
                                          </p:stCondLst>
                                        </p:cTn>
                                        <p:tgtEl>
                                          <p:spTgt spid="126"/>
                                        </p:tgtEl>
                                        <p:attrNameLst>
                                          <p:attrName>style.visibility</p:attrName>
                                        </p:attrNameLst>
                                      </p:cBhvr>
                                      <p:to>
                                        <p:strVal val="visible"/>
                                      </p:to>
                                    </p:set>
                                    <p:animEffect transition="in" filter="fade">
                                      <p:cBhvr>
                                        <p:cTn id="97" dur="500"/>
                                        <p:tgtEl>
                                          <p:spTgt spid="126"/>
                                        </p:tgtEl>
                                      </p:cBhvr>
                                    </p:animEffect>
                                  </p:childTnLst>
                                </p:cTn>
                              </p:par>
                              <p:par>
                                <p:cTn id="98" presetID="10" presetClass="entr" presetSubtype="0" fill="hold" nodeType="withEffect">
                                  <p:stCondLst>
                                    <p:cond delay="200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par>
                                <p:cTn id="101" presetID="10" presetClass="entr" presetSubtype="0" fill="hold" nodeType="withEffect">
                                  <p:stCondLst>
                                    <p:cond delay="200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par>
                                <p:cTn id="104" presetID="10" presetClass="entr" presetSubtype="0" fill="hold" nodeType="withEffect">
                                  <p:stCondLst>
                                    <p:cond delay="200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500"/>
                                        <p:tgtEl>
                                          <p:spTgt spid="5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18"/>
                                        </p:tgtEl>
                                        <p:attrNameLst>
                                          <p:attrName>style.visibility</p:attrName>
                                        </p:attrNameLst>
                                      </p:cBhvr>
                                      <p:to>
                                        <p:strVal val="visible"/>
                                      </p:to>
                                    </p:set>
                                    <p:animEffect transition="in" filter="fade">
                                      <p:cBhvr>
                                        <p:cTn id="111" dur="500"/>
                                        <p:tgtEl>
                                          <p:spTgt spid="11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10"/>
                                        </p:tgtEl>
                                        <p:attrNameLst>
                                          <p:attrName>style.visibility</p:attrName>
                                        </p:attrNameLst>
                                      </p:cBhvr>
                                      <p:to>
                                        <p:strVal val="visible"/>
                                      </p:to>
                                    </p:set>
                                    <p:animEffect transition="in" filter="fade">
                                      <p:cBhvr>
                                        <p:cTn id="116" dur="500"/>
                                        <p:tgtEl>
                                          <p:spTgt spid="210"/>
                                        </p:tgtEl>
                                      </p:cBhvr>
                                    </p:animEffect>
                                  </p:childTnLst>
                                </p:cTn>
                              </p:par>
                            </p:childTnLst>
                          </p:cTn>
                        </p:par>
                        <p:par>
                          <p:cTn id="117" fill="hold">
                            <p:stCondLst>
                              <p:cond delay="500"/>
                            </p:stCondLst>
                            <p:childTnLst>
                              <p:par>
                                <p:cTn id="118" presetID="10" presetClass="exit" presetSubtype="0" fill="hold" grpId="1" nodeType="afterEffect">
                                  <p:stCondLst>
                                    <p:cond delay="0"/>
                                  </p:stCondLst>
                                  <p:childTnLst>
                                    <p:animEffect transition="out" filter="fade">
                                      <p:cBhvr>
                                        <p:cTn id="119" dur="500"/>
                                        <p:tgtEl>
                                          <p:spTgt spid="118"/>
                                        </p:tgtEl>
                                      </p:cBhvr>
                                    </p:animEffect>
                                    <p:set>
                                      <p:cBhvr>
                                        <p:cTn id="120" dur="1" fill="hold">
                                          <p:stCondLst>
                                            <p:cond delay="499"/>
                                          </p:stCondLst>
                                        </p:cTn>
                                        <p:tgtEl>
                                          <p:spTgt spid="118"/>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76"/>
                                        </p:tgtEl>
                                      </p:cBhvr>
                                    </p:animEffect>
                                    <p:set>
                                      <p:cBhvr>
                                        <p:cTn id="123" dur="1" fill="hold">
                                          <p:stCondLst>
                                            <p:cond delay="499"/>
                                          </p:stCondLst>
                                        </p:cTn>
                                        <p:tgtEl>
                                          <p:spTgt spid="76"/>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3"/>
                                        </p:tgtEl>
                                      </p:cBhvr>
                                    </p:animEffect>
                                    <p:set>
                                      <p:cBhvr>
                                        <p:cTn id="126" dur="1" fill="hold">
                                          <p:stCondLst>
                                            <p:cond delay="499"/>
                                          </p:stCondLst>
                                        </p:cTn>
                                        <p:tgtEl>
                                          <p:spTgt spid="3"/>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6"/>
                                        </p:tgtEl>
                                      </p:cBhvr>
                                    </p:animEffect>
                                    <p:set>
                                      <p:cBhvr>
                                        <p:cTn id="129" dur="1" fill="hold">
                                          <p:stCondLst>
                                            <p:cond delay="499"/>
                                          </p:stCondLst>
                                        </p:cTn>
                                        <p:tgtEl>
                                          <p:spTgt spid="6"/>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11"/>
                                        </p:tgtEl>
                                      </p:cBhvr>
                                    </p:animEffect>
                                    <p:set>
                                      <p:cBhvr>
                                        <p:cTn id="132" dur="1" fill="hold">
                                          <p:stCondLst>
                                            <p:cond delay="499"/>
                                          </p:stCondLst>
                                        </p:cTn>
                                        <p:tgtEl>
                                          <p:spTgt spid="11"/>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13"/>
                                        </p:tgtEl>
                                      </p:cBhvr>
                                    </p:animEffect>
                                    <p:set>
                                      <p:cBhvr>
                                        <p:cTn id="135" dur="1" fill="hold">
                                          <p:stCondLst>
                                            <p:cond delay="499"/>
                                          </p:stCondLst>
                                        </p:cTn>
                                        <p:tgtEl>
                                          <p:spTgt spid="13"/>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15"/>
                                        </p:tgtEl>
                                      </p:cBhvr>
                                    </p:animEffect>
                                    <p:set>
                                      <p:cBhvr>
                                        <p:cTn id="138" dur="1" fill="hold">
                                          <p:stCondLst>
                                            <p:cond delay="499"/>
                                          </p:stCondLst>
                                        </p:cTn>
                                        <p:tgtEl>
                                          <p:spTgt spid="15"/>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19"/>
                                        </p:tgtEl>
                                      </p:cBhvr>
                                    </p:animEffect>
                                    <p:set>
                                      <p:cBhvr>
                                        <p:cTn id="141" dur="1" fill="hold">
                                          <p:stCondLst>
                                            <p:cond delay="499"/>
                                          </p:stCondLst>
                                        </p:cTn>
                                        <p:tgtEl>
                                          <p:spTgt spid="19"/>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45"/>
                                        </p:tgtEl>
                                      </p:cBhvr>
                                    </p:animEffect>
                                    <p:set>
                                      <p:cBhvr>
                                        <p:cTn id="144" dur="1" fill="hold">
                                          <p:stCondLst>
                                            <p:cond delay="499"/>
                                          </p:stCondLst>
                                        </p:cTn>
                                        <p:tgtEl>
                                          <p:spTgt spid="45"/>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7"/>
                                        </p:tgtEl>
                                      </p:cBhvr>
                                    </p:animEffect>
                                    <p:set>
                                      <p:cBhvr>
                                        <p:cTn id="147" dur="1" fill="hold">
                                          <p:stCondLst>
                                            <p:cond delay="499"/>
                                          </p:stCondLst>
                                        </p:cTn>
                                        <p:tgtEl>
                                          <p:spTgt spid="47"/>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52"/>
                                        </p:tgtEl>
                                      </p:cBhvr>
                                    </p:animEffect>
                                    <p:set>
                                      <p:cBhvr>
                                        <p:cTn id="150" dur="1" fill="hold">
                                          <p:stCondLst>
                                            <p:cond delay="499"/>
                                          </p:stCondLst>
                                        </p:cTn>
                                        <p:tgtEl>
                                          <p:spTgt spid="52"/>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54"/>
                                        </p:tgtEl>
                                      </p:cBhvr>
                                    </p:animEffect>
                                    <p:set>
                                      <p:cBhvr>
                                        <p:cTn id="153" dur="1" fill="hold">
                                          <p:stCondLst>
                                            <p:cond delay="499"/>
                                          </p:stCondLst>
                                        </p:cTn>
                                        <p:tgtEl>
                                          <p:spTgt spid="54"/>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108"/>
                                        </p:tgtEl>
                                      </p:cBhvr>
                                    </p:animEffect>
                                    <p:set>
                                      <p:cBhvr>
                                        <p:cTn id="156" dur="1" fill="hold">
                                          <p:stCondLst>
                                            <p:cond delay="499"/>
                                          </p:stCondLst>
                                        </p:cTn>
                                        <p:tgtEl>
                                          <p:spTgt spid="108"/>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126"/>
                                        </p:tgtEl>
                                      </p:cBhvr>
                                    </p:animEffect>
                                    <p:set>
                                      <p:cBhvr>
                                        <p:cTn id="162" dur="1" fill="hold">
                                          <p:stCondLst>
                                            <p:cond delay="499"/>
                                          </p:stCondLst>
                                        </p:cTn>
                                        <p:tgtEl>
                                          <p:spTgt spid="126"/>
                                        </p:tgtEl>
                                        <p:attrNameLst>
                                          <p:attrName>style.visibility</p:attrName>
                                        </p:attrNameLst>
                                      </p:cBhvr>
                                      <p:to>
                                        <p:strVal val="hidden"/>
                                      </p:to>
                                    </p:set>
                                  </p:childTnLst>
                                </p:cTn>
                              </p:par>
                            </p:childTnLst>
                          </p:cTn>
                        </p:par>
                        <p:par>
                          <p:cTn id="163" fill="hold">
                            <p:stCondLst>
                              <p:cond delay="1000"/>
                            </p:stCondLst>
                            <p:childTnLst>
                              <p:par>
                                <p:cTn id="164" presetID="10" presetClass="entr" presetSubtype="0" fill="hold" grpId="0" nodeType="afterEffect">
                                  <p:stCondLst>
                                    <p:cond delay="0"/>
                                  </p:stCondLst>
                                  <p:childTnLst>
                                    <p:set>
                                      <p:cBhvr>
                                        <p:cTn id="165" dur="1" fill="hold">
                                          <p:stCondLst>
                                            <p:cond delay="0"/>
                                          </p:stCondLst>
                                        </p:cTn>
                                        <p:tgtEl>
                                          <p:spTgt spid="221"/>
                                        </p:tgtEl>
                                        <p:attrNameLst>
                                          <p:attrName>style.visibility</p:attrName>
                                        </p:attrNameLst>
                                      </p:cBhvr>
                                      <p:to>
                                        <p:strVal val="visible"/>
                                      </p:to>
                                    </p:set>
                                    <p:animEffect transition="in" filter="fade">
                                      <p:cBhvr>
                                        <p:cTn id="166" dur="500"/>
                                        <p:tgtEl>
                                          <p:spTgt spid="221"/>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216"/>
                                        </p:tgtEl>
                                        <p:attrNameLst>
                                          <p:attrName>style.visibility</p:attrName>
                                        </p:attrNameLst>
                                      </p:cBhvr>
                                      <p:to>
                                        <p:strVal val="visible"/>
                                      </p:to>
                                    </p:set>
                                    <p:animEffect transition="in" filter="fade">
                                      <p:cBhvr>
                                        <p:cTn id="171" dur="500"/>
                                        <p:tgtEl>
                                          <p:spTgt spid="216"/>
                                        </p:tgtEl>
                                      </p:cBhvr>
                                    </p:animEffect>
                                  </p:childTnLst>
                                </p:cTn>
                              </p:par>
                              <p:par>
                                <p:cTn id="172" presetID="10" presetClass="entr" presetSubtype="0" fill="hold" nodeType="withEffect">
                                  <p:stCondLst>
                                    <p:cond delay="0"/>
                                  </p:stCondLst>
                                  <p:childTnLst>
                                    <p:set>
                                      <p:cBhvr>
                                        <p:cTn id="173" dur="1" fill="hold">
                                          <p:stCondLst>
                                            <p:cond delay="0"/>
                                          </p:stCondLst>
                                        </p:cTn>
                                        <p:tgtEl>
                                          <p:spTgt spid="130"/>
                                        </p:tgtEl>
                                        <p:attrNameLst>
                                          <p:attrName>style.visibility</p:attrName>
                                        </p:attrNameLst>
                                      </p:cBhvr>
                                      <p:to>
                                        <p:strVal val="visible"/>
                                      </p:to>
                                    </p:set>
                                    <p:animEffect transition="in" filter="fade">
                                      <p:cBhvr>
                                        <p:cTn id="174" dur="500"/>
                                        <p:tgtEl>
                                          <p:spTgt spid="130"/>
                                        </p:tgtEl>
                                      </p:cBhvr>
                                    </p:animEffect>
                                  </p:childTnLst>
                                </p:cTn>
                              </p:par>
                              <p:par>
                                <p:cTn id="175" presetID="10" presetClass="entr" presetSubtype="0" fill="hold" nodeType="withEffect">
                                  <p:stCondLst>
                                    <p:cond delay="0"/>
                                  </p:stCondLst>
                                  <p:childTnLst>
                                    <p:set>
                                      <p:cBhvr>
                                        <p:cTn id="176" dur="1" fill="hold">
                                          <p:stCondLst>
                                            <p:cond delay="0"/>
                                          </p:stCondLst>
                                        </p:cTn>
                                        <p:tgtEl>
                                          <p:spTgt spid="129"/>
                                        </p:tgtEl>
                                        <p:attrNameLst>
                                          <p:attrName>style.visibility</p:attrName>
                                        </p:attrNameLst>
                                      </p:cBhvr>
                                      <p:to>
                                        <p:strVal val="visible"/>
                                      </p:to>
                                    </p:set>
                                    <p:animEffect transition="in" filter="fade">
                                      <p:cBhvr>
                                        <p:cTn id="177" dur="500"/>
                                        <p:tgtEl>
                                          <p:spTgt spid="129"/>
                                        </p:tgtEl>
                                      </p:cBhvr>
                                    </p:animEffect>
                                  </p:childTnLst>
                                </p:cTn>
                              </p:par>
                            </p:childTnLst>
                          </p:cTn>
                        </p:par>
                        <p:par>
                          <p:cTn id="178" fill="hold">
                            <p:stCondLst>
                              <p:cond delay="500"/>
                            </p:stCondLst>
                            <p:childTnLst>
                              <p:par>
                                <p:cTn id="179" presetID="10" presetClass="exit" presetSubtype="0" fill="hold" grpId="0" nodeType="afterEffect">
                                  <p:stCondLst>
                                    <p:cond delay="0"/>
                                  </p:stCondLst>
                                  <p:childTnLst>
                                    <p:animEffect transition="out" filter="fade">
                                      <p:cBhvr>
                                        <p:cTn id="180" dur="500"/>
                                        <p:tgtEl>
                                          <p:spTgt spid="9"/>
                                        </p:tgtEl>
                                      </p:cBhvr>
                                    </p:animEffect>
                                    <p:set>
                                      <p:cBhvr>
                                        <p:cTn id="181" dur="1" fill="hold">
                                          <p:stCondLst>
                                            <p:cond delay="499"/>
                                          </p:stCondLst>
                                        </p:cTn>
                                        <p:tgtEl>
                                          <p:spTgt spid="9"/>
                                        </p:tgtEl>
                                        <p:attrNameLst>
                                          <p:attrName>style.visibility</p:attrName>
                                        </p:attrNameLst>
                                      </p:cBhvr>
                                      <p:to>
                                        <p:strVal val="hidden"/>
                                      </p:to>
                                    </p:set>
                                  </p:childTnLst>
                                </p:cTn>
                              </p:par>
                            </p:childTnLst>
                          </p:cTn>
                        </p:par>
                        <p:par>
                          <p:cTn id="182" fill="hold">
                            <p:stCondLst>
                              <p:cond delay="1000"/>
                            </p:stCondLst>
                            <p:childTnLst>
                              <p:par>
                                <p:cTn id="183" presetID="53" presetClass="entr" presetSubtype="16" fill="hold" grpId="0" nodeType="afterEffect">
                                  <p:stCondLst>
                                    <p:cond delay="0"/>
                                  </p:stCondLst>
                                  <p:childTnLst>
                                    <p:set>
                                      <p:cBhvr>
                                        <p:cTn id="184" dur="1" fill="hold">
                                          <p:stCondLst>
                                            <p:cond delay="0"/>
                                          </p:stCondLst>
                                        </p:cTn>
                                        <p:tgtEl>
                                          <p:spTgt spid="5"/>
                                        </p:tgtEl>
                                        <p:attrNameLst>
                                          <p:attrName>style.visibility</p:attrName>
                                        </p:attrNameLst>
                                      </p:cBhvr>
                                      <p:to>
                                        <p:strVal val="visible"/>
                                      </p:to>
                                    </p:set>
                                    <p:anim calcmode="lin" valueType="num">
                                      <p:cBhvr>
                                        <p:cTn id="185" dur="500" fill="hold"/>
                                        <p:tgtEl>
                                          <p:spTgt spid="5"/>
                                        </p:tgtEl>
                                        <p:attrNameLst>
                                          <p:attrName>ppt_w</p:attrName>
                                        </p:attrNameLst>
                                      </p:cBhvr>
                                      <p:tavLst>
                                        <p:tav tm="0">
                                          <p:val>
                                            <p:fltVal val="0"/>
                                          </p:val>
                                        </p:tav>
                                        <p:tav tm="100000">
                                          <p:val>
                                            <p:strVal val="#ppt_w"/>
                                          </p:val>
                                        </p:tav>
                                      </p:tavLst>
                                    </p:anim>
                                    <p:anim calcmode="lin" valueType="num">
                                      <p:cBhvr>
                                        <p:cTn id="186" dur="500" fill="hold"/>
                                        <p:tgtEl>
                                          <p:spTgt spid="5"/>
                                        </p:tgtEl>
                                        <p:attrNameLst>
                                          <p:attrName>ppt_h</p:attrName>
                                        </p:attrNameLst>
                                      </p:cBhvr>
                                      <p:tavLst>
                                        <p:tav tm="0">
                                          <p:val>
                                            <p:fltVal val="0"/>
                                          </p:val>
                                        </p:tav>
                                        <p:tav tm="100000">
                                          <p:val>
                                            <p:strVal val="#ppt_h"/>
                                          </p:val>
                                        </p:tav>
                                      </p:tavLst>
                                    </p:anim>
                                    <p:animEffect transition="in" filter="fade">
                                      <p:cBhvr>
                                        <p:cTn id="187" dur="500"/>
                                        <p:tgtEl>
                                          <p:spTgt spid="5"/>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32"/>
                                        </p:tgtEl>
                                        <p:attrNameLst>
                                          <p:attrName>style.visibility</p:attrName>
                                        </p:attrNameLst>
                                      </p:cBhvr>
                                      <p:to>
                                        <p:strVal val="visible"/>
                                      </p:to>
                                    </p:set>
                                    <p:animEffect transition="in" filter="fade">
                                      <p:cBhvr>
                                        <p:cTn id="190" dur="500"/>
                                        <p:tgtEl>
                                          <p:spTgt spid="132"/>
                                        </p:tgtEl>
                                      </p:cBhvr>
                                    </p:animEffect>
                                  </p:childTnLst>
                                </p:cTn>
                              </p:par>
                            </p:childTnLst>
                          </p:cTn>
                        </p:par>
                      </p:childTnLst>
                    </p:cTn>
                  </p:par>
                  <p:par>
                    <p:cTn id="191" fill="hold">
                      <p:stCondLst>
                        <p:cond delay="indefinite"/>
                      </p:stCondLst>
                      <p:childTnLst>
                        <p:par>
                          <p:cTn id="192" fill="hold">
                            <p:stCondLst>
                              <p:cond delay="0"/>
                            </p:stCondLst>
                            <p:childTnLst>
                              <p:par>
                                <p:cTn id="193" presetID="53" presetClass="exit" presetSubtype="32" fill="hold" grpId="1" nodeType="clickEffect">
                                  <p:stCondLst>
                                    <p:cond delay="0"/>
                                  </p:stCondLst>
                                  <p:childTnLst>
                                    <p:anim calcmode="lin" valueType="num">
                                      <p:cBhvr>
                                        <p:cTn id="194" dur="500"/>
                                        <p:tgtEl>
                                          <p:spTgt spid="5"/>
                                        </p:tgtEl>
                                        <p:attrNameLst>
                                          <p:attrName>ppt_w</p:attrName>
                                        </p:attrNameLst>
                                      </p:cBhvr>
                                      <p:tavLst>
                                        <p:tav tm="0">
                                          <p:val>
                                            <p:strVal val="ppt_w"/>
                                          </p:val>
                                        </p:tav>
                                        <p:tav tm="100000">
                                          <p:val>
                                            <p:fltVal val="0"/>
                                          </p:val>
                                        </p:tav>
                                      </p:tavLst>
                                    </p:anim>
                                    <p:anim calcmode="lin" valueType="num">
                                      <p:cBhvr>
                                        <p:cTn id="195" dur="500"/>
                                        <p:tgtEl>
                                          <p:spTgt spid="5"/>
                                        </p:tgtEl>
                                        <p:attrNameLst>
                                          <p:attrName>ppt_h</p:attrName>
                                        </p:attrNameLst>
                                      </p:cBhvr>
                                      <p:tavLst>
                                        <p:tav tm="0">
                                          <p:val>
                                            <p:strVal val="ppt_h"/>
                                          </p:val>
                                        </p:tav>
                                        <p:tav tm="100000">
                                          <p:val>
                                            <p:fltVal val="0"/>
                                          </p:val>
                                        </p:tav>
                                      </p:tavLst>
                                    </p:anim>
                                    <p:animEffect transition="out" filter="fade">
                                      <p:cBhvr>
                                        <p:cTn id="196" dur="500"/>
                                        <p:tgtEl>
                                          <p:spTgt spid="5"/>
                                        </p:tgtEl>
                                      </p:cBhvr>
                                    </p:animEffect>
                                    <p:set>
                                      <p:cBhvr>
                                        <p:cTn id="197" dur="1" fill="hold">
                                          <p:stCondLst>
                                            <p:cond delay="499"/>
                                          </p:stCondLst>
                                        </p:cTn>
                                        <p:tgtEl>
                                          <p:spTgt spid="5"/>
                                        </p:tgtEl>
                                        <p:attrNameLst>
                                          <p:attrName>style.visibility</p:attrName>
                                        </p:attrNameLst>
                                      </p:cBhvr>
                                      <p:to>
                                        <p:strVal val="hidden"/>
                                      </p:to>
                                    </p:set>
                                  </p:childTnLst>
                                </p:cTn>
                              </p:par>
                              <p:par>
                                <p:cTn id="198" presetID="10" presetClass="entr" presetSubtype="0" fill="hold" nodeType="withEffect">
                                  <p:stCondLst>
                                    <p:cond delay="0"/>
                                  </p:stCondLst>
                                  <p:childTnLst>
                                    <p:set>
                                      <p:cBhvr>
                                        <p:cTn id="199" dur="1" fill="hold">
                                          <p:stCondLst>
                                            <p:cond delay="0"/>
                                          </p:stCondLst>
                                        </p:cTn>
                                        <p:tgtEl>
                                          <p:spTgt spid="139"/>
                                        </p:tgtEl>
                                        <p:attrNameLst>
                                          <p:attrName>style.visibility</p:attrName>
                                        </p:attrNameLst>
                                      </p:cBhvr>
                                      <p:to>
                                        <p:strVal val="visible"/>
                                      </p:to>
                                    </p:set>
                                    <p:animEffect transition="in" filter="fade">
                                      <p:cBhvr>
                                        <p:cTn id="200" dur="500"/>
                                        <p:tgtEl>
                                          <p:spTgt spid="139"/>
                                        </p:tgtEl>
                                      </p:cBhvr>
                                    </p:animEffect>
                                  </p:childTnLst>
                                </p:cTn>
                              </p:par>
                              <p:par>
                                <p:cTn id="201" presetID="10" presetClass="entr" presetSubtype="0" fill="hold" nodeType="withEffect">
                                  <p:stCondLst>
                                    <p:cond delay="0"/>
                                  </p:stCondLst>
                                  <p:childTnLst>
                                    <p:set>
                                      <p:cBhvr>
                                        <p:cTn id="202" dur="1" fill="hold">
                                          <p:stCondLst>
                                            <p:cond delay="0"/>
                                          </p:stCondLst>
                                        </p:cTn>
                                        <p:tgtEl>
                                          <p:spTgt spid="138"/>
                                        </p:tgtEl>
                                        <p:attrNameLst>
                                          <p:attrName>style.visibility</p:attrName>
                                        </p:attrNameLst>
                                      </p:cBhvr>
                                      <p:to>
                                        <p:strVal val="visible"/>
                                      </p:to>
                                    </p:set>
                                    <p:animEffect transition="in" filter="fade">
                                      <p:cBhvr>
                                        <p:cTn id="203" dur="500"/>
                                        <p:tgtEl>
                                          <p:spTgt spid="138"/>
                                        </p:tgtEl>
                                      </p:cBhvr>
                                    </p:animEffect>
                                  </p:childTnLst>
                                </p:cTn>
                              </p:par>
                              <p:par>
                                <p:cTn id="204" presetID="10" presetClass="entr" presetSubtype="0" fill="hold" nodeType="withEffect">
                                  <p:stCondLst>
                                    <p:cond delay="0"/>
                                  </p:stCondLst>
                                  <p:childTnLst>
                                    <p:set>
                                      <p:cBhvr>
                                        <p:cTn id="205" dur="1" fill="hold">
                                          <p:stCondLst>
                                            <p:cond delay="0"/>
                                          </p:stCondLst>
                                        </p:cTn>
                                        <p:tgtEl>
                                          <p:spTgt spid="137"/>
                                        </p:tgtEl>
                                        <p:attrNameLst>
                                          <p:attrName>style.visibility</p:attrName>
                                        </p:attrNameLst>
                                      </p:cBhvr>
                                      <p:to>
                                        <p:strVal val="visible"/>
                                      </p:to>
                                    </p:set>
                                    <p:animEffect transition="in" filter="fade">
                                      <p:cBhvr>
                                        <p:cTn id="206" dur="500"/>
                                        <p:tgtEl>
                                          <p:spTgt spid="137"/>
                                        </p:tgtEl>
                                      </p:cBhvr>
                                    </p:animEffect>
                                  </p:childTnLst>
                                </p:cTn>
                              </p:par>
                              <p:par>
                                <p:cTn id="207" presetID="10" presetClass="entr" presetSubtype="0" fill="hold" nodeType="withEffect">
                                  <p:stCondLst>
                                    <p:cond delay="0"/>
                                  </p:stCondLst>
                                  <p:childTnLst>
                                    <p:set>
                                      <p:cBhvr>
                                        <p:cTn id="208" dur="1" fill="hold">
                                          <p:stCondLst>
                                            <p:cond delay="0"/>
                                          </p:stCondLst>
                                        </p:cTn>
                                        <p:tgtEl>
                                          <p:spTgt spid="136"/>
                                        </p:tgtEl>
                                        <p:attrNameLst>
                                          <p:attrName>style.visibility</p:attrName>
                                        </p:attrNameLst>
                                      </p:cBhvr>
                                      <p:to>
                                        <p:strVal val="visible"/>
                                      </p:to>
                                    </p:set>
                                    <p:animEffect transition="in" filter="fade">
                                      <p:cBhvr>
                                        <p:cTn id="209" dur="500"/>
                                        <p:tgtEl>
                                          <p:spTgt spid="136"/>
                                        </p:tgtEl>
                                      </p:cBhvr>
                                    </p:animEffect>
                                  </p:childTnLst>
                                </p:cTn>
                              </p:par>
                            </p:childTnLst>
                          </p:cTn>
                        </p:par>
                        <p:par>
                          <p:cTn id="210" fill="hold">
                            <p:stCondLst>
                              <p:cond delay="500"/>
                            </p:stCondLst>
                            <p:childTnLst>
                              <p:par>
                                <p:cTn id="211" presetID="53" presetClass="entr" presetSubtype="16" fill="hold" grpId="0" nodeType="afterEffect">
                                  <p:stCondLst>
                                    <p:cond delay="0"/>
                                  </p:stCondLst>
                                  <p:childTnLst>
                                    <p:set>
                                      <p:cBhvr>
                                        <p:cTn id="212" dur="1" fill="hold">
                                          <p:stCondLst>
                                            <p:cond delay="0"/>
                                          </p:stCondLst>
                                        </p:cTn>
                                        <p:tgtEl>
                                          <p:spTgt spid="86"/>
                                        </p:tgtEl>
                                        <p:attrNameLst>
                                          <p:attrName>style.visibility</p:attrName>
                                        </p:attrNameLst>
                                      </p:cBhvr>
                                      <p:to>
                                        <p:strVal val="visible"/>
                                      </p:to>
                                    </p:set>
                                    <p:anim calcmode="lin" valueType="num">
                                      <p:cBhvr>
                                        <p:cTn id="213" dur="500" fill="hold"/>
                                        <p:tgtEl>
                                          <p:spTgt spid="86"/>
                                        </p:tgtEl>
                                        <p:attrNameLst>
                                          <p:attrName>ppt_w</p:attrName>
                                        </p:attrNameLst>
                                      </p:cBhvr>
                                      <p:tavLst>
                                        <p:tav tm="0">
                                          <p:val>
                                            <p:fltVal val="0"/>
                                          </p:val>
                                        </p:tav>
                                        <p:tav tm="100000">
                                          <p:val>
                                            <p:strVal val="#ppt_w"/>
                                          </p:val>
                                        </p:tav>
                                      </p:tavLst>
                                    </p:anim>
                                    <p:anim calcmode="lin" valueType="num">
                                      <p:cBhvr>
                                        <p:cTn id="214" dur="500" fill="hold"/>
                                        <p:tgtEl>
                                          <p:spTgt spid="86"/>
                                        </p:tgtEl>
                                        <p:attrNameLst>
                                          <p:attrName>ppt_h</p:attrName>
                                        </p:attrNameLst>
                                      </p:cBhvr>
                                      <p:tavLst>
                                        <p:tav tm="0">
                                          <p:val>
                                            <p:fltVal val="0"/>
                                          </p:val>
                                        </p:tav>
                                        <p:tav tm="100000">
                                          <p:val>
                                            <p:strVal val="#ppt_h"/>
                                          </p:val>
                                        </p:tav>
                                      </p:tavLst>
                                    </p:anim>
                                    <p:animEffect transition="in" filter="fade">
                                      <p:cBhvr>
                                        <p:cTn id="215" dur="500"/>
                                        <p:tgtEl>
                                          <p:spTgt spid="86"/>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35"/>
                                        </p:tgtEl>
                                        <p:attrNameLst>
                                          <p:attrName>style.visibility</p:attrName>
                                        </p:attrNameLst>
                                      </p:cBhvr>
                                      <p:to>
                                        <p:strVal val="visible"/>
                                      </p:to>
                                    </p:set>
                                    <p:animEffect transition="in" filter="fade">
                                      <p:cBhvr>
                                        <p:cTn id="218" dur="500"/>
                                        <p:tgtEl>
                                          <p:spTgt spid="135"/>
                                        </p:tgtEl>
                                      </p:cBhvr>
                                    </p:animEffect>
                                  </p:childTnLst>
                                </p:cTn>
                              </p:par>
                            </p:childTnLst>
                          </p:cTn>
                        </p:par>
                      </p:childTnLst>
                    </p:cTn>
                  </p:par>
                  <p:par>
                    <p:cTn id="219" fill="hold">
                      <p:stCondLst>
                        <p:cond delay="indefinite"/>
                      </p:stCondLst>
                      <p:childTnLst>
                        <p:par>
                          <p:cTn id="220" fill="hold">
                            <p:stCondLst>
                              <p:cond delay="0"/>
                            </p:stCondLst>
                            <p:childTnLst>
                              <p:par>
                                <p:cTn id="221" presetID="53" presetClass="exit" presetSubtype="32" fill="hold" grpId="1" nodeType="clickEffect">
                                  <p:stCondLst>
                                    <p:cond delay="0"/>
                                  </p:stCondLst>
                                  <p:childTnLst>
                                    <p:anim calcmode="lin" valueType="num">
                                      <p:cBhvr>
                                        <p:cTn id="222" dur="500"/>
                                        <p:tgtEl>
                                          <p:spTgt spid="86"/>
                                        </p:tgtEl>
                                        <p:attrNameLst>
                                          <p:attrName>ppt_w</p:attrName>
                                        </p:attrNameLst>
                                      </p:cBhvr>
                                      <p:tavLst>
                                        <p:tav tm="0">
                                          <p:val>
                                            <p:strVal val="ppt_w"/>
                                          </p:val>
                                        </p:tav>
                                        <p:tav tm="100000">
                                          <p:val>
                                            <p:fltVal val="0"/>
                                          </p:val>
                                        </p:tav>
                                      </p:tavLst>
                                    </p:anim>
                                    <p:anim calcmode="lin" valueType="num">
                                      <p:cBhvr>
                                        <p:cTn id="223" dur="500"/>
                                        <p:tgtEl>
                                          <p:spTgt spid="86"/>
                                        </p:tgtEl>
                                        <p:attrNameLst>
                                          <p:attrName>ppt_h</p:attrName>
                                        </p:attrNameLst>
                                      </p:cBhvr>
                                      <p:tavLst>
                                        <p:tav tm="0">
                                          <p:val>
                                            <p:strVal val="ppt_h"/>
                                          </p:val>
                                        </p:tav>
                                        <p:tav tm="100000">
                                          <p:val>
                                            <p:fltVal val="0"/>
                                          </p:val>
                                        </p:tav>
                                      </p:tavLst>
                                    </p:anim>
                                    <p:animEffect transition="out" filter="fade">
                                      <p:cBhvr>
                                        <p:cTn id="224" dur="500"/>
                                        <p:tgtEl>
                                          <p:spTgt spid="86"/>
                                        </p:tgtEl>
                                      </p:cBhvr>
                                    </p:animEffect>
                                    <p:set>
                                      <p:cBhvr>
                                        <p:cTn id="225" dur="1" fill="hold">
                                          <p:stCondLst>
                                            <p:cond delay="499"/>
                                          </p:stCondLst>
                                        </p:cTn>
                                        <p:tgtEl>
                                          <p:spTgt spid="86"/>
                                        </p:tgtEl>
                                        <p:attrNameLst>
                                          <p:attrName>style.visibility</p:attrName>
                                        </p:attrNameLst>
                                      </p:cBhvr>
                                      <p:to>
                                        <p:strVal val="hidden"/>
                                      </p:to>
                                    </p:set>
                                  </p:childTnLst>
                                </p:cTn>
                              </p:par>
                              <p:par>
                                <p:cTn id="226" presetID="10" presetClass="entr" presetSubtype="0" fill="hold" nodeType="withEffect">
                                  <p:stCondLst>
                                    <p:cond delay="0"/>
                                  </p:stCondLst>
                                  <p:childTnLst>
                                    <p:set>
                                      <p:cBhvr>
                                        <p:cTn id="227" dur="1" fill="hold">
                                          <p:stCondLst>
                                            <p:cond delay="0"/>
                                          </p:stCondLst>
                                        </p:cTn>
                                        <p:tgtEl>
                                          <p:spTgt spid="131"/>
                                        </p:tgtEl>
                                        <p:attrNameLst>
                                          <p:attrName>style.visibility</p:attrName>
                                        </p:attrNameLst>
                                      </p:cBhvr>
                                      <p:to>
                                        <p:strVal val="visible"/>
                                      </p:to>
                                    </p:set>
                                    <p:animEffect transition="in" filter="fade">
                                      <p:cBhvr>
                                        <p:cTn id="228" dur="500"/>
                                        <p:tgtEl>
                                          <p:spTgt spid="131"/>
                                        </p:tgtEl>
                                      </p:cBhvr>
                                    </p:animEffect>
                                  </p:childTnLst>
                                </p:cTn>
                              </p:par>
                            </p:childTnLst>
                          </p:cTn>
                        </p:par>
                        <p:par>
                          <p:cTn id="229" fill="hold">
                            <p:stCondLst>
                              <p:cond delay="500"/>
                            </p:stCondLst>
                            <p:childTnLst>
                              <p:par>
                                <p:cTn id="230" presetID="53" presetClass="entr" presetSubtype="16" fill="hold" grpId="0" nodeType="afterEffect">
                                  <p:stCondLst>
                                    <p:cond delay="0"/>
                                  </p:stCondLst>
                                  <p:childTnLst>
                                    <p:set>
                                      <p:cBhvr>
                                        <p:cTn id="231" dur="1" fill="hold">
                                          <p:stCondLst>
                                            <p:cond delay="0"/>
                                          </p:stCondLst>
                                        </p:cTn>
                                        <p:tgtEl>
                                          <p:spTgt spid="87"/>
                                        </p:tgtEl>
                                        <p:attrNameLst>
                                          <p:attrName>style.visibility</p:attrName>
                                        </p:attrNameLst>
                                      </p:cBhvr>
                                      <p:to>
                                        <p:strVal val="visible"/>
                                      </p:to>
                                    </p:set>
                                    <p:anim calcmode="lin" valueType="num">
                                      <p:cBhvr>
                                        <p:cTn id="232" dur="500" fill="hold"/>
                                        <p:tgtEl>
                                          <p:spTgt spid="87"/>
                                        </p:tgtEl>
                                        <p:attrNameLst>
                                          <p:attrName>ppt_w</p:attrName>
                                        </p:attrNameLst>
                                      </p:cBhvr>
                                      <p:tavLst>
                                        <p:tav tm="0">
                                          <p:val>
                                            <p:fltVal val="0"/>
                                          </p:val>
                                        </p:tav>
                                        <p:tav tm="100000">
                                          <p:val>
                                            <p:strVal val="#ppt_w"/>
                                          </p:val>
                                        </p:tav>
                                      </p:tavLst>
                                    </p:anim>
                                    <p:anim calcmode="lin" valueType="num">
                                      <p:cBhvr>
                                        <p:cTn id="233" dur="500" fill="hold"/>
                                        <p:tgtEl>
                                          <p:spTgt spid="87"/>
                                        </p:tgtEl>
                                        <p:attrNameLst>
                                          <p:attrName>ppt_h</p:attrName>
                                        </p:attrNameLst>
                                      </p:cBhvr>
                                      <p:tavLst>
                                        <p:tav tm="0">
                                          <p:val>
                                            <p:fltVal val="0"/>
                                          </p:val>
                                        </p:tav>
                                        <p:tav tm="100000">
                                          <p:val>
                                            <p:strVal val="#ppt_h"/>
                                          </p:val>
                                        </p:tav>
                                      </p:tavLst>
                                    </p:anim>
                                    <p:animEffect transition="in" filter="fade">
                                      <p:cBhvr>
                                        <p:cTn id="234" dur="500"/>
                                        <p:tgtEl>
                                          <p:spTgt spid="87"/>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22"/>
                                        </p:tgtEl>
                                        <p:attrNameLst>
                                          <p:attrName>style.visibility</p:attrName>
                                        </p:attrNameLst>
                                      </p:cBhvr>
                                      <p:to>
                                        <p:strVal val="visible"/>
                                      </p:to>
                                    </p:set>
                                    <p:animEffect transition="in" filter="fade">
                                      <p:cBhvr>
                                        <p:cTn id="237" dur="500"/>
                                        <p:tgtEl>
                                          <p:spTgt spid="222"/>
                                        </p:tgtEl>
                                      </p:cBhvr>
                                    </p:animEffect>
                                  </p:childTnLst>
                                </p:cTn>
                              </p:par>
                            </p:childTnLst>
                          </p:cTn>
                        </p:par>
                      </p:childTnLst>
                    </p:cTn>
                  </p:par>
                  <p:par>
                    <p:cTn id="238" fill="hold">
                      <p:stCondLst>
                        <p:cond delay="indefinite"/>
                      </p:stCondLst>
                      <p:childTnLst>
                        <p:par>
                          <p:cTn id="239" fill="hold">
                            <p:stCondLst>
                              <p:cond delay="0"/>
                            </p:stCondLst>
                            <p:childTnLst>
                              <p:par>
                                <p:cTn id="240" presetID="53" presetClass="exit" presetSubtype="32" fill="hold" grpId="1" nodeType="clickEffect">
                                  <p:stCondLst>
                                    <p:cond delay="0"/>
                                  </p:stCondLst>
                                  <p:childTnLst>
                                    <p:anim calcmode="lin" valueType="num">
                                      <p:cBhvr>
                                        <p:cTn id="241" dur="500"/>
                                        <p:tgtEl>
                                          <p:spTgt spid="87"/>
                                        </p:tgtEl>
                                        <p:attrNameLst>
                                          <p:attrName>ppt_w</p:attrName>
                                        </p:attrNameLst>
                                      </p:cBhvr>
                                      <p:tavLst>
                                        <p:tav tm="0">
                                          <p:val>
                                            <p:strVal val="ppt_w"/>
                                          </p:val>
                                        </p:tav>
                                        <p:tav tm="100000">
                                          <p:val>
                                            <p:fltVal val="0"/>
                                          </p:val>
                                        </p:tav>
                                      </p:tavLst>
                                    </p:anim>
                                    <p:anim calcmode="lin" valueType="num">
                                      <p:cBhvr>
                                        <p:cTn id="242" dur="500"/>
                                        <p:tgtEl>
                                          <p:spTgt spid="87"/>
                                        </p:tgtEl>
                                        <p:attrNameLst>
                                          <p:attrName>ppt_h</p:attrName>
                                        </p:attrNameLst>
                                      </p:cBhvr>
                                      <p:tavLst>
                                        <p:tav tm="0">
                                          <p:val>
                                            <p:strVal val="ppt_h"/>
                                          </p:val>
                                        </p:tav>
                                        <p:tav tm="100000">
                                          <p:val>
                                            <p:fltVal val="0"/>
                                          </p:val>
                                        </p:tav>
                                      </p:tavLst>
                                    </p:anim>
                                    <p:animEffect transition="out" filter="fade">
                                      <p:cBhvr>
                                        <p:cTn id="243" dur="500"/>
                                        <p:tgtEl>
                                          <p:spTgt spid="87"/>
                                        </p:tgtEl>
                                      </p:cBhvr>
                                    </p:animEffect>
                                    <p:set>
                                      <p:cBhvr>
                                        <p:cTn id="244" dur="1" fill="hold">
                                          <p:stCondLst>
                                            <p:cond delay="499"/>
                                          </p:stCondLst>
                                        </p:cTn>
                                        <p:tgtEl>
                                          <p:spTgt spid="87"/>
                                        </p:tgtEl>
                                        <p:attrNameLst>
                                          <p:attrName>style.visibility</p:attrName>
                                        </p:attrNameLst>
                                      </p:cBhvr>
                                      <p:to>
                                        <p:strVal val="hidden"/>
                                      </p:to>
                                    </p:set>
                                  </p:childTnLst>
                                </p:cTn>
                              </p:par>
                            </p:childTnLst>
                          </p:cTn>
                        </p:par>
                        <p:par>
                          <p:cTn id="245" fill="hold">
                            <p:stCondLst>
                              <p:cond delay="500"/>
                            </p:stCondLst>
                            <p:childTnLst>
                              <p:par>
                                <p:cTn id="246" presetID="53" presetClass="entr" presetSubtype="16" fill="hold" grpId="0" nodeType="afterEffect">
                                  <p:stCondLst>
                                    <p:cond delay="0"/>
                                  </p:stCondLst>
                                  <p:childTnLst>
                                    <p:set>
                                      <p:cBhvr>
                                        <p:cTn id="247" dur="1" fill="hold">
                                          <p:stCondLst>
                                            <p:cond delay="0"/>
                                          </p:stCondLst>
                                        </p:cTn>
                                        <p:tgtEl>
                                          <p:spTgt spid="88"/>
                                        </p:tgtEl>
                                        <p:attrNameLst>
                                          <p:attrName>style.visibility</p:attrName>
                                        </p:attrNameLst>
                                      </p:cBhvr>
                                      <p:to>
                                        <p:strVal val="visible"/>
                                      </p:to>
                                    </p:set>
                                    <p:anim calcmode="lin" valueType="num">
                                      <p:cBhvr>
                                        <p:cTn id="248" dur="500" fill="hold"/>
                                        <p:tgtEl>
                                          <p:spTgt spid="88"/>
                                        </p:tgtEl>
                                        <p:attrNameLst>
                                          <p:attrName>ppt_w</p:attrName>
                                        </p:attrNameLst>
                                      </p:cBhvr>
                                      <p:tavLst>
                                        <p:tav tm="0">
                                          <p:val>
                                            <p:fltVal val="0"/>
                                          </p:val>
                                        </p:tav>
                                        <p:tav tm="100000">
                                          <p:val>
                                            <p:strVal val="#ppt_w"/>
                                          </p:val>
                                        </p:tav>
                                      </p:tavLst>
                                    </p:anim>
                                    <p:anim calcmode="lin" valueType="num">
                                      <p:cBhvr>
                                        <p:cTn id="249" dur="500" fill="hold"/>
                                        <p:tgtEl>
                                          <p:spTgt spid="88"/>
                                        </p:tgtEl>
                                        <p:attrNameLst>
                                          <p:attrName>ppt_h</p:attrName>
                                        </p:attrNameLst>
                                      </p:cBhvr>
                                      <p:tavLst>
                                        <p:tav tm="0">
                                          <p:val>
                                            <p:fltVal val="0"/>
                                          </p:val>
                                        </p:tav>
                                        <p:tav tm="100000">
                                          <p:val>
                                            <p:strVal val="#ppt_h"/>
                                          </p:val>
                                        </p:tav>
                                      </p:tavLst>
                                    </p:anim>
                                    <p:animEffect transition="in" filter="fade">
                                      <p:cBhvr>
                                        <p:cTn id="250" dur="500"/>
                                        <p:tgtEl>
                                          <p:spTgt spid="8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0"/>
                                        </p:tgtEl>
                                        <p:attrNameLst>
                                          <p:attrName>style.visibility</p:attrName>
                                        </p:attrNameLst>
                                      </p:cBhvr>
                                      <p:to>
                                        <p:strVal val="visible"/>
                                      </p:to>
                                    </p:set>
                                    <p:animEffect transition="in" filter="fade">
                                      <p:cBhvr>
                                        <p:cTn id="25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p:bldP spid="191" grpId="0"/>
      <p:bldP spid="221" grpId="0"/>
      <p:bldP spid="222" grpId="0"/>
      <p:bldP spid="76" grpId="0"/>
      <p:bldP spid="76" grpId="1"/>
      <p:bldP spid="132" grpId="0"/>
      <p:bldP spid="135" grpId="0"/>
      <p:bldP spid="140" grpId="0"/>
      <p:bldP spid="118" grpId="0" animBg="1"/>
      <p:bldP spid="118" grpId="1" animBg="1"/>
      <p:bldP spid="4" grpId="0"/>
      <p:bldP spid="4" grpId="1"/>
      <p:bldP spid="85" grpId="0"/>
      <p:bldP spid="85" grpId="1"/>
      <p:bldP spid="5" grpId="0" animBg="1"/>
      <p:bldP spid="5" grpId="1" animBg="1"/>
      <p:bldP spid="86" grpId="0" animBg="1"/>
      <p:bldP spid="86" grpId="1" animBg="1"/>
      <p:bldP spid="87" grpId="0" animBg="1"/>
      <p:bldP spid="87" grpId="1" animBg="1"/>
      <p:bldP spid="88"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 name="Cloud Callout 121"/>
          <p:cNvSpPr/>
          <p:nvPr/>
        </p:nvSpPr>
        <p:spPr>
          <a:xfrm>
            <a:off x="2974554" y="2251686"/>
            <a:ext cx="2209642" cy="1074986"/>
          </a:xfrm>
          <a:prstGeom prst="cloudCallout">
            <a:avLst>
              <a:gd name="adj1" fmla="val -65705"/>
              <a:gd name="adj2" fmla="val 5788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350" dirty="0">
                <a:solidFill>
                  <a:prstClr val="white"/>
                </a:solidFill>
                <a:latin typeface="Aharoni" panose="02010803020104030203" pitchFamily="2" charset="-79"/>
                <a:cs typeface="Aharoni" panose="02010803020104030203" pitchFamily="2" charset="-79"/>
              </a:rPr>
              <a:t>Before reconnaissance is completed</a:t>
            </a:r>
          </a:p>
        </p:txBody>
      </p:sp>
      <p:sp>
        <p:nvSpPr>
          <p:cNvPr id="149" name="Cloud Callout 148"/>
          <p:cNvSpPr/>
          <p:nvPr/>
        </p:nvSpPr>
        <p:spPr>
          <a:xfrm>
            <a:off x="2779044" y="2226123"/>
            <a:ext cx="3579265" cy="1074986"/>
          </a:xfrm>
          <a:prstGeom prst="cloudCallout">
            <a:avLst>
              <a:gd name="adj1" fmla="val -32087"/>
              <a:gd name="adj2" fmla="val 15242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350" dirty="0" err="1">
                <a:solidFill>
                  <a:prstClr val="white"/>
                </a:solidFill>
                <a:latin typeface="Aharoni" panose="02010803020104030203" pitchFamily="2" charset="-79"/>
                <a:cs typeface="Aharoni" panose="02010803020104030203" pitchFamily="2" charset="-79"/>
              </a:rPr>
              <a:t>MoveNet</a:t>
            </a:r>
            <a:r>
              <a:rPr lang="en-US" sz="1350" dirty="0">
                <a:solidFill>
                  <a:prstClr val="white"/>
                </a:solidFill>
                <a:latin typeface="Aharoni" panose="02010803020104030203" pitchFamily="2" charset="-79"/>
                <a:cs typeface="Aharoni" panose="02010803020104030203" pitchFamily="2" charset="-79"/>
              </a:rPr>
              <a:t> migrates victim traffic away from the critical link</a:t>
            </a:r>
          </a:p>
        </p:txBody>
      </p:sp>
      <p:sp>
        <p:nvSpPr>
          <p:cNvPr id="38" name="Cloud Callout 37"/>
          <p:cNvSpPr/>
          <p:nvPr/>
        </p:nvSpPr>
        <p:spPr>
          <a:xfrm>
            <a:off x="2974554" y="2261898"/>
            <a:ext cx="2209642" cy="1074986"/>
          </a:xfrm>
          <a:prstGeom prst="cloudCallout">
            <a:avLst>
              <a:gd name="adj1" fmla="val -4006"/>
              <a:gd name="adj2" fmla="val 1409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350" dirty="0">
                <a:solidFill>
                  <a:prstClr val="white"/>
                </a:solidFill>
                <a:latin typeface="Aharoni" panose="02010803020104030203" pitchFamily="2" charset="-79"/>
                <a:cs typeface="Aharoni" panose="02010803020104030203" pitchFamily="2" charset="-79"/>
              </a:rPr>
              <a:t>Create a Virtual Network</a:t>
            </a:r>
          </a:p>
        </p:txBody>
      </p:sp>
      <p:sp>
        <p:nvSpPr>
          <p:cNvPr id="117" name="Cloud Callout 116"/>
          <p:cNvSpPr/>
          <p:nvPr/>
        </p:nvSpPr>
        <p:spPr>
          <a:xfrm>
            <a:off x="2974554" y="2237429"/>
            <a:ext cx="2209642" cy="1074986"/>
          </a:xfrm>
          <a:prstGeom prst="cloudCallout">
            <a:avLst>
              <a:gd name="adj1" fmla="val 6838"/>
              <a:gd name="adj2" fmla="val 11937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350" dirty="0">
                <a:solidFill>
                  <a:prstClr val="white"/>
                </a:solidFill>
                <a:latin typeface="Aharoni" panose="02010803020104030203" pitchFamily="2" charset="-79"/>
                <a:cs typeface="Aharoni" panose="02010803020104030203" pitchFamily="2" charset="-79"/>
              </a:rPr>
              <a:t>Proactively Identify Critical</a:t>
            </a:r>
          </a:p>
        </p:txBody>
      </p:sp>
      <p:sp>
        <p:nvSpPr>
          <p:cNvPr id="7" name="TextBox 6"/>
          <p:cNvSpPr txBox="1"/>
          <p:nvPr/>
        </p:nvSpPr>
        <p:spPr>
          <a:xfrm>
            <a:off x="255040" y="2959171"/>
            <a:ext cx="644051" cy="300082"/>
          </a:xfrm>
          <a:prstGeom prst="rect">
            <a:avLst/>
          </a:prstGeom>
          <a:noFill/>
        </p:spPr>
        <p:txBody>
          <a:bodyPr wrap="square" rtlCol="0">
            <a:spAutoFit/>
          </a:bodyPr>
          <a:lstStyle/>
          <a:p>
            <a:pPr algn="ctr"/>
            <a:r>
              <a:rPr lang="en-US" sz="1350" b="1" dirty="0">
                <a:solidFill>
                  <a:prstClr val="black"/>
                </a:solidFill>
                <a:latin typeface="Aharoni" panose="02010803020104030203" pitchFamily="2" charset="-79"/>
                <a:cs typeface="Aharoni" panose="02010803020104030203" pitchFamily="2" charset="-79"/>
              </a:rPr>
              <a:t>Bots</a:t>
            </a:r>
          </a:p>
        </p:txBody>
      </p:sp>
      <p:sp>
        <p:nvSpPr>
          <p:cNvPr id="10" name="TextBox 9"/>
          <p:cNvSpPr txBox="1"/>
          <p:nvPr/>
        </p:nvSpPr>
        <p:spPr>
          <a:xfrm>
            <a:off x="6977996" y="4834777"/>
            <a:ext cx="1283111" cy="300082"/>
          </a:xfrm>
          <a:prstGeom prst="rect">
            <a:avLst/>
          </a:prstGeom>
          <a:noFill/>
        </p:spPr>
        <p:txBody>
          <a:bodyPr wrap="square" rtlCol="0">
            <a:spAutoFit/>
          </a:bodyPr>
          <a:lstStyle/>
          <a:p>
            <a:pPr algn="ctr"/>
            <a:r>
              <a:rPr lang="en-US" sz="1350" b="1" dirty="0">
                <a:solidFill>
                  <a:prstClr val="black"/>
                </a:solidFill>
                <a:latin typeface="Aharoni" panose="02010803020104030203" pitchFamily="2" charset="-79"/>
                <a:cs typeface="Aharoni" panose="02010803020104030203" pitchFamily="2" charset="-79"/>
              </a:rPr>
              <a:t>Destination</a:t>
            </a:r>
          </a:p>
        </p:txBody>
      </p:sp>
      <p:cxnSp>
        <p:nvCxnSpPr>
          <p:cNvPr id="39" name="Straight Connector 38"/>
          <p:cNvCxnSpPr>
            <a:stCxn id="162" idx="3"/>
            <a:endCxn id="119" idx="1"/>
          </p:cNvCxnSpPr>
          <p:nvPr/>
        </p:nvCxnSpPr>
        <p:spPr>
          <a:xfrm>
            <a:off x="1187464" y="4020132"/>
            <a:ext cx="323270" cy="5670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9" idx="3"/>
            <a:endCxn id="124" idx="1"/>
          </p:cNvCxnSpPr>
          <p:nvPr/>
        </p:nvCxnSpPr>
        <p:spPr>
          <a:xfrm>
            <a:off x="1862778" y="4587215"/>
            <a:ext cx="1656490" cy="10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65" idx="3"/>
            <a:endCxn id="120" idx="1"/>
          </p:cNvCxnSpPr>
          <p:nvPr/>
        </p:nvCxnSpPr>
        <p:spPr>
          <a:xfrm>
            <a:off x="1198304" y="3205720"/>
            <a:ext cx="312429" cy="1360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25" idx="1"/>
            <a:endCxn id="55" idx="3"/>
          </p:cNvCxnSpPr>
          <p:nvPr/>
        </p:nvCxnSpPr>
        <p:spPr>
          <a:xfrm flipH="1" flipV="1">
            <a:off x="4957871" y="4592609"/>
            <a:ext cx="628697" cy="102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0714" y="3927033"/>
            <a:ext cx="804706" cy="507831"/>
          </a:xfrm>
          <a:prstGeom prst="rect">
            <a:avLst/>
          </a:prstGeom>
          <a:noFill/>
        </p:spPr>
        <p:txBody>
          <a:bodyPr wrap="square" rtlCol="0">
            <a:spAutoFit/>
          </a:bodyPr>
          <a:lstStyle/>
          <a:p>
            <a:pPr algn="ctr"/>
            <a:r>
              <a:rPr lang="en-US" sz="1350" b="1">
                <a:solidFill>
                  <a:prstClr val="black"/>
                </a:solidFill>
                <a:latin typeface="Aharoni" panose="02010803020104030203" pitchFamily="2" charset="-79"/>
                <a:cs typeface="Aharoni" panose="02010803020104030203" pitchFamily="2" charset="-79"/>
              </a:rPr>
              <a:t>Benign Users</a:t>
            </a:r>
            <a:endParaRPr lang="en-US" sz="1350" b="1" dirty="0">
              <a:solidFill>
                <a:prstClr val="black"/>
              </a:solidFill>
              <a:latin typeface="Aharoni" panose="02010803020104030203" pitchFamily="2" charset="-79"/>
              <a:cs typeface="Aharoni" panose="02010803020104030203" pitchFamily="2" charset="-79"/>
            </a:endParaRPr>
          </a:p>
        </p:txBody>
      </p:sp>
      <p:pic>
        <p:nvPicPr>
          <p:cNvPr id="162" name="Picture 52"/>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923383" y="3844689"/>
            <a:ext cx="264080" cy="35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 name="Picture 52"/>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436036" y="4354004"/>
            <a:ext cx="367031"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 name="Picture 52"/>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08916" y="3548782"/>
            <a:ext cx="242393" cy="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6" name="Picture 52"/>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08916" y="5396326"/>
            <a:ext cx="242393" cy="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249" name="Straight Connector 248"/>
          <p:cNvCxnSpPr>
            <a:stCxn id="125" idx="3"/>
            <a:endCxn id="163" idx="3"/>
          </p:cNvCxnSpPr>
          <p:nvPr/>
        </p:nvCxnSpPr>
        <p:spPr>
          <a:xfrm flipV="1">
            <a:off x="5938611" y="4597844"/>
            <a:ext cx="1497425" cy="49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120" idx="3"/>
            <a:endCxn id="124" idx="0"/>
          </p:cNvCxnSpPr>
          <p:nvPr/>
        </p:nvCxnSpPr>
        <p:spPr>
          <a:xfrm>
            <a:off x="1862778" y="3341766"/>
            <a:ext cx="1832512" cy="1137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173" idx="3"/>
            <a:endCxn id="235" idx="1"/>
          </p:cNvCxnSpPr>
          <p:nvPr/>
        </p:nvCxnSpPr>
        <p:spPr>
          <a:xfrm flipV="1">
            <a:off x="5938600" y="3709815"/>
            <a:ext cx="1370304" cy="908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121" idx="3"/>
            <a:endCxn id="151" idx="1"/>
          </p:cNvCxnSpPr>
          <p:nvPr/>
        </p:nvCxnSpPr>
        <p:spPr>
          <a:xfrm flipV="1">
            <a:off x="2347389" y="5393611"/>
            <a:ext cx="3233272" cy="195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733" y="4468343"/>
            <a:ext cx="352044" cy="237744"/>
          </a:xfrm>
          <a:prstGeom prst="rect">
            <a:avLst/>
          </a:prstGeom>
        </p:spPr>
      </p:pic>
      <p:pic>
        <p:nvPicPr>
          <p:cNvPr id="120" name="Picture 1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733" y="3222887"/>
            <a:ext cx="352044" cy="237744"/>
          </a:xfrm>
          <a:prstGeom prst="rect">
            <a:avLst/>
          </a:prstGeom>
        </p:spPr>
      </p:pic>
      <p:pic>
        <p:nvPicPr>
          <p:cNvPr id="121" name="Picture 1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345" y="5470034"/>
            <a:ext cx="352044" cy="237744"/>
          </a:xfrm>
          <a:prstGeom prst="rect">
            <a:avLst/>
          </a:prstGeom>
        </p:spPr>
      </p:pic>
      <p:pic>
        <p:nvPicPr>
          <p:cNvPr id="124" name="Picture 1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266" y="4478972"/>
            <a:ext cx="352044" cy="237744"/>
          </a:xfrm>
          <a:prstGeom prst="rect">
            <a:avLst/>
          </a:prstGeom>
        </p:spPr>
      </p:pic>
      <p:pic>
        <p:nvPicPr>
          <p:cNvPr id="125" name="Picture 1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556" y="4483949"/>
            <a:ext cx="352044" cy="237744"/>
          </a:xfrm>
          <a:prstGeom prst="rect">
            <a:avLst/>
          </a:prstGeom>
        </p:spPr>
      </p:pic>
      <p:pic>
        <p:nvPicPr>
          <p:cNvPr id="173" name="Picture 1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556" y="3681776"/>
            <a:ext cx="352044" cy="237744"/>
          </a:xfrm>
          <a:prstGeom prst="rect">
            <a:avLst/>
          </a:prstGeom>
        </p:spPr>
      </p:pic>
      <p:cxnSp>
        <p:nvCxnSpPr>
          <p:cNvPr id="175" name="Straight Connector 174"/>
          <p:cNvCxnSpPr>
            <a:stCxn id="55" idx="0"/>
            <a:endCxn id="173" idx="1"/>
          </p:cNvCxnSpPr>
          <p:nvPr/>
        </p:nvCxnSpPr>
        <p:spPr>
          <a:xfrm flipV="1">
            <a:off x="4781849" y="3800648"/>
            <a:ext cx="804719" cy="673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51" idx="3"/>
            <a:endCxn id="236" idx="1"/>
          </p:cNvCxnSpPr>
          <p:nvPr/>
        </p:nvCxnSpPr>
        <p:spPr>
          <a:xfrm>
            <a:off x="5932706" y="5393593"/>
            <a:ext cx="1376199" cy="1637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itle 188"/>
          <p:cNvSpPr>
            <a:spLocks noGrp="1"/>
          </p:cNvSpPr>
          <p:nvPr>
            <p:ph type="title"/>
          </p:nvPr>
        </p:nvSpPr>
        <p:spPr>
          <a:xfrm>
            <a:off x="3352800" y="152400"/>
            <a:ext cx="4176583" cy="994172"/>
          </a:xfrm>
        </p:spPr>
        <p:txBody>
          <a:bodyPr>
            <a:normAutofit/>
          </a:bodyPr>
          <a:lstStyle/>
          <a:p>
            <a:r>
              <a:rPr lang="en-US" dirty="0" smtClean="0"/>
              <a:t>What is </a:t>
            </a:r>
            <a:r>
              <a:rPr lang="en-US" dirty="0" err="1" smtClean="0"/>
              <a:t>MoveNet</a:t>
            </a:r>
            <a:r>
              <a:rPr lang="en-US" dirty="0" smtClean="0"/>
              <a:t>?</a:t>
            </a:r>
            <a:endParaRPr lang="en-US" dirty="0"/>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815" y="4473737"/>
            <a:ext cx="352044" cy="237744"/>
          </a:xfrm>
          <a:prstGeom prst="rect">
            <a:avLst/>
          </a:prstGeom>
        </p:spPr>
      </p:pic>
      <p:cxnSp>
        <p:nvCxnSpPr>
          <p:cNvPr id="58" name="Straight Connector 57"/>
          <p:cNvCxnSpPr>
            <a:stCxn id="55" idx="1"/>
            <a:endCxn id="124" idx="3"/>
          </p:cNvCxnSpPr>
          <p:nvPr/>
        </p:nvCxnSpPr>
        <p:spPr>
          <a:xfrm flipH="1">
            <a:off x="3871312" y="4592609"/>
            <a:ext cx="734504" cy="52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52"/>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4840" y="3945831"/>
            <a:ext cx="242393" cy="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71" name="Straight Connector 70"/>
          <p:cNvCxnSpPr>
            <a:stCxn id="173" idx="2"/>
            <a:endCxn id="59" idx="1"/>
          </p:cNvCxnSpPr>
          <p:nvPr/>
        </p:nvCxnSpPr>
        <p:spPr>
          <a:xfrm>
            <a:off x="5762578" y="3919538"/>
            <a:ext cx="1552250" cy="1873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0" name="Picture 52"/>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4840" y="3179716"/>
            <a:ext cx="242393" cy="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1" name="Straight Connector 90"/>
          <p:cNvCxnSpPr>
            <a:stCxn id="173" idx="0"/>
            <a:endCxn id="90" idx="1"/>
          </p:cNvCxnSpPr>
          <p:nvPr/>
        </p:nvCxnSpPr>
        <p:spPr>
          <a:xfrm flipV="1">
            <a:off x="5762578" y="3340735"/>
            <a:ext cx="1552250" cy="341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827" y="4942913"/>
            <a:ext cx="352044" cy="237744"/>
          </a:xfrm>
          <a:prstGeom prst="rect">
            <a:avLst/>
          </a:prstGeom>
        </p:spPr>
      </p:pic>
      <p:cxnSp>
        <p:nvCxnSpPr>
          <p:cNvPr id="62" name="Straight Connector 61"/>
          <p:cNvCxnSpPr>
            <a:stCxn id="92" idx="3"/>
            <a:endCxn id="101" idx="1"/>
          </p:cNvCxnSpPr>
          <p:nvPr/>
        </p:nvCxnSpPr>
        <p:spPr>
          <a:xfrm>
            <a:off x="1162669" y="5052886"/>
            <a:ext cx="714210" cy="89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923384" y="3054514"/>
            <a:ext cx="274920" cy="302412"/>
          </a:xfrm>
          <a:prstGeom prst="rect">
            <a:avLst/>
          </a:prstGeom>
        </p:spPr>
      </p:pic>
      <p:pic>
        <p:nvPicPr>
          <p:cNvPr id="67" name="Picture 66"/>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940799" y="3386128"/>
            <a:ext cx="274920" cy="302412"/>
          </a:xfrm>
          <a:prstGeom prst="rect">
            <a:avLst/>
          </a:prstGeom>
        </p:spPr>
      </p:pic>
      <p:cxnSp>
        <p:nvCxnSpPr>
          <p:cNvPr id="75" name="Straight Connector 74"/>
          <p:cNvCxnSpPr>
            <a:stCxn id="124" idx="2"/>
            <a:endCxn id="57" idx="0"/>
          </p:cNvCxnSpPr>
          <p:nvPr/>
        </p:nvCxnSpPr>
        <p:spPr>
          <a:xfrm>
            <a:off x="3695300" y="4716734"/>
            <a:ext cx="524561" cy="2261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9" name="Picture 52"/>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556132" y="4411772"/>
            <a:ext cx="264080" cy="35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 name="Picture 52"/>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98591" y="4877424"/>
            <a:ext cx="264080" cy="35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3" name="Straight Connector 92"/>
          <p:cNvCxnSpPr>
            <a:stCxn id="89" idx="3"/>
            <a:endCxn id="119" idx="1"/>
          </p:cNvCxnSpPr>
          <p:nvPr/>
        </p:nvCxnSpPr>
        <p:spPr>
          <a:xfrm>
            <a:off x="820224" y="4587215"/>
            <a:ext cx="6905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1" name="Picture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879" y="4942913"/>
            <a:ext cx="352044" cy="237744"/>
          </a:xfrm>
          <a:prstGeom prst="rect">
            <a:avLst/>
          </a:prstGeom>
        </p:spPr>
      </p:pic>
      <p:cxnSp>
        <p:nvCxnSpPr>
          <p:cNvPr id="114" name="Straight Connector 113"/>
          <p:cNvCxnSpPr>
            <a:stCxn id="101" idx="3"/>
            <a:endCxn id="57" idx="1"/>
          </p:cNvCxnSpPr>
          <p:nvPr/>
        </p:nvCxnSpPr>
        <p:spPr>
          <a:xfrm>
            <a:off x="2228923" y="5061785"/>
            <a:ext cx="1814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3" name="Picture 132"/>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940799" y="5401303"/>
            <a:ext cx="274920" cy="302412"/>
          </a:xfrm>
          <a:prstGeom prst="rect">
            <a:avLst/>
          </a:prstGeom>
        </p:spPr>
      </p:pic>
      <p:cxnSp>
        <p:nvCxnSpPr>
          <p:cNvPr id="143" name="Straight Connector 142"/>
          <p:cNvCxnSpPr>
            <a:stCxn id="57" idx="3"/>
            <a:endCxn id="125" idx="2"/>
          </p:cNvCxnSpPr>
          <p:nvPr/>
        </p:nvCxnSpPr>
        <p:spPr>
          <a:xfrm flipV="1">
            <a:off x="4395872" y="4721711"/>
            <a:ext cx="1366707" cy="3400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1" name="Picture 1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661" y="5274721"/>
            <a:ext cx="352044" cy="237744"/>
          </a:xfrm>
          <a:prstGeom prst="rect">
            <a:avLst/>
          </a:prstGeom>
        </p:spPr>
      </p:pic>
      <p:cxnSp>
        <p:nvCxnSpPr>
          <p:cNvPr id="84" name="Straight Connector 83"/>
          <p:cNvCxnSpPr>
            <a:stCxn id="121" idx="0"/>
            <a:endCxn id="57" idx="2"/>
          </p:cNvCxnSpPr>
          <p:nvPr/>
        </p:nvCxnSpPr>
        <p:spPr>
          <a:xfrm flipV="1">
            <a:off x="2171367" y="5180676"/>
            <a:ext cx="2048482" cy="289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3864995" y="4597586"/>
            <a:ext cx="74713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3" idx="3"/>
            <a:endCxn id="121" idx="1"/>
          </p:cNvCxnSpPr>
          <p:nvPr/>
        </p:nvCxnSpPr>
        <p:spPr>
          <a:xfrm>
            <a:off x="1215720" y="5552527"/>
            <a:ext cx="779626" cy="363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7512477" y="5244159"/>
            <a:ext cx="1389349" cy="507831"/>
          </a:xfrm>
          <a:prstGeom prst="rect">
            <a:avLst/>
          </a:prstGeom>
          <a:noFill/>
        </p:spPr>
        <p:txBody>
          <a:bodyPr wrap="square" rtlCol="0">
            <a:spAutoFit/>
          </a:bodyPr>
          <a:lstStyle/>
          <a:p>
            <a:pPr algn="ctr"/>
            <a:r>
              <a:rPr lang="en-US" sz="1350" b="1" dirty="0">
                <a:solidFill>
                  <a:prstClr val="black"/>
                </a:solidFill>
                <a:latin typeface="Aharoni" panose="02010803020104030203" pitchFamily="2" charset="-79"/>
                <a:cs typeface="Aharoni" panose="02010803020104030203" pitchFamily="2" charset="-79"/>
              </a:rPr>
              <a:t>Geographical Neighbors</a:t>
            </a:r>
          </a:p>
        </p:txBody>
      </p:sp>
      <p:cxnSp>
        <p:nvCxnSpPr>
          <p:cNvPr id="94" name="Straight Connector 93"/>
          <p:cNvCxnSpPr>
            <a:stCxn id="67" idx="3"/>
            <a:endCxn id="120" idx="1"/>
          </p:cNvCxnSpPr>
          <p:nvPr/>
        </p:nvCxnSpPr>
        <p:spPr>
          <a:xfrm flipV="1">
            <a:off x="1215732" y="3341759"/>
            <a:ext cx="295013" cy="1955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792651" y="4362931"/>
            <a:ext cx="5637461" cy="40394"/>
          </a:xfrm>
          <a:prstGeom prst="line">
            <a:avLst/>
          </a:prstGeom>
          <a:ln w="317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1995358" y="4857628"/>
            <a:ext cx="2328527" cy="6747"/>
          </a:xfrm>
          <a:prstGeom prst="line">
            <a:avLst/>
          </a:prstGeom>
          <a:ln w="317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4292278" y="4389142"/>
            <a:ext cx="1346522" cy="475622"/>
          </a:xfrm>
          <a:prstGeom prst="line">
            <a:avLst/>
          </a:prstGeom>
          <a:ln w="317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1961674" y="3132000"/>
            <a:ext cx="1792110" cy="115748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744868" y="4289770"/>
            <a:ext cx="860948" cy="6665"/>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4599931" y="3515377"/>
            <a:ext cx="980741" cy="780086"/>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5580661" y="3186323"/>
            <a:ext cx="1302452" cy="328795"/>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4572013" y="4292825"/>
            <a:ext cx="1084229" cy="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5644943" y="4292843"/>
            <a:ext cx="1609164" cy="718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3781705" y="4068097"/>
            <a:ext cx="929678" cy="300082"/>
          </a:xfrm>
          <a:prstGeom prst="rect">
            <a:avLst/>
          </a:prstGeom>
          <a:noFill/>
        </p:spPr>
        <p:txBody>
          <a:bodyPr wrap="square" rtlCol="0">
            <a:spAutoFit/>
          </a:bodyPr>
          <a:lstStyle/>
          <a:p>
            <a:pPr algn="ctr"/>
            <a:r>
              <a:rPr lang="en-US" sz="1350" dirty="0">
                <a:solidFill>
                  <a:srgbClr val="C00000"/>
                </a:solidFill>
                <a:latin typeface="Aharoni" panose="02010803020104030203" pitchFamily="2" charset="-79"/>
                <a:cs typeface="Aharoni" panose="02010803020104030203" pitchFamily="2" charset="-79"/>
              </a:rPr>
              <a:t>Critical</a:t>
            </a:r>
          </a:p>
        </p:txBody>
      </p:sp>
      <p:cxnSp>
        <p:nvCxnSpPr>
          <p:cNvPr id="146" name="Straight Connector 145"/>
          <p:cNvCxnSpPr/>
          <p:nvPr/>
        </p:nvCxnSpPr>
        <p:spPr>
          <a:xfrm flipH="1">
            <a:off x="1817510" y="4395212"/>
            <a:ext cx="1400760" cy="2748"/>
          </a:xfrm>
          <a:prstGeom prst="line">
            <a:avLst/>
          </a:prstGeom>
          <a:ln w="317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3200014" y="4373946"/>
            <a:ext cx="467426" cy="490447"/>
          </a:xfrm>
          <a:prstGeom prst="line">
            <a:avLst/>
          </a:prstGeom>
          <a:ln w="317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647500" y="4365896"/>
            <a:ext cx="1736280" cy="6969"/>
          </a:xfrm>
          <a:prstGeom prst="line">
            <a:avLst/>
          </a:prstGeom>
          <a:ln w="317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1660923" y="3337069"/>
            <a:ext cx="1321594" cy="507831"/>
          </a:xfrm>
          <a:prstGeom prst="rect">
            <a:avLst/>
          </a:prstGeom>
          <a:noFill/>
        </p:spPr>
        <p:txBody>
          <a:bodyPr wrap="square" rtlCol="0">
            <a:spAutoFit/>
          </a:bodyPr>
          <a:lstStyle/>
          <a:p>
            <a:r>
              <a:rPr lang="en-US" sz="1350" u="sng" dirty="0">
                <a:solidFill>
                  <a:prstClr val="white"/>
                </a:solidFill>
                <a:latin typeface="Aharoni" panose="02010803020104030203" pitchFamily="2" charset="-79"/>
                <a:cs typeface="Aharoni" panose="02010803020104030203" pitchFamily="2" charset="-79"/>
              </a:rPr>
              <a:t>Split Primitive</a:t>
            </a:r>
            <a:r>
              <a:rPr lang="en-US" sz="1350" dirty="0">
                <a:solidFill>
                  <a:prstClr val="white"/>
                </a:solidFill>
                <a:latin typeface="Aharoni" panose="02010803020104030203" pitchFamily="2" charset="-79"/>
                <a:cs typeface="Aharoni" panose="02010803020104030203" pitchFamily="2" charset="-79"/>
              </a:rPr>
              <a:t>: </a:t>
            </a:r>
          </a:p>
        </p:txBody>
      </p:sp>
      <p:sp>
        <p:nvSpPr>
          <p:cNvPr id="139" name="TextBox 138"/>
          <p:cNvSpPr txBox="1"/>
          <p:nvPr/>
        </p:nvSpPr>
        <p:spPr>
          <a:xfrm>
            <a:off x="1660922" y="3742169"/>
            <a:ext cx="1485900" cy="507831"/>
          </a:xfrm>
          <a:prstGeom prst="rect">
            <a:avLst/>
          </a:prstGeom>
          <a:noFill/>
        </p:spPr>
        <p:txBody>
          <a:bodyPr wrap="square" rtlCol="0">
            <a:spAutoFit/>
          </a:bodyPr>
          <a:lstStyle/>
          <a:p>
            <a:r>
              <a:rPr lang="en-US" sz="1350" u="sng" dirty="0">
                <a:solidFill>
                  <a:prstClr val="white"/>
                </a:solidFill>
                <a:latin typeface="Aharoni" panose="02010803020104030203" pitchFamily="2" charset="-79"/>
                <a:cs typeface="Aharoni" panose="02010803020104030203" pitchFamily="2" charset="-79"/>
              </a:rPr>
              <a:t>Merge Primitive</a:t>
            </a:r>
            <a:r>
              <a:rPr lang="en-US" sz="1350" dirty="0">
                <a:solidFill>
                  <a:prstClr val="white"/>
                </a:solidFill>
                <a:latin typeface="Aharoni" panose="02010803020104030203" pitchFamily="2" charset="-79"/>
                <a:cs typeface="Aharoni" panose="02010803020104030203" pitchFamily="2" charset="-79"/>
              </a:rPr>
              <a:t>: </a:t>
            </a:r>
          </a:p>
        </p:txBody>
      </p:sp>
      <p:sp>
        <p:nvSpPr>
          <p:cNvPr id="159" name="TextBox 158"/>
          <p:cNvSpPr txBox="1"/>
          <p:nvPr/>
        </p:nvSpPr>
        <p:spPr>
          <a:xfrm>
            <a:off x="1632349" y="2915462"/>
            <a:ext cx="1614488" cy="300082"/>
          </a:xfrm>
          <a:prstGeom prst="rect">
            <a:avLst/>
          </a:prstGeom>
          <a:noFill/>
        </p:spPr>
        <p:txBody>
          <a:bodyPr wrap="square" rtlCol="0">
            <a:spAutoFit/>
          </a:bodyPr>
          <a:lstStyle/>
          <a:p>
            <a:r>
              <a:rPr lang="en-US" sz="1350" u="sng" dirty="0">
                <a:solidFill>
                  <a:prstClr val="white"/>
                </a:solidFill>
                <a:latin typeface="Aharoni" panose="02010803020104030203" pitchFamily="2" charset="-79"/>
                <a:cs typeface="Aharoni" panose="02010803020104030203" pitchFamily="2" charset="-79"/>
              </a:rPr>
              <a:t>Move Primitive</a:t>
            </a:r>
            <a:r>
              <a:rPr lang="en-US" sz="1350" dirty="0">
                <a:solidFill>
                  <a:prstClr val="white"/>
                </a:solidFill>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3829090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ipe(left)">
                                      <p:cBhvr>
                                        <p:cTn id="7" dur="500"/>
                                        <p:tgtEl>
                                          <p:spTgt spid="1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wipe(left)">
                                      <p:cBhvr>
                                        <p:cTn id="11" dur="500"/>
                                        <p:tgtEl>
                                          <p:spTgt spid="1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wipe(left)">
                                      <p:cBhvr>
                                        <p:cTn id="15" dur="500"/>
                                        <p:tgtEl>
                                          <p:spTgt spid="139"/>
                                        </p:tgtEl>
                                      </p:cBhvr>
                                    </p:animEffect>
                                  </p:childTnLst>
                                </p:cTn>
                              </p:par>
                              <p:par>
                                <p:cTn id="16" presetID="10" presetClass="exit" presetSubtype="0" fill="hold" grpId="1" nodeType="withEffect">
                                  <p:stCondLst>
                                    <p:cond delay="0"/>
                                  </p:stCondLst>
                                  <p:childTnLst>
                                    <p:animEffect transition="out" filter="fade">
                                      <p:cBhvr>
                                        <p:cTn id="17" dur="500"/>
                                        <p:tgtEl>
                                          <p:spTgt spid="159"/>
                                        </p:tgtEl>
                                      </p:cBhvr>
                                    </p:animEffect>
                                    <p:set>
                                      <p:cBhvr>
                                        <p:cTn id="18" dur="1" fill="hold">
                                          <p:stCondLst>
                                            <p:cond delay="499"/>
                                          </p:stCondLst>
                                        </p:cTn>
                                        <p:tgtEl>
                                          <p:spTgt spid="159"/>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38"/>
                                        </p:tgtEl>
                                      </p:cBhvr>
                                    </p:animEffect>
                                    <p:set>
                                      <p:cBhvr>
                                        <p:cTn id="21" dur="1" fill="hold">
                                          <p:stCondLst>
                                            <p:cond delay="499"/>
                                          </p:stCondLst>
                                        </p:cTn>
                                        <p:tgtEl>
                                          <p:spTgt spid="13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39"/>
                                        </p:tgtEl>
                                      </p:cBhvr>
                                    </p:animEffect>
                                    <p:set>
                                      <p:cBhvr>
                                        <p:cTn id="24" dur="1" fill="hold">
                                          <p:stCondLst>
                                            <p:cond delay="499"/>
                                          </p:stCondLst>
                                        </p:cTn>
                                        <p:tgtEl>
                                          <p:spTgt spid="13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500"/>
                                        <p:tgtEl>
                                          <p:spTgt spid="104"/>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500"/>
                                        <p:tgtEl>
                                          <p:spTgt spid="10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fade">
                                      <p:cBhvr>
                                        <p:cTn id="44" dur="500"/>
                                        <p:tgtEl>
                                          <p:spTgt spid="117"/>
                                        </p:tgtEl>
                                      </p:cBhvr>
                                    </p:animEffect>
                                  </p:childTnLst>
                                </p:cTn>
                              </p:par>
                              <p:par>
                                <p:cTn id="45" presetID="10" presetClass="exit" presetSubtype="0" fill="hold" grpId="1" nodeType="withEffect">
                                  <p:stCondLst>
                                    <p:cond delay="0"/>
                                  </p:stCondLst>
                                  <p:childTnLst>
                                    <p:animEffect transition="out" filter="fade">
                                      <p:cBhvr>
                                        <p:cTn id="46" dur="500"/>
                                        <p:tgtEl>
                                          <p:spTgt spid="38"/>
                                        </p:tgtEl>
                                      </p:cBhvr>
                                    </p:animEffect>
                                    <p:set>
                                      <p:cBhvr>
                                        <p:cTn id="47" dur="1" fill="hold">
                                          <p:stCondLst>
                                            <p:cond delay="499"/>
                                          </p:stCondLst>
                                        </p:cTn>
                                        <p:tgtEl>
                                          <p:spTgt spid="38"/>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10"/>
                                        </p:tgtEl>
                                        <p:attrNameLst>
                                          <p:attrName>style.visibility</p:attrName>
                                        </p:attrNameLst>
                                      </p:cBhvr>
                                      <p:to>
                                        <p:strVal val="visible"/>
                                      </p:to>
                                    </p:set>
                                    <p:animEffect transition="in" filter="fade">
                                      <p:cBhvr>
                                        <p:cTn id="51" dur="500"/>
                                        <p:tgtEl>
                                          <p:spTgt spid="210"/>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Effect transition="in" filter="fade">
                                      <p:cBhvr>
                                        <p:cTn id="55" dur="500"/>
                                        <p:tgtEl>
                                          <p:spTgt spid="14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7"/>
                                        </p:tgtEl>
                                      </p:cBhvr>
                                    </p:animEffect>
                                    <p:set>
                                      <p:cBhvr>
                                        <p:cTn id="60" dur="1" fill="hold">
                                          <p:stCondLst>
                                            <p:cond delay="499"/>
                                          </p:stCondLst>
                                        </p:cTn>
                                        <p:tgtEl>
                                          <p:spTgt spid="117"/>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22"/>
                                        </p:tgtEl>
                                        <p:attrNameLst>
                                          <p:attrName>style.visibility</p:attrName>
                                        </p:attrNameLst>
                                      </p:cBhvr>
                                      <p:to>
                                        <p:strVal val="visible"/>
                                      </p:to>
                                    </p:set>
                                    <p:animEffect transition="in" filter="fade">
                                      <p:cBhvr>
                                        <p:cTn id="63" dur="500"/>
                                        <p:tgtEl>
                                          <p:spTgt spid="122"/>
                                        </p:tgtEl>
                                      </p:cBhvr>
                                    </p:animEffect>
                                  </p:childTnLst>
                                </p:cTn>
                              </p:par>
                              <p:par>
                                <p:cTn id="64" presetID="10" presetClass="entr" presetSubtype="0" fill="hold" nodeType="withEffect">
                                  <p:stCondLst>
                                    <p:cond delay="0"/>
                                  </p:stCondLst>
                                  <p:childTnLst>
                                    <p:set>
                                      <p:cBhvr>
                                        <p:cTn id="65" dur="1" fill="hold">
                                          <p:stCondLst>
                                            <p:cond delay="0"/>
                                          </p:stCondLst>
                                        </p:cTn>
                                        <p:tgtEl>
                                          <p:spTgt spid="123"/>
                                        </p:tgtEl>
                                        <p:attrNameLst>
                                          <p:attrName>style.visibility</p:attrName>
                                        </p:attrNameLst>
                                      </p:cBhvr>
                                      <p:to>
                                        <p:strVal val="visible"/>
                                      </p:to>
                                    </p:set>
                                    <p:animEffect transition="in" filter="fade">
                                      <p:cBhvr>
                                        <p:cTn id="66" dur="500"/>
                                        <p:tgtEl>
                                          <p:spTgt spid="123"/>
                                        </p:tgtEl>
                                      </p:cBhvr>
                                    </p:animEffect>
                                  </p:childTnLst>
                                </p:cTn>
                              </p:par>
                              <p:par>
                                <p:cTn id="67" presetID="10" presetClass="entr" presetSubtype="0" fill="hold" nodeType="withEffect">
                                  <p:stCondLst>
                                    <p:cond delay="0"/>
                                  </p:stCondLst>
                                  <p:childTnLst>
                                    <p:set>
                                      <p:cBhvr>
                                        <p:cTn id="68" dur="1" fill="hold">
                                          <p:stCondLst>
                                            <p:cond delay="0"/>
                                          </p:stCondLst>
                                        </p:cTn>
                                        <p:tgtEl>
                                          <p:spTgt spid="127"/>
                                        </p:tgtEl>
                                        <p:attrNameLst>
                                          <p:attrName>style.visibility</p:attrName>
                                        </p:attrNameLst>
                                      </p:cBhvr>
                                      <p:to>
                                        <p:strVal val="visible"/>
                                      </p:to>
                                    </p:set>
                                    <p:animEffect transition="in" filter="fade">
                                      <p:cBhvr>
                                        <p:cTn id="69" dur="500"/>
                                        <p:tgtEl>
                                          <p:spTgt spid="127"/>
                                        </p:tgtEl>
                                      </p:cBhvr>
                                    </p:animEffect>
                                  </p:childTnLst>
                                </p:cTn>
                              </p:par>
                              <p:par>
                                <p:cTn id="70" presetID="10" presetClass="entr" presetSubtype="0" fill="hold" nodeType="withEffect">
                                  <p:stCondLst>
                                    <p:cond delay="0"/>
                                  </p:stCondLst>
                                  <p:childTnLst>
                                    <p:set>
                                      <p:cBhvr>
                                        <p:cTn id="71" dur="1" fill="hold">
                                          <p:stCondLst>
                                            <p:cond delay="0"/>
                                          </p:stCondLst>
                                        </p:cTn>
                                        <p:tgtEl>
                                          <p:spTgt spid="134"/>
                                        </p:tgtEl>
                                        <p:attrNameLst>
                                          <p:attrName>style.visibility</p:attrName>
                                        </p:attrNameLst>
                                      </p:cBhvr>
                                      <p:to>
                                        <p:strVal val="visible"/>
                                      </p:to>
                                    </p:set>
                                    <p:animEffect transition="in" filter="fade">
                                      <p:cBhvr>
                                        <p:cTn id="72" dur="500"/>
                                        <p:tgtEl>
                                          <p:spTgt spid="134"/>
                                        </p:tgtEl>
                                      </p:cBhvr>
                                    </p:animEffect>
                                  </p:childTnLst>
                                </p:cTn>
                              </p:par>
                              <p:par>
                                <p:cTn id="73" presetID="10" presetClass="entr" presetSubtype="0" fill="hold" nodeType="with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fade">
                                      <p:cBhvr>
                                        <p:cTn id="75" dur="500"/>
                                        <p:tgtEl>
                                          <p:spTgt spid="141"/>
                                        </p:tgtEl>
                                      </p:cBhvr>
                                    </p:animEffect>
                                  </p:childTnLst>
                                </p:cTn>
                              </p:par>
                              <p:par>
                                <p:cTn id="76" presetID="10" presetClass="entr" presetSubtype="0" fill="hold" nodeType="withEffect">
                                  <p:stCondLst>
                                    <p:cond delay="0"/>
                                  </p:stCondLst>
                                  <p:childTnLst>
                                    <p:set>
                                      <p:cBhvr>
                                        <p:cTn id="77" dur="1" fill="hold">
                                          <p:stCondLst>
                                            <p:cond delay="0"/>
                                          </p:stCondLst>
                                        </p:cTn>
                                        <p:tgtEl>
                                          <p:spTgt spid="142"/>
                                        </p:tgtEl>
                                        <p:attrNameLst>
                                          <p:attrName>style.visibility</p:attrName>
                                        </p:attrNameLst>
                                      </p:cBhvr>
                                      <p:to>
                                        <p:strVal val="visible"/>
                                      </p:to>
                                    </p:set>
                                    <p:animEffect transition="in" filter="fade">
                                      <p:cBhvr>
                                        <p:cTn id="78" dur="500"/>
                                        <p:tgtEl>
                                          <p:spTgt spid="142"/>
                                        </p:tgtEl>
                                      </p:cBhvr>
                                    </p:animEffect>
                                  </p:childTnLst>
                                </p:cTn>
                              </p:par>
                              <p:par>
                                <p:cTn id="79" presetID="10" presetClass="entr" presetSubtype="0" fill="hold" nodeType="withEffect">
                                  <p:stCondLst>
                                    <p:cond delay="0"/>
                                  </p:stCondLst>
                                  <p:childTnLst>
                                    <p:set>
                                      <p:cBhvr>
                                        <p:cTn id="80" dur="1" fill="hold">
                                          <p:stCondLst>
                                            <p:cond delay="0"/>
                                          </p:stCondLst>
                                        </p:cTn>
                                        <p:tgtEl>
                                          <p:spTgt spid="144"/>
                                        </p:tgtEl>
                                        <p:attrNameLst>
                                          <p:attrName>style.visibility</p:attrName>
                                        </p:attrNameLst>
                                      </p:cBhvr>
                                      <p:to>
                                        <p:strVal val="visible"/>
                                      </p:to>
                                    </p:set>
                                    <p:animEffect transition="in" filter="fade">
                                      <p:cBhvr>
                                        <p:cTn id="81" dur="500"/>
                                        <p:tgtEl>
                                          <p:spTgt spid="14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123"/>
                                        </p:tgtEl>
                                      </p:cBhvr>
                                    </p:animEffect>
                                    <p:set>
                                      <p:cBhvr>
                                        <p:cTn id="86" dur="1" fill="hold">
                                          <p:stCondLst>
                                            <p:cond delay="499"/>
                                          </p:stCondLst>
                                        </p:cTn>
                                        <p:tgtEl>
                                          <p:spTgt spid="12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27"/>
                                        </p:tgtEl>
                                      </p:cBhvr>
                                    </p:animEffect>
                                    <p:set>
                                      <p:cBhvr>
                                        <p:cTn id="89" dur="1" fill="hold">
                                          <p:stCondLst>
                                            <p:cond delay="499"/>
                                          </p:stCondLst>
                                        </p:cTn>
                                        <p:tgtEl>
                                          <p:spTgt spid="127"/>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34"/>
                                        </p:tgtEl>
                                      </p:cBhvr>
                                    </p:animEffect>
                                    <p:set>
                                      <p:cBhvr>
                                        <p:cTn id="92" dur="1" fill="hold">
                                          <p:stCondLst>
                                            <p:cond delay="499"/>
                                          </p:stCondLst>
                                        </p:cTn>
                                        <p:tgtEl>
                                          <p:spTgt spid="13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41"/>
                                        </p:tgtEl>
                                      </p:cBhvr>
                                    </p:animEffect>
                                    <p:set>
                                      <p:cBhvr>
                                        <p:cTn id="95" dur="1" fill="hold">
                                          <p:stCondLst>
                                            <p:cond delay="499"/>
                                          </p:stCondLst>
                                        </p:cTn>
                                        <p:tgtEl>
                                          <p:spTgt spid="141"/>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142"/>
                                        </p:tgtEl>
                                      </p:cBhvr>
                                    </p:animEffect>
                                    <p:set>
                                      <p:cBhvr>
                                        <p:cTn id="98" dur="1" fill="hold">
                                          <p:stCondLst>
                                            <p:cond delay="499"/>
                                          </p:stCondLst>
                                        </p:cTn>
                                        <p:tgtEl>
                                          <p:spTgt spid="142"/>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44"/>
                                        </p:tgtEl>
                                      </p:cBhvr>
                                    </p:animEffect>
                                    <p:set>
                                      <p:cBhvr>
                                        <p:cTn id="101" dur="1" fill="hold">
                                          <p:stCondLst>
                                            <p:cond delay="499"/>
                                          </p:stCondLst>
                                        </p:cTn>
                                        <p:tgtEl>
                                          <p:spTgt spid="144"/>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22"/>
                                        </p:tgtEl>
                                      </p:cBhvr>
                                    </p:animEffect>
                                    <p:set>
                                      <p:cBhvr>
                                        <p:cTn id="104" dur="1" fill="hold">
                                          <p:stCondLst>
                                            <p:cond delay="499"/>
                                          </p:stCondLst>
                                        </p:cTn>
                                        <p:tgtEl>
                                          <p:spTgt spid="122"/>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21"/>
                                        </p:tgtEl>
                                      </p:cBhvr>
                                    </p:animEffect>
                                    <p:set>
                                      <p:cBhvr>
                                        <p:cTn id="107" dur="1" fill="hold">
                                          <p:stCondLst>
                                            <p:cond delay="499"/>
                                          </p:stCondLst>
                                        </p:cTn>
                                        <p:tgtEl>
                                          <p:spTgt spid="21"/>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149"/>
                                        </p:tgtEl>
                                        <p:attrNameLst>
                                          <p:attrName>style.visibility</p:attrName>
                                        </p:attrNameLst>
                                      </p:cBhvr>
                                      <p:to>
                                        <p:strVal val="visible"/>
                                      </p:to>
                                    </p:set>
                                    <p:animEffect transition="in" filter="fade">
                                      <p:cBhvr>
                                        <p:cTn id="111" dur="500"/>
                                        <p:tgtEl>
                                          <p:spTgt spid="149"/>
                                        </p:tgtEl>
                                      </p:cBhvr>
                                    </p:animEffect>
                                  </p:childTnLst>
                                </p:cTn>
                              </p:par>
                              <p:par>
                                <p:cTn id="112" presetID="10" presetClass="entr" presetSubtype="0" fill="hold" nodeType="withEffect">
                                  <p:stCondLst>
                                    <p:cond delay="0"/>
                                  </p:stCondLst>
                                  <p:childTnLst>
                                    <p:set>
                                      <p:cBhvr>
                                        <p:cTn id="113" dur="1" fill="hold">
                                          <p:stCondLst>
                                            <p:cond delay="0"/>
                                          </p:stCondLst>
                                        </p:cTn>
                                        <p:tgtEl>
                                          <p:spTgt spid="146"/>
                                        </p:tgtEl>
                                        <p:attrNameLst>
                                          <p:attrName>style.visibility</p:attrName>
                                        </p:attrNameLst>
                                      </p:cBhvr>
                                      <p:to>
                                        <p:strVal val="visible"/>
                                      </p:to>
                                    </p:set>
                                    <p:animEffect transition="in" filter="fade">
                                      <p:cBhvr>
                                        <p:cTn id="114" dur="500"/>
                                        <p:tgtEl>
                                          <p:spTgt spid="146"/>
                                        </p:tgtEl>
                                      </p:cBhvr>
                                    </p:animEffect>
                                  </p:childTnLst>
                                </p:cTn>
                              </p:par>
                              <p:par>
                                <p:cTn id="115" presetID="10" presetClass="entr" presetSubtype="0" fill="hold" nodeType="withEffect">
                                  <p:stCondLst>
                                    <p:cond delay="0"/>
                                  </p:stCondLst>
                                  <p:childTnLst>
                                    <p:set>
                                      <p:cBhvr>
                                        <p:cTn id="116" dur="1" fill="hold">
                                          <p:stCondLst>
                                            <p:cond delay="0"/>
                                          </p:stCondLst>
                                        </p:cTn>
                                        <p:tgtEl>
                                          <p:spTgt spid="147"/>
                                        </p:tgtEl>
                                        <p:attrNameLst>
                                          <p:attrName>style.visibility</p:attrName>
                                        </p:attrNameLst>
                                      </p:cBhvr>
                                      <p:to>
                                        <p:strVal val="visible"/>
                                      </p:to>
                                    </p:set>
                                    <p:animEffect transition="in" filter="fade">
                                      <p:cBhvr>
                                        <p:cTn id="117" dur="500"/>
                                        <p:tgtEl>
                                          <p:spTgt spid="147"/>
                                        </p:tgtEl>
                                      </p:cBhvr>
                                    </p:animEffect>
                                  </p:childTnLst>
                                </p:cTn>
                              </p:par>
                              <p:par>
                                <p:cTn id="118" presetID="10" presetClass="entr" presetSubtype="0" fill="hold" nodeType="withEffect">
                                  <p:stCondLst>
                                    <p:cond delay="0"/>
                                  </p:stCondLst>
                                  <p:childTnLst>
                                    <p:set>
                                      <p:cBhvr>
                                        <p:cTn id="119" dur="1" fill="hold">
                                          <p:stCondLst>
                                            <p:cond delay="0"/>
                                          </p:stCondLst>
                                        </p:cTn>
                                        <p:tgtEl>
                                          <p:spTgt spid="148"/>
                                        </p:tgtEl>
                                        <p:attrNameLst>
                                          <p:attrName>style.visibility</p:attrName>
                                        </p:attrNameLst>
                                      </p:cBhvr>
                                      <p:to>
                                        <p:strVal val="visible"/>
                                      </p:to>
                                    </p:set>
                                    <p:animEffect transition="in" filter="fade">
                                      <p:cBhvr>
                                        <p:cTn id="120" dur="500"/>
                                        <p:tgtEl>
                                          <p:spTgt spid="148"/>
                                        </p:tgtEl>
                                      </p:cBhvr>
                                    </p:animEffect>
                                  </p:childTnLst>
                                </p:cTn>
                              </p:par>
                              <p:par>
                                <p:cTn id="121" presetID="10" presetClass="exit" presetSubtype="0" fill="hold" grpId="1" nodeType="withEffect">
                                  <p:stCondLst>
                                    <p:cond delay="0"/>
                                  </p:stCondLst>
                                  <p:childTnLst>
                                    <p:animEffect transition="out" filter="fade">
                                      <p:cBhvr>
                                        <p:cTn id="122" dur="500"/>
                                        <p:tgtEl>
                                          <p:spTgt spid="145"/>
                                        </p:tgtEl>
                                      </p:cBhvr>
                                    </p:animEffect>
                                    <p:set>
                                      <p:cBhvr>
                                        <p:cTn id="123" dur="1" fill="hold">
                                          <p:stCondLst>
                                            <p:cond delay="499"/>
                                          </p:stCondLst>
                                        </p:cTn>
                                        <p:tgtEl>
                                          <p:spTgt spid="145"/>
                                        </p:tgtEl>
                                        <p:attrNameLst>
                                          <p:attrName>style.visibility</p:attrName>
                                        </p:attrNameLst>
                                      </p:cBhvr>
                                      <p:to>
                                        <p:strVal val="hidden"/>
                                      </p:to>
                                    </p:set>
                                  </p:childTnLst>
                                </p:cTn>
                              </p:par>
                            </p:childTnLst>
                          </p:cTn>
                        </p:par>
                        <p:par>
                          <p:cTn id="124" fill="hold">
                            <p:stCondLst>
                              <p:cond delay="1000"/>
                            </p:stCondLst>
                            <p:childTnLst>
                              <p:par>
                                <p:cTn id="125" presetID="10" presetClass="exit" presetSubtype="0" fill="hold" nodeType="afterEffect">
                                  <p:stCondLst>
                                    <p:cond delay="0"/>
                                  </p:stCondLst>
                                  <p:childTnLst>
                                    <p:animEffect transition="out" filter="fade">
                                      <p:cBhvr>
                                        <p:cTn id="126" dur="500"/>
                                        <p:tgtEl>
                                          <p:spTgt spid="210"/>
                                        </p:tgtEl>
                                      </p:cBhvr>
                                    </p:animEffect>
                                    <p:set>
                                      <p:cBhvr>
                                        <p:cTn id="127" dur="1" fill="hold">
                                          <p:stCondLst>
                                            <p:cond delay="499"/>
                                          </p:stCondLst>
                                        </p:cTn>
                                        <p:tgtEl>
                                          <p:spTgt spid="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49" grpId="0" animBg="1"/>
      <p:bldP spid="38" grpId="0" animBg="1"/>
      <p:bldP spid="38" grpId="1" animBg="1"/>
      <p:bldP spid="117" grpId="0" animBg="1"/>
      <p:bldP spid="117" grpId="1" animBg="1"/>
      <p:bldP spid="145" grpId="0"/>
      <p:bldP spid="145" grpId="1"/>
      <p:bldP spid="138" grpId="0"/>
      <p:bldP spid="138" grpId="1"/>
      <p:bldP spid="139" grpId="0"/>
      <p:bldP spid="139" grpId="1"/>
      <p:bldP spid="159" grpId="0"/>
      <p:bldP spid="159" grpId="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18024" y="357897"/>
            <a:ext cx="5410200" cy="857250"/>
          </a:xfrm>
        </p:spPr>
        <p:txBody>
          <a:bodyPr>
            <a:normAutofit/>
          </a:bodyPr>
          <a:lstStyle/>
          <a:p>
            <a:r>
              <a:rPr lang="en-US" dirty="0" smtClean="0"/>
              <a:t>Virtual Network (VN)</a:t>
            </a:r>
            <a:endParaRPr lang="en-US" dirty="0"/>
          </a:p>
        </p:txBody>
      </p:sp>
      <p:cxnSp>
        <p:nvCxnSpPr>
          <p:cNvPr id="24" name="Straight Connector 23"/>
          <p:cNvCxnSpPr>
            <a:stCxn id="7" idx="5"/>
            <a:endCxn id="8" idx="3"/>
          </p:cNvCxnSpPr>
          <p:nvPr/>
        </p:nvCxnSpPr>
        <p:spPr>
          <a:xfrm>
            <a:off x="3777398" y="4876931"/>
            <a:ext cx="91639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1943928" y="3081154"/>
            <a:ext cx="4014430" cy="2751201"/>
            <a:chOff x="6677866" y="2751017"/>
            <a:chExt cx="5352573" cy="3668268"/>
          </a:xfrm>
        </p:grpSpPr>
        <p:sp>
          <p:nvSpPr>
            <p:cNvPr id="7" name="Oval 6"/>
            <p:cNvSpPr/>
            <p:nvPr/>
          </p:nvSpPr>
          <p:spPr>
            <a:xfrm>
              <a:off x="8868598" y="4891492"/>
              <a:ext cx="297455" cy="29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Oval 7"/>
            <p:cNvSpPr/>
            <p:nvPr/>
          </p:nvSpPr>
          <p:spPr>
            <a:xfrm>
              <a:off x="10300791" y="4891492"/>
              <a:ext cx="297455" cy="29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80" name="Group 79"/>
            <p:cNvGrpSpPr/>
            <p:nvPr/>
          </p:nvGrpSpPr>
          <p:grpSpPr>
            <a:xfrm>
              <a:off x="6677866" y="2751017"/>
              <a:ext cx="5352573" cy="3668268"/>
              <a:chOff x="6677866" y="2751017"/>
              <a:chExt cx="5352573" cy="3668268"/>
            </a:xfrm>
          </p:grpSpPr>
          <p:sp>
            <p:nvSpPr>
              <p:cNvPr id="6" name="Oval 5"/>
              <p:cNvSpPr/>
              <p:nvPr/>
            </p:nvSpPr>
            <p:spPr>
              <a:xfrm>
                <a:off x="7436405" y="4891492"/>
                <a:ext cx="297455" cy="29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Oval 8"/>
              <p:cNvSpPr/>
              <p:nvPr/>
            </p:nvSpPr>
            <p:spPr>
              <a:xfrm>
                <a:off x="11732984" y="4891492"/>
                <a:ext cx="297455" cy="29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Oval 9"/>
              <p:cNvSpPr/>
              <p:nvPr/>
            </p:nvSpPr>
            <p:spPr>
              <a:xfrm>
                <a:off x="8153321" y="5675854"/>
                <a:ext cx="297455" cy="29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Oval 10"/>
              <p:cNvSpPr/>
              <p:nvPr/>
            </p:nvSpPr>
            <p:spPr>
              <a:xfrm>
                <a:off x="9836896" y="6038482"/>
                <a:ext cx="297455" cy="29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Oval 11"/>
              <p:cNvSpPr/>
              <p:nvPr/>
            </p:nvSpPr>
            <p:spPr>
              <a:xfrm>
                <a:off x="11148681" y="5675854"/>
                <a:ext cx="297455" cy="29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Oval 12"/>
              <p:cNvSpPr/>
              <p:nvPr/>
            </p:nvSpPr>
            <p:spPr>
              <a:xfrm>
                <a:off x="9584694" y="3537296"/>
                <a:ext cx="297455" cy="29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Oval 13"/>
              <p:cNvSpPr/>
              <p:nvPr/>
            </p:nvSpPr>
            <p:spPr>
              <a:xfrm>
                <a:off x="8153321" y="3941967"/>
                <a:ext cx="297455" cy="29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Oval 14"/>
              <p:cNvSpPr/>
              <p:nvPr/>
            </p:nvSpPr>
            <p:spPr>
              <a:xfrm>
                <a:off x="11148681" y="3956418"/>
                <a:ext cx="297455" cy="29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16" name="Straight Connector 15"/>
              <p:cNvCxnSpPr>
                <a:stCxn id="6" idx="6"/>
                <a:endCxn id="7" idx="2"/>
              </p:cNvCxnSpPr>
              <p:nvPr/>
            </p:nvCxnSpPr>
            <p:spPr>
              <a:xfrm>
                <a:off x="7733860" y="5040220"/>
                <a:ext cx="11347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6"/>
                <a:endCxn id="8" idx="2"/>
              </p:cNvCxnSpPr>
              <p:nvPr/>
            </p:nvCxnSpPr>
            <p:spPr>
              <a:xfrm>
                <a:off x="9166053" y="5040220"/>
                <a:ext cx="11347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6"/>
                <a:endCxn id="9" idx="2"/>
              </p:cNvCxnSpPr>
              <p:nvPr/>
            </p:nvCxnSpPr>
            <p:spPr>
              <a:xfrm>
                <a:off x="10598246" y="5040220"/>
                <a:ext cx="11347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0"/>
                <a:endCxn id="14" idx="3"/>
              </p:cNvCxnSpPr>
              <p:nvPr/>
            </p:nvCxnSpPr>
            <p:spPr>
              <a:xfrm flipV="1">
                <a:off x="7585133" y="4195861"/>
                <a:ext cx="611749" cy="695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7"/>
                <a:endCxn id="13" idx="2"/>
              </p:cNvCxnSpPr>
              <p:nvPr/>
            </p:nvCxnSpPr>
            <p:spPr>
              <a:xfrm flipV="1">
                <a:off x="8407215" y="3686024"/>
                <a:ext cx="1177479" cy="299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6"/>
                <a:endCxn id="15" idx="1"/>
              </p:cNvCxnSpPr>
              <p:nvPr/>
            </p:nvCxnSpPr>
            <p:spPr>
              <a:xfrm>
                <a:off x="9882149" y="3686024"/>
                <a:ext cx="1310093" cy="313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5" idx="5"/>
                <a:endCxn id="9" idx="0"/>
              </p:cNvCxnSpPr>
              <p:nvPr/>
            </p:nvCxnSpPr>
            <p:spPr>
              <a:xfrm>
                <a:off x="11402575" y="4210312"/>
                <a:ext cx="479137" cy="681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7"/>
                <a:endCxn id="7" idx="4"/>
              </p:cNvCxnSpPr>
              <p:nvPr/>
            </p:nvCxnSpPr>
            <p:spPr>
              <a:xfrm flipV="1">
                <a:off x="8407215" y="5188947"/>
                <a:ext cx="610111" cy="530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0"/>
                <a:endCxn id="7" idx="4"/>
              </p:cNvCxnSpPr>
              <p:nvPr/>
            </p:nvCxnSpPr>
            <p:spPr>
              <a:xfrm flipH="1" flipV="1">
                <a:off x="9017326" y="5188947"/>
                <a:ext cx="968298" cy="849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0"/>
                <a:endCxn id="8" idx="4"/>
              </p:cNvCxnSpPr>
              <p:nvPr/>
            </p:nvCxnSpPr>
            <p:spPr>
              <a:xfrm flipV="1">
                <a:off x="9985624" y="5188947"/>
                <a:ext cx="463895" cy="849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1"/>
                <a:endCxn id="8" idx="4"/>
              </p:cNvCxnSpPr>
              <p:nvPr/>
            </p:nvCxnSpPr>
            <p:spPr>
              <a:xfrm flipH="1" flipV="1">
                <a:off x="10449519" y="5188947"/>
                <a:ext cx="742723" cy="530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231222" y="4589908"/>
                <a:ext cx="311937" cy="369332"/>
              </a:xfrm>
              <a:prstGeom prst="rect">
                <a:avLst/>
              </a:prstGeom>
              <a:noFill/>
            </p:spPr>
            <p:txBody>
              <a:bodyPr wrap="square" rtlCol="0">
                <a:spAutoFit/>
              </a:bodyPr>
              <a:lstStyle/>
              <a:p>
                <a:r>
                  <a:rPr lang="en-US" sz="1200" dirty="0">
                    <a:solidFill>
                      <a:prstClr val="black"/>
                    </a:solidFill>
                    <a:latin typeface="Aharoni" panose="02010803020104030203" pitchFamily="2" charset="-79"/>
                    <a:cs typeface="Aharoni" panose="02010803020104030203" pitchFamily="2" charset="-79"/>
                  </a:rPr>
                  <a:t>A</a:t>
                </a:r>
              </a:p>
            </p:txBody>
          </p:sp>
          <p:sp>
            <p:nvSpPr>
              <p:cNvPr id="29" name="TextBox 28"/>
              <p:cNvSpPr txBox="1"/>
              <p:nvPr/>
            </p:nvSpPr>
            <p:spPr>
              <a:xfrm>
                <a:off x="8839733" y="4561520"/>
                <a:ext cx="311937" cy="369332"/>
              </a:xfrm>
              <a:prstGeom prst="rect">
                <a:avLst/>
              </a:prstGeom>
              <a:noFill/>
            </p:spPr>
            <p:txBody>
              <a:bodyPr wrap="square" rtlCol="0">
                <a:spAutoFit/>
              </a:bodyPr>
              <a:lstStyle/>
              <a:p>
                <a:r>
                  <a:rPr lang="en-US" sz="1200" dirty="0">
                    <a:solidFill>
                      <a:prstClr val="black"/>
                    </a:solidFill>
                    <a:latin typeface="Aharoni" panose="02010803020104030203" pitchFamily="2" charset="-79"/>
                    <a:cs typeface="Aharoni" panose="02010803020104030203" pitchFamily="2" charset="-79"/>
                  </a:rPr>
                  <a:t>B</a:t>
                </a:r>
              </a:p>
            </p:txBody>
          </p:sp>
          <p:sp>
            <p:nvSpPr>
              <p:cNvPr id="30" name="TextBox 29"/>
              <p:cNvSpPr txBox="1"/>
              <p:nvPr/>
            </p:nvSpPr>
            <p:spPr>
              <a:xfrm>
                <a:off x="10272227" y="4587996"/>
                <a:ext cx="311937" cy="369332"/>
              </a:xfrm>
              <a:prstGeom prst="rect">
                <a:avLst/>
              </a:prstGeom>
              <a:noFill/>
            </p:spPr>
            <p:txBody>
              <a:bodyPr wrap="square" rtlCol="0">
                <a:spAutoFit/>
              </a:bodyPr>
              <a:lstStyle/>
              <a:p>
                <a:r>
                  <a:rPr lang="en-US" sz="1200" dirty="0">
                    <a:solidFill>
                      <a:prstClr val="black"/>
                    </a:solidFill>
                    <a:latin typeface="Aharoni" panose="02010803020104030203" pitchFamily="2" charset="-79"/>
                    <a:cs typeface="Aharoni" panose="02010803020104030203" pitchFamily="2" charset="-79"/>
                  </a:rPr>
                  <a:t>C</a:t>
                </a:r>
              </a:p>
            </p:txBody>
          </p:sp>
          <p:sp>
            <p:nvSpPr>
              <p:cNvPr id="31" name="TextBox 30"/>
              <p:cNvSpPr txBox="1"/>
              <p:nvPr/>
            </p:nvSpPr>
            <p:spPr>
              <a:xfrm>
                <a:off x="11696486" y="5183592"/>
                <a:ext cx="311937" cy="369332"/>
              </a:xfrm>
              <a:prstGeom prst="rect">
                <a:avLst/>
              </a:prstGeom>
              <a:noFill/>
            </p:spPr>
            <p:txBody>
              <a:bodyPr wrap="square" rtlCol="0">
                <a:spAutoFit/>
              </a:bodyPr>
              <a:lstStyle/>
              <a:p>
                <a:r>
                  <a:rPr lang="en-US" sz="1200" dirty="0">
                    <a:solidFill>
                      <a:prstClr val="black"/>
                    </a:solidFill>
                    <a:latin typeface="Aharoni" panose="02010803020104030203" pitchFamily="2" charset="-79"/>
                    <a:cs typeface="Aharoni" panose="02010803020104030203" pitchFamily="2" charset="-79"/>
                  </a:rPr>
                  <a:t>D</a:t>
                </a:r>
              </a:p>
            </p:txBody>
          </p:sp>
          <p:sp>
            <p:nvSpPr>
              <p:cNvPr id="32" name="TextBox 31"/>
              <p:cNvSpPr txBox="1"/>
              <p:nvPr/>
            </p:nvSpPr>
            <p:spPr>
              <a:xfrm>
                <a:off x="8153321" y="5973309"/>
                <a:ext cx="311937" cy="369332"/>
              </a:xfrm>
              <a:prstGeom prst="rect">
                <a:avLst/>
              </a:prstGeom>
              <a:noFill/>
            </p:spPr>
            <p:txBody>
              <a:bodyPr wrap="square" rtlCol="0">
                <a:spAutoFit/>
              </a:bodyPr>
              <a:lstStyle/>
              <a:p>
                <a:r>
                  <a:rPr lang="en-US" sz="1200" dirty="0">
                    <a:solidFill>
                      <a:prstClr val="black"/>
                    </a:solidFill>
                    <a:latin typeface="Aharoni" panose="02010803020104030203" pitchFamily="2" charset="-79"/>
                    <a:cs typeface="Aharoni" panose="02010803020104030203" pitchFamily="2" charset="-79"/>
                  </a:rPr>
                  <a:t>E</a:t>
                </a:r>
              </a:p>
            </p:txBody>
          </p:sp>
          <p:sp>
            <p:nvSpPr>
              <p:cNvPr id="34" name="TextBox 33"/>
              <p:cNvSpPr txBox="1"/>
              <p:nvPr/>
            </p:nvSpPr>
            <p:spPr>
              <a:xfrm>
                <a:off x="11149088" y="6049953"/>
                <a:ext cx="311937" cy="369332"/>
              </a:xfrm>
              <a:prstGeom prst="rect">
                <a:avLst/>
              </a:prstGeom>
              <a:noFill/>
            </p:spPr>
            <p:txBody>
              <a:bodyPr wrap="square" rtlCol="0">
                <a:spAutoFit/>
              </a:bodyPr>
              <a:lstStyle/>
              <a:p>
                <a:r>
                  <a:rPr lang="en-US" sz="1200" dirty="0">
                    <a:solidFill>
                      <a:prstClr val="black"/>
                    </a:solidFill>
                    <a:latin typeface="Aharoni" panose="02010803020104030203" pitchFamily="2" charset="-79"/>
                    <a:cs typeface="Aharoni" panose="02010803020104030203" pitchFamily="2" charset="-79"/>
                  </a:rPr>
                  <a:t>F</a:t>
                </a:r>
              </a:p>
            </p:txBody>
          </p:sp>
          <p:cxnSp>
            <p:nvCxnSpPr>
              <p:cNvPr id="38" name="Straight Connector 37"/>
              <p:cNvCxnSpPr/>
              <p:nvPr/>
            </p:nvCxnSpPr>
            <p:spPr>
              <a:xfrm>
                <a:off x="6797407" y="3242328"/>
                <a:ext cx="5233032"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77866" y="2751017"/>
                <a:ext cx="1128692" cy="553997"/>
              </a:xfrm>
              <a:prstGeom prst="rect">
                <a:avLst/>
              </a:prstGeom>
              <a:noFill/>
            </p:spPr>
            <p:txBody>
              <a:bodyPr wrap="square" rtlCol="0">
                <a:spAutoFit/>
              </a:bodyPr>
              <a:lstStyle/>
              <a:p>
                <a:r>
                  <a:rPr lang="en-US" sz="1050" dirty="0">
                    <a:solidFill>
                      <a:prstClr val="black"/>
                    </a:solidFill>
                    <a:latin typeface="Aharoni" panose="02010803020104030203" pitchFamily="2" charset="-79"/>
                    <a:cs typeface="Aharoni" panose="02010803020104030203" pitchFamily="2" charset="-79"/>
                  </a:rPr>
                  <a:t>Virtual Network</a:t>
                </a:r>
              </a:p>
            </p:txBody>
          </p:sp>
          <p:sp>
            <p:nvSpPr>
              <p:cNvPr id="40" name="TextBox 39"/>
              <p:cNvSpPr txBox="1"/>
              <p:nvPr/>
            </p:nvSpPr>
            <p:spPr>
              <a:xfrm>
                <a:off x="6681303" y="3257429"/>
                <a:ext cx="1004161" cy="553997"/>
              </a:xfrm>
              <a:prstGeom prst="rect">
                <a:avLst/>
              </a:prstGeom>
              <a:noFill/>
            </p:spPr>
            <p:txBody>
              <a:bodyPr wrap="square" rtlCol="0">
                <a:spAutoFit/>
              </a:bodyPr>
              <a:lstStyle/>
              <a:p>
                <a:r>
                  <a:rPr lang="en-US" sz="1050" dirty="0">
                    <a:solidFill>
                      <a:prstClr val="black"/>
                    </a:solidFill>
                    <a:latin typeface="Aharoni" panose="02010803020104030203" pitchFamily="2" charset="-79"/>
                    <a:cs typeface="Aharoni" panose="02010803020104030203" pitchFamily="2" charset="-79"/>
                  </a:rPr>
                  <a:t>Substrate</a:t>
                </a:r>
              </a:p>
            </p:txBody>
          </p:sp>
        </p:grpSp>
      </p:grpSp>
      <p:cxnSp>
        <p:nvCxnSpPr>
          <p:cNvPr id="41" name="Straight Connector 40"/>
          <p:cNvCxnSpPr>
            <a:stCxn id="6" idx="7"/>
            <a:endCxn id="14" idx="4"/>
          </p:cNvCxnSpPr>
          <p:nvPr/>
        </p:nvCxnSpPr>
        <p:spPr>
          <a:xfrm flipV="1">
            <a:off x="2703263" y="4197476"/>
            <a:ext cx="458813" cy="5217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4" idx="6"/>
            <a:endCxn id="13" idx="3"/>
          </p:cNvCxnSpPr>
          <p:nvPr/>
        </p:nvCxnSpPr>
        <p:spPr>
          <a:xfrm flipV="1">
            <a:off x="3273622" y="3861285"/>
            <a:ext cx="883109" cy="2246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3" idx="5"/>
            <a:endCxn id="15" idx="2"/>
          </p:cNvCxnSpPr>
          <p:nvPr/>
        </p:nvCxnSpPr>
        <p:spPr>
          <a:xfrm>
            <a:off x="4314468" y="3861284"/>
            <a:ext cx="982570" cy="2354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4"/>
            <a:endCxn id="9" idx="1"/>
          </p:cNvCxnSpPr>
          <p:nvPr/>
        </p:nvCxnSpPr>
        <p:spPr>
          <a:xfrm>
            <a:off x="5408584" y="4208296"/>
            <a:ext cx="359352" cy="5108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6" idx="7"/>
            <a:endCxn id="7" idx="1"/>
          </p:cNvCxnSpPr>
          <p:nvPr/>
        </p:nvCxnSpPr>
        <p:spPr>
          <a:xfrm>
            <a:off x="2703251" y="4719181"/>
            <a:ext cx="9163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8" idx="7"/>
            <a:endCxn id="9" idx="1"/>
          </p:cNvCxnSpPr>
          <p:nvPr/>
        </p:nvCxnSpPr>
        <p:spPr>
          <a:xfrm>
            <a:off x="4851542" y="4719181"/>
            <a:ext cx="9163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7" idx="7"/>
            <a:endCxn id="8" idx="1"/>
          </p:cNvCxnSpPr>
          <p:nvPr/>
        </p:nvCxnSpPr>
        <p:spPr>
          <a:xfrm>
            <a:off x="3777398" y="4719181"/>
            <a:ext cx="9163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0" idx="0"/>
            <a:endCxn id="7" idx="3"/>
          </p:cNvCxnSpPr>
          <p:nvPr/>
        </p:nvCxnSpPr>
        <p:spPr>
          <a:xfrm flipV="1">
            <a:off x="3162076" y="4876931"/>
            <a:ext cx="457583" cy="39785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8" idx="5"/>
            <a:endCxn id="12" idx="0"/>
          </p:cNvCxnSpPr>
          <p:nvPr/>
        </p:nvCxnSpPr>
        <p:spPr>
          <a:xfrm>
            <a:off x="4851542" y="4876931"/>
            <a:ext cx="557043" cy="39785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0" idx="6"/>
          </p:cNvCxnSpPr>
          <p:nvPr/>
        </p:nvCxnSpPr>
        <p:spPr>
          <a:xfrm flipV="1">
            <a:off x="3273621" y="4993407"/>
            <a:ext cx="424913" cy="39293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1" idx="1"/>
          </p:cNvCxnSpPr>
          <p:nvPr/>
        </p:nvCxnSpPr>
        <p:spPr>
          <a:xfrm>
            <a:off x="3687660" y="4993388"/>
            <a:ext cx="658210" cy="58603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1" idx="7"/>
          </p:cNvCxnSpPr>
          <p:nvPr/>
        </p:nvCxnSpPr>
        <p:spPr>
          <a:xfrm flipV="1">
            <a:off x="4503632" y="5025535"/>
            <a:ext cx="325013" cy="55388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2" idx="2"/>
          </p:cNvCxnSpPr>
          <p:nvPr/>
        </p:nvCxnSpPr>
        <p:spPr>
          <a:xfrm>
            <a:off x="4816143" y="5025553"/>
            <a:ext cx="480907" cy="36079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61" idx="3"/>
            <a:endCxn id="13" idx="0"/>
          </p:cNvCxnSpPr>
          <p:nvPr/>
        </p:nvCxnSpPr>
        <p:spPr>
          <a:xfrm>
            <a:off x="4231464" y="2285907"/>
            <a:ext cx="4132" cy="1384956"/>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62" idx="3"/>
            <a:endCxn id="6" idx="0"/>
          </p:cNvCxnSpPr>
          <p:nvPr/>
        </p:nvCxnSpPr>
        <p:spPr>
          <a:xfrm>
            <a:off x="2620245" y="2520058"/>
            <a:ext cx="4132" cy="2166452"/>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3" idx="3"/>
            <a:endCxn id="9" idx="0"/>
          </p:cNvCxnSpPr>
          <p:nvPr/>
        </p:nvCxnSpPr>
        <p:spPr>
          <a:xfrm flipH="1">
            <a:off x="5846823" y="2536584"/>
            <a:ext cx="14689" cy="2149926"/>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70" idx="2"/>
            <a:endCxn id="10" idx="0"/>
          </p:cNvCxnSpPr>
          <p:nvPr/>
        </p:nvCxnSpPr>
        <p:spPr>
          <a:xfrm flipH="1">
            <a:off x="3162064" y="2884895"/>
            <a:ext cx="24408" cy="2389887"/>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71" idx="2"/>
            <a:endCxn id="12" idx="0"/>
          </p:cNvCxnSpPr>
          <p:nvPr/>
        </p:nvCxnSpPr>
        <p:spPr>
          <a:xfrm>
            <a:off x="5372639" y="2884895"/>
            <a:ext cx="35957" cy="2389887"/>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72" idx="2"/>
            <a:endCxn id="11" idx="0"/>
          </p:cNvCxnSpPr>
          <p:nvPr/>
        </p:nvCxnSpPr>
        <p:spPr>
          <a:xfrm>
            <a:off x="4423264" y="3247420"/>
            <a:ext cx="1493" cy="2299351"/>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342610" y="2100298"/>
            <a:ext cx="3645430" cy="436286"/>
            <a:chOff x="1150145" y="1443210"/>
            <a:chExt cx="4860573" cy="581714"/>
          </a:xfrm>
        </p:grpSpPr>
        <p:sp>
          <p:nvSpPr>
            <p:cNvPr id="61" name="Isosceles Triangle 60"/>
            <p:cNvSpPr/>
            <p:nvPr/>
          </p:nvSpPr>
          <p:spPr>
            <a:xfrm>
              <a:off x="3525397" y="1443210"/>
              <a:ext cx="286438" cy="24747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2" name="Isosceles Triangle 61"/>
            <p:cNvSpPr/>
            <p:nvPr/>
          </p:nvSpPr>
          <p:spPr>
            <a:xfrm>
              <a:off x="1377108" y="1755412"/>
              <a:ext cx="286438" cy="24747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3" name="Isosceles Triangle 62"/>
            <p:cNvSpPr/>
            <p:nvPr/>
          </p:nvSpPr>
          <p:spPr>
            <a:xfrm>
              <a:off x="5698781" y="1777446"/>
              <a:ext cx="286438" cy="24747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64" name="Straight Connector 63"/>
            <p:cNvCxnSpPr/>
            <p:nvPr/>
          </p:nvCxnSpPr>
          <p:spPr>
            <a:xfrm flipH="1">
              <a:off x="1520327" y="1443210"/>
              <a:ext cx="2148289" cy="312202"/>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3" idx="0"/>
              <a:endCxn id="61" idx="0"/>
            </p:cNvCxnSpPr>
            <p:nvPr/>
          </p:nvCxnSpPr>
          <p:spPr>
            <a:xfrm flipH="1" flipV="1">
              <a:off x="3668616" y="1443210"/>
              <a:ext cx="2173384" cy="334236"/>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3" idx="2"/>
              <a:endCxn id="62" idx="4"/>
            </p:cNvCxnSpPr>
            <p:nvPr/>
          </p:nvCxnSpPr>
          <p:spPr>
            <a:xfrm flipH="1" flipV="1">
              <a:off x="1663546" y="2002890"/>
              <a:ext cx="4035235" cy="2203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150145" y="1507079"/>
              <a:ext cx="311937" cy="400109"/>
            </a:xfrm>
            <a:prstGeom prst="rect">
              <a:avLst/>
            </a:prstGeom>
            <a:noFill/>
          </p:spPr>
          <p:txBody>
            <a:bodyPr wrap="square" rtlCol="0">
              <a:spAutoFit/>
            </a:bodyPr>
            <a:lstStyle/>
            <a:p>
              <a:r>
                <a:rPr lang="en-US" sz="1350" dirty="0">
                  <a:solidFill>
                    <a:prstClr val="black"/>
                  </a:solidFill>
                  <a:latin typeface="Aharoni" panose="02010803020104030203" pitchFamily="2" charset="-79"/>
                  <a:cs typeface="Aharoni" panose="02010803020104030203" pitchFamily="2" charset="-79"/>
                </a:rPr>
                <a:t>X</a:t>
              </a:r>
            </a:p>
          </p:txBody>
        </p:sp>
        <p:sp>
          <p:nvSpPr>
            <p:cNvPr id="68" name="TextBox 67"/>
            <p:cNvSpPr txBox="1"/>
            <p:nvPr/>
          </p:nvSpPr>
          <p:spPr>
            <a:xfrm>
              <a:off x="5698781" y="1460697"/>
              <a:ext cx="311937" cy="400109"/>
            </a:xfrm>
            <a:prstGeom prst="rect">
              <a:avLst/>
            </a:prstGeom>
            <a:noFill/>
          </p:spPr>
          <p:txBody>
            <a:bodyPr wrap="square" rtlCol="0">
              <a:spAutoFit/>
            </a:bodyPr>
            <a:lstStyle/>
            <a:p>
              <a:r>
                <a:rPr lang="en-US" sz="1350" dirty="0">
                  <a:solidFill>
                    <a:prstClr val="black"/>
                  </a:solidFill>
                  <a:latin typeface="Aharoni" panose="02010803020104030203" pitchFamily="2" charset="-79"/>
                  <a:cs typeface="Aharoni" panose="02010803020104030203" pitchFamily="2" charset="-79"/>
                </a:rPr>
                <a:t>Y</a:t>
              </a:r>
            </a:p>
          </p:txBody>
        </p:sp>
      </p:grpSp>
      <p:grpSp>
        <p:nvGrpSpPr>
          <p:cNvPr id="69" name="Group 68"/>
          <p:cNvGrpSpPr/>
          <p:nvPr/>
        </p:nvGrpSpPr>
        <p:grpSpPr>
          <a:xfrm>
            <a:off x="2852900" y="2642195"/>
            <a:ext cx="2822154" cy="605225"/>
            <a:chOff x="1830533" y="2165714"/>
            <a:chExt cx="3762872" cy="806967"/>
          </a:xfrm>
        </p:grpSpPr>
        <p:sp>
          <p:nvSpPr>
            <p:cNvPr id="70" name="Rectangle 69"/>
            <p:cNvSpPr/>
            <p:nvPr/>
          </p:nvSpPr>
          <p:spPr>
            <a:xfrm>
              <a:off x="2137585" y="2213916"/>
              <a:ext cx="275422" cy="2754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1" name="Rectangle 70"/>
            <p:cNvSpPr/>
            <p:nvPr/>
          </p:nvSpPr>
          <p:spPr>
            <a:xfrm>
              <a:off x="5052459" y="2213916"/>
              <a:ext cx="275422" cy="2754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2" name="Rectangle 71"/>
            <p:cNvSpPr/>
            <p:nvPr/>
          </p:nvSpPr>
          <p:spPr>
            <a:xfrm>
              <a:off x="3786626" y="2697259"/>
              <a:ext cx="275422" cy="2754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73" name="Straight Connector 72"/>
            <p:cNvCxnSpPr>
              <a:stCxn id="70" idx="2"/>
              <a:endCxn id="72" idx="1"/>
            </p:cNvCxnSpPr>
            <p:nvPr/>
          </p:nvCxnSpPr>
          <p:spPr>
            <a:xfrm>
              <a:off x="2275296" y="2489338"/>
              <a:ext cx="1511330" cy="345632"/>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2" idx="3"/>
              <a:endCxn id="71" idx="2"/>
            </p:cNvCxnSpPr>
            <p:nvPr/>
          </p:nvCxnSpPr>
          <p:spPr>
            <a:xfrm flipV="1">
              <a:off x="4062048" y="2489338"/>
              <a:ext cx="1128122" cy="345632"/>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0" idx="3"/>
              <a:endCxn id="71" idx="1"/>
            </p:cNvCxnSpPr>
            <p:nvPr/>
          </p:nvCxnSpPr>
          <p:spPr>
            <a:xfrm>
              <a:off x="2413007" y="2351627"/>
              <a:ext cx="2639452"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830533" y="2165714"/>
              <a:ext cx="311937" cy="400109"/>
            </a:xfrm>
            <a:prstGeom prst="rect">
              <a:avLst/>
            </a:prstGeom>
            <a:noFill/>
          </p:spPr>
          <p:txBody>
            <a:bodyPr wrap="square" rtlCol="0">
              <a:spAutoFit/>
            </a:bodyPr>
            <a:lstStyle/>
            <a:p>
              <a:r>
                <a:rPr lang="en-US" sz="1350" dirty="0">
                  <a:solidFill>
                    <a:prstClr val="black"/>
                  </a:solidFill>
                  <a:latin typeface="Aharoni" panose="02010803020104030203" pitchFamily="2" charset="-79"/>
                  <a:cs typeface="Aharoni" panose="02010803020104030203" pitchFamily="2" charset="-79"/>
                </a:rPr>
                <a:t>P</a:t>
              </a:r>
            </a:p>
          </p:txBody>
        </p:sp>
        <p:sp>
          <p:nvSpPr>
            <p:cNvPr id="77" name="TextBox 76"/>
            <p:cNvSpPr txBox="1"/>
            <p:nvPr/>
          </p:nvSpPr>
          <p:spPr>
            <a:xfrm>
              <a:off x="5281468" y="2177595"/>
              <a:ext cx="311937" cy="400109"/>
            </a:xfrm>
            <a:prstGeom prst="rect">
              <a:avLst/>
            </a:prstGeom>
            <a:noFill/>
          </p:spPr>
          <p:txBody>
            <a:bodyPr wrap="square" rtlCol="0">
              <a:spAutoFit/>
            </a:bodyPr>
            <a:lstStyle/>
            <a:p>
              <a:r>
                <a:rPr lang="en-US" sz="1350" dirty="0">
                  <a:solidFill>
                    <a:prstClr val="black"/>
                  </a:solidFill>
                  <a:latin typeface="Aharoni" panose="02010803020104030203" pitchFamily="2" charset="-79"/>
                  <a:cs typeface="Aharoni" panose="02010803020104030203" pitchFamily="2" charset="-79"/>
                </a:rPr>
                <a:t>Q</a:t>
              </a:r>
            </a:p>
          </p:txBody>
        </p:sp>
      </p:grpSp>
      <p:sp>
        <p:nvSpPr>
          <p:cNvPr id="3" name="TextBox 2"/>
          <p:cNvSpPr txBox="1"/>
          <p:nvPr/>
        </p:nvSpPr>
        <p:spPr>
          <a:xfrm>
            <a:off x="4091745" y="1860965"/>
            <a:ext cx="268022" cy="300082"/>
          </a:xfrm>
          <a:prstGeom prst="rect">
            <a:avLst/>
          </a:prstGeom>
          <a:noFill/>
        </p:spPr>
        <p:txBody>
          <a:bodyPr wrap="none" rtlCol="0">
            <a:spAutoFit/>
          </a:bodyPr>
          <a:lstStyle/>
          <a:p>
            <a:r>
              <a:rPr lang="en-US" sz="1350" b="1" dirty="0"/>
              <a:t>Z</a:t>
            </a:r>
          </a:p>
        </p:txBody>
      </p:sp>
      <p:sp>
        <p:nvSpPr>
          <p:cNvPr id="78" name="TextBox 77"/>
          <p:cNvSpPr txBox="1"/>
          <p:nvPr/>
        </p:nvSpPr>
        <p:spPr>
          <a:xfrm>
            <a:off x="4380057" y="3193349"/>
            <a:ext cx="282450" cy="300082"/>
          </a:xfrm>
          <a:prstGeom prst="rect">
            <a:avLst/>
          </a:prstGeom>
          <a:noFill/>
        </p:spPr>
        <p:txBody>
          <a:bodyPr wrap="none" rtlCol="0">
            <a:spAutoFit/>
          </a:bodyPr>
          <a:lstStyle/>
          <a:p>
            <a:r>
              <a:rPr lang="en-US" sz="1350" b="1" dirty="0"/>
              <a:t>R</a:t>
            </a:r>
          </a:p>
        </p:txBody>
      </p:sp>
    </p:spTree>
    <p:extLst>
      <p:ext uri="{BB962C8B-B14F-4D97-AF65-F5344CB8AC3E}">
        <p14:creationId xmlns:p14="http://schemas.microsoft.com/office/powerpoint/2010/main" val="307627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par>
                          <p:cTn id="68" fill="hold">
                            <p:stCondLst>
                              <p:cond delay="1500"/>
                            </p:stCondLst>
                            <p:childTnLst>
                              <p:par>
                                <p:cTn id="69" presetID="10" presetClass="entr" presetSubtype="0"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2000"/>
                            </p:stCondLst>
                            <p:childTnLst>
                              <p:par>
                                <p:cTn id="73" presetID="10" presetClass="entr" presetSubtype="0"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childTnLst>
                          </p:cTn>
                        </p:par>
                        <p:par>
                          <p:cTn id="76" fill="hold">
                            <p:stCondLst>
                              <p:cond delay="2500"/>
                            </p:stCondLst>
                            <p:childTnLst>
                              <p:par>
                                <p:cTn id="77" presetID="10" presetClass="entr" presetSubtype="0" fill="hold"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par>
                          <p:cTn id="80" fill="hold">
                            <p:stCondLst>
                              <p:cond delay="3000"/>
                            </p:stCondLst>
                            <p:childTnLst>
                              <p:par>
                                <p:cTn id="81" presetID="10" presetClass="entr" presetSubtype="0"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par>
                          <p:cTn id="84" fill="hold">
                            <p:stCondLst>
                              <p:cond delay="3500"/>
                            </p:stCondLst>
                            <p:childTnLst>
                              <p:par>
                                <p:cTn id="85" presetID="10" presetClass="entr" presetSubtype="0" fill="hold"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par>
                          <p:cTn id="88" fill="hold">
                            <p:stCondLst>
                              <p:cond delay="4000"/>
                            </p:stCondLst>
                            <p:childTnLst>
                              <p:par>
                                <p:cTn id="89" presetID="10" presetClass="entr" presetSubtype="0" fill="hold"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childTnLst>
                          </p:cTn>
                        </p:par>
                        <p:par>
                          <p:cTn id="92" fill="hold">
                            <p:stCondLst>
                              <p:cond delay="4500"/>
                            </p:stCondLst>
                            <p:childTnLst>
                              <p:par>
                                <p:cTn id="93" presetID="10" presetClass="entr" presetSubtype="0" fill="hold"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500"/>
                                        <p:tgtEl>
                                          <p:spTgt spid="59"/>
                                        </p:tgtEl>
                                      </p:cBhvr>
                                    </p:animEffect>
                                  </p:childTnLst>
                                </p:cTn>
                              </p:par>
                            </p:childTnLst>
                          </p:cTn>
                        </p:par>
                        <p:par>
                          <p:cTn id="96" fill="hold">
                            <p:stCondLst>
                              <p:cond delay="5000"/>
                            </p:stCondLst>
                            <p:childTnLst>
                              <p:par>
                                <p:cTn id="97" presetID="10" presetClass="entr" presetSubtype="0" fill="hold"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500"/>
                                        <p:tgtEl>
                                          <p:spTgt spid="58"/>
                                        </p:tgtEl>
                                      </p:cBhvr>
                                    </p:animEffect>
                                  </p:childTnLst>
                                </p:cTn>
                              </p:par>
                              <p:par>
                                <p:cTn id="100" presetID="1" presetClass="entr" presetSubtype="0" fill="hold" grpId="0" nodeType="withEffect">
                                  <p:stCondLst>
                                    <p:cond delay="0"/>
                                  </p:stCondLst>
                                  <p:childTnLst>
                                    <p:set>
                                      <p:cBhvr>
                                        <p:cTn id="101"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8"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EHAB20AL2DSHAER@OAALVINFUVWZY5H8" val="4394"/>
</p:tagLst>
</file>

<file path=ppt/theme/theme1.xml><?xml version="1.0" encoding="utf-8"?>
<a:theme xmlns:a="http://schemas.openxmlformats.org/drawingml/2006/main" name="CCAA PPT Template_ Planning Meeting Project Area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CCAA PPT Template_ Planning Meeting Project Area Presentations</Template>
  <TotalTime>17038</TotalTime>
  <Words>6876</Words>
  <Application>Microsoft Office PowerPoint</Application>
  <PresentationFormat>On-screen Show (4:3)</PresentationFormat>
  <Paragraphs>1579</Paragraphs>
  <Slides>105</Slides>
  <Notes>13</Notes>
  <HiddenSlides>24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105</vt:i4>
      </vt:variant>
    </vt:vector>
  </HeadingPairs>
  <TitlesOfParts>
    <vt:vector size="115" baseType="lpstr">
      <vt:lpstr>Aharoni</vt:lpstr>
      <vt:lpstr>Arial</vt:lpstr>
      <vt:lpstr>Book Antiqua</vt:lpstr>
      <vt:lpstr>Calibri</vt:lpstr>
      <vt:lpstr>Cambria Math</vt:lpstr>
      <vt:lpstr>Times New Roman</vt:lpstr>
      <vt:lpstr>Trajan Pro</vt:lpstr>
      <vt:lpstr>Verdana</vt:lpstr>
      <vt:lpstr>Wingdings</vt:lpstr>
      <vt:lpstr>CCAA PPT Template_ Planning Meeting Project Area Presentations</vt:lpstr>
      <vt:lpstr>Research Overview of Cybersecurity Centers (CyberDNA &amp; CCAA) at UNC Charlotte    Ehab Al-Shaer Director of Cyber Defense &amp; Network Assur ability Center and  NSF Center on Security Configuration Analytics and Automation University of North Carolina charlotte College of Computing and Informatics ealshaer@uncc.edu   </vt:lpstr>
      <vt:lpstr>8  Reasons for Asymmetry in Cyber Warfare</vt:lpstr>
      <vt:lpstr>PowerPoint Presentation</vt:lpstr>
      <vt:lpstr>Our Research Goal </vt:lpstr>
      <vt:lpstr>Research Areas/Topics</vt:lpstr>
      <vt:lpstr>Research Areas/Topics</vt:lpstr>
      <vt:lpstr>Academic-Industry-Government Consortium for Advancing Cybersecurity Intelligence, Resiliency and Management </vt:lpstr>
      <vt:lpstr>Background</vt:lpstr>
      <vt:lpstr>CCAA Mission </vt:lpstr>
      <vt:lpstr>Collective Research Efforts Needed to Address the Gap Between CyberSecuirty Risks and Defensive Management Capabilities</vt:lpstr>
      <vt:lpstr>NSF I/UCRC Research Consortium Model </vt:lpstr>
      <vt:lpstr>PowerPoint Presentation</vt:lpstr>
      <vt:lpstr>PowerPoint Presentation</vt:lpstr>
      <vt:lpstr>Value Proposition </vt:lpstr>
      <vt:lpstr>Inaugural CCAA Participants </vt:lpstr>
      <vt:lpstr>CCAA Research Site Directors</vt:lpstr>
      <vt:lpstr>Research Recognition  and Capability</vt:lpstr>
      <vt:lpstr>Security Automation Driven By Analytics is Essential</vt:lpstr>
      <vt:lpstr>Science of Security Analytics and Automation</vt:lpstr>
      <vt:lpstr>Science of Security Analytics and Automation  </vt:lpstr>
      <vt:lpstr>CCAA Landscape and Vision for Research Projects</vt:lpstr>
      <vt:lpstr>Things can get very messy very quickly ..  BIG networks, BIG data !</vt:lpstr>
      <vt:lpstr>Key Challenges of Sensing-Making</vt:lpstr>
      <vt:lpstr>Key Challenges of Decision-Making</vt:lpstr>
      <vt:lpstr>Key Challenges of Cybersecurity Automation</vt:lpstr>
      <vt:lpstr>Join the Current Members</vt:lpstr>
      <vt:lpstr>Membership Requirements</vt:lpstr>
      <vt:lpstr>PowerPoint Presentation</vt:lpstr>
      <vt:lpstr>PowerPoint Presentation</vt:lpstr>
      <vt:lpstr>CCAA Key Challenges Project Metrics</vt:lpstr>
      <vt:lpstr>CCAA Projects Address Cybersecurity Challenges</vt:lpstr>
      <vt:lpstr>Benefits of CCAA Membership</vt:lpstr>
      <vt:lpstr>Please Consider Becoming a Member of CCAA</vt:lpstr>
      <vt:lpstr>CCAA Project Overview</vt:lpstr>
      <vt:lpstr>Dynamic Cost-Efficient Risk Mitigation Using XCCDF and Configuration Analytics</vt:lpstr>
      <vt:lpstr>Overview</vt:lpstr>
      <vt:lpstr>Objectives</vt:lpstr>
      <vt:lpstr>Risk Mitigation Planning</vt:lpstr>
      <vt:lpstr>Overview of Hardening &amp; Mitigation Options</vt:lpstr>
      <vt:lpstr>Risk Mitigation Planning</vt:lpstr>
      <vt:lpstr>Mitigation Planning as Constraints Satisfaction Problem</vt:lpstr>
      <vt:lpstr>Mitigation Planning: Current Approach</vt:lpstr>
      <vt:lpstr>Limitations</vt:lpstr>
      <vt:lpstr>Limitations or Current Implementation</vt:lpstr>
      <vt:lpstr>Mitigation Planning: Revised Approach</vt:lpstr>
      <vt:lpstr>Challenges</vt:lpstr>
      <vt:lpstr>How to accomplish this?</vt:lpstr>
      <vt:lpstr>Research Approach: Threat-Vulnerability Dependency</vt:lpstr>
      <vt:lpstr>Current Research Tasks </vt:lpstr>
      <vt:lpstr>CCAA Project: Automated Multidimensional  Decision-Making for Cyber Risk Mitigation (CyberARM)</vt:lpstr>
      <vt:lpstr>Problem Definition </vt:lpstr>
      <vt:lpstr>PowerPoint Presentation</vt:lpstr>
      <vt:lpstr>PowerPoint Presentation</vt:lpstr>
      <vt:lpstr>PowerPoint Presentation</vt:lpstr>
      <vt:lpstr>Common Language 2 What products talk to each other today</vt:lpstr>
      <vt:lpstr>PowerPoint Presentation</vt:lpstr>
      <vt:lpstr>PowerPoint Presentation</vt:lpstr>
      <vt:lpstr>PowerPoint Presentation</vt:lpstr>
      <vt:lpstr>PowerPoint Presentation</vt:lpstr>
      <vt:lpstr>Combining  CSC-Threat-VERIS and CSC-DefenseAction Mapping Mapping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Proactive Connection Blocking based on Cyber Threat Intelligence</vt:lpstr>
      <vt:lpstr>What we did?</vt:lpstr>
      <vt:lpstr>Current Objective</vt:lpstr>
      <vt:lpstr>Hypothesis</vt:lpstr>
      <vt:lpstr>Feature – Shared hosting</vt:lpstr>
      <vt:lpstr>Blocking strategy Overview</vt:lpstr>
      <vt:lpstr>Preliminary Evaluation</vt:lpstr>
      <vt:lpstr>Enriching Verisign Dataset</vt:lpstr>
      <vt:lpstr>Evaluation algorithm</vt:lpstr>
      <vt:lpstr>Preliminary Evaluating the Prediction Power</vt:lpstr>
      <vt:lpstr>Evaluating the Prediction Power</vt:lpstr>
      <vt:lpstr>Evaluating the Prediction Power</vt:lpstr>
      <vt:lpstr>Evaluating the Prediction Power</vt:lpstr>
      <vt:lpstr>Future work</vt:lpstr>
      <vt:lpstr>Overview Background Slides movenet: A Cyber Agility Framework for Resilient sdn* </vt:lpstr>
      <vt:lpstr>Multi-layer Auto-Resiliency Decision-Making-- Strategies vs Tactics </vt:lpstr>
      <vt:lpstr>Motivation</vt:lpstr>
      <vt:lpstr>Introduction</vt:lpstr>
      <vt:lpstr>Cyber Agility for Proactive Resiliency</vt:lpstr>
      <vt:lpstr>What is Cyber Agility?</vt:lpstr>
      <vt:lpstr>PowerPoint Presentation</vt:lpstr>
      <vt:lpstr>Cyber Agility is To Slow or Interrupt Attack Cycle</vt:lpstr>
      <vt:lpstr>Objective</vt:lpstr>
      <vt:lpstr>Objectives &amp; Contributions</vt:lpstr>
      <vt:lpstr>MTD Benefits: 3D MTD Goals – for Proactive Defense</vt:lpstr>
      <vt:lpstr>RHM: Random Host IP Mutation for Moving Target Defense</vt:lpstr>
      <vt:lpstr>MTD Mechanisms by UNC Charlotte</vt:lpstr>
      <vt:lpstr>DDoS Evolution </vt:lpstr>
      <vt:lpstr>DDOS Attack: Aggressive + Stealthy </vt:lpstr>
      <vt:lpstr>What is MoveNet?</vt:lpstr>
      <vt:lpstr>Virtual Network (VN)</vt:lpstr>
      <vt:lpstr>MoveNet: Objectives and Capabilities </vt:lpstr>
      <vt:lpstr>MoveNet Correct-by-Construction Planning Approach</vt:lpstr>
      <vt:lpstr>MoveNet Proactive Resiliency Approach</vt:lpstr>
      <vt:lpstr>Comprehensive Multi DDoS Resiliency Mechanism</vt:lpstr>
      <vt:lpstr>Adaptive Defense Strategy</vt:lpstr>
      <vt:lpstr>Composing Agility based Defense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Participate and Join Research Efforts  to Improve Cybersecurity Management within Enterprises</dc:title>
  <dc:creator>Roger Callahan</dc:creator>
  <cp:lastModifiedBy>Al-Shaer, Ehab</cp:lastModifiedBy>
  <cp:revision>54</cp:revision>
  <dcterms:created xsi:type="dcterms:W3CDTF">2012-06-10T08:51:51Z</dcterms:created>
  <dcterms:modified xsi:type="dcterms:W3CDTF">2016-10-05T18:08:08Z</dcterms:modified>
</cp:coreProperties>
</file>